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8"/>
  </p:notesMasterIdLst>
  <p:sldIdLst>
    <p:sldId id="261" r:id="rId2"/>
    <p:sldId id="262" r:id="rId3"/>
    <p:sldId id="263" r:id="rId4"/>
    <p:sldId id="264" r:id="rId5"/>
    <p:sldId id="265" r:id="rId6"/>
    <p:sldId id="270" r:id="rId7"/>
    <p:sldId id="296" r:id="rId8"/>
    <p:sldId id="297" r:id="rId9"/>
    <p:sldId id="298" r:id="rId10"/>
    <p:sldId id="266" r:id="rId11"/>
    <p:sldId id="268" r:id="rId12"/>
    <p:sldId id="269" r:id="rId13"/>
    <p:sldId id="272" r:id="rId14"/>
    <p:sldId id="273" r:id="rId15"/>
    <p:sldId id="294" r:id="rId16"/>
    <p:sldId id="295" r:id="rId17"/>
    <p:sldId id="274" r:id="rId18"/>
    <p:sldId id="275" r:id="rId19"/>
    <p:sldId id="278" r:id="rId20"/>
    <p:sldId id="260" r:id="rId21"/>
    <p:sldId id="259" r:id="rId22"/>
    <p:sldId id="284" r:id="rId23"/>
    <p:sldId id="285" r:id="rId24"/>
    <p:sldId id="286" r:id="rId25"/>
    <p:sldId id="258" r:id="rId26"/>
    <p:sldId id="257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372" autoAdjust="0"/>
  </p:normalViewPr>
  <p:slideViewPr>
    <p:cSldViewPr>
      <p:cViewPr>
        <p:scale>
          <a:sx n="65" d="100"/>
          <a:sy n="65" d="100"/>
        </p:scale>
        <p:origin x="145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A67BA-07BC-4CF0-9195-43546954C907}" type="datetimeFigureOut">
              <a:rPr lang="en-US" smtClean="0"/>
              <a:t>3/24/2016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1DD3F-13D4-4829-858C-D36756E1A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54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1DD3F-13D4-4829-858C-D36756E1A78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980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59FBEADF-F112-4A34-92FD-6C312C77D111}" type="slidenum">
              <a:rPr lang="en-US" altLang="en-US" smtClean="0">
                <a:latin typeface="Arial" panose="020B0604020202020204" pitchFamily="34" charset="0"/>
              </a:rPr>
              <a:pPr/>
              <a:t>7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6079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F23638C9-C6A8-4C9A-B496-676B4E248044}" type="slidenum">
              <a:rPr lang="en-US" altLang="en-US" smtClean="0">
                <a:latin typeface="Arial" panose="020B0604020202020204" pitchFamily="34" charset="0"/>
              </a:rPr>
              <a:pPr/>
              <a:t>8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090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1DD3F-13D4-4829-858C-D36756E1A78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60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1DD3F-13D4-4829-858C-D36756E1A78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55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BC32-EC02-4D8C-8969-AA404D6338CD}" type="datetimeFigureOut">
              <a:rPr lang="en-CA" smtClean="0"/>
              <a:t>2016-03-24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502B-0110-458F-A840-A0C669375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9022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BC32-EC02-4D8C-8969-AA404D6338CD}" type="datetimeFigureOut">
              <a:rPr lang="en-CA" smtClean="0"/>
              <a:t>2016-03-24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502B-0110-458F-A840-A0C669375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2678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BC32-EC02-4D8C-8969-AA404D6338CD}" type="datetimeFigureOut">
              <a:rPr lang="en-CA" smtClean="0"/>
              <a:t>2016-03-24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502B-0110-458F-A840-A0C669375376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7412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BC32-EC02-4D8C-8969-AA404D6338CD}" type="datetimeFigureOut">
              <a:rPr lang="en-CA" smtClean="0"/>
              <a:t>2016-03-24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502B-0110-458F-A840-A0C669375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102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BC32-EC02-4D8C-8969-AA404D6338CD}" type="datetimeFigureOut">
              <a:rPr lang="en-CA" smtClean="0"/>
              <a:t>2016-03-24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502B-0110-458F-A840-A0C669375376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9650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BC32-EC02-4D8C-8969-AA404D6338CD}" type="datetimeFigureOut">
              <a:rPr lang="en-CA" smtClean="0"/>
              <a:t>2016-03-24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502B-0110-458F-A840-A0C669375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99783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BC32-EC02-4D8C-8969-AA404D6338CD}" type="datetimeFigureOut">
              <a:rPr lang="en-CA" smtClean="0"/>
              <a:t>2016-03-24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502B-0110-458F-A840-A0C669375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19367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BC32-EC02-4D8C-8969-AA404D6338CD}" type="datetimeFigureOut">
              <a:rPr lang="en-CA" smtClean="0"/>
              <a:t>2016-03-24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502B-0110-458F-A840-A0C669375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4045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BC32-EC02-4D8C-8969-AA404D6338CD}" type="datetimeFigureOut">
              <a:rPr lang="en-CA" smtClean="0"/>
              <a:t>2016-03-24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502B-0110-458F-A840-A0C669375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5509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BC32-EC02-4D8C-8969-AA404D6338CD}" type="datetimeFigureOut">
              <a:rPr lang="en-CA" smtClean="0"/>
              <a:t>2016-03-24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502B-0110-458F-A840-A0C669375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0366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BC32-EC02-4D8C-8969-AA404D6338CD}" type="datetimeFigureOut">
              <a:rPr lang="en-CA" smtClean="0"/>
              <a:t>2016-03-24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502B-0110-458F-A840-A0C669375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311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BC32-EC02-4D8C-8969-AA404D6338CD}" type="datetimeFigureOut">
              <a:rPr lang="en-CA" smtClean="0"/>
              <a:t>2016-03-24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502B-0110-458F-A840-A0C669375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701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BC32-EC02-4D8C-8969-AA404D6338CD}" type="datetimeFigureOut">
              <a:rPr lang="en-CA" smtClean="0"/>
              <a:t>2016-03-24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502B-0110-458F-A840-A0C669375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634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BC32-EC02-4D8C-8969-AA404D6338CD}" type="datetimeFigureOut">
              <a:rPr lang="en-CA" smtClean="0"/>
              <a:t>2016-03-24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502B-0110-458F-A840-A0C669375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465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BC32-EC02-4D8C-8969-AA404D6338CD}" type="datetimeFigureOut">
              <a:rPr lang="en-CA" smtClean="0"/>
              <a:t>2016-03-24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502B-0110-458F-A840-A0C669375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5302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BC32-EC02-4D8C-8969-AA404D6338CD}" type="datetimeFigureOut">
              <a:rPr lang="en-CA" smtClean="0"/>
              <a:t>2016-03-24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502B-0110-458F-A840-A0C669375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2320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ABC32-EC02-4D8C-8969-AA404D6338CD}" type="datetimeFigureOut">
              <a:rPr lang="en-CA" smtClean="0"/>
              <a:t>2016-03-24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3D0502B-0110-458F-A840-A0C669375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196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6958" y="1988840"/>
            <a:ext cx="1657499" cy="201622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159680" y="4175209"/>
            <a:ext cx="5076616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DIREKTORAT JENDERAL</a:t>
            </a:r>
          </a:p>
          <a:p>
            <a:pPr algn="ctr"/>
            <a:r>
              <a:rPr lang="en-US" sz="3200" b="1" cap="none" spc="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BADAN PERADILAN UMUM</a:t>
            </a:r>
          </a:p>
          <a:p>
            <a:pPr algn="ctr"/>
            <a:r>
              <a:rPr lang="en-US" sz="32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JAKARTA </a:t>
            </a:r>
          </a:p>
          <a:p>
            <a:pPr algn="ctr"/>
            <a:r>
              <a:rPr lang="en-US" sz="3200" b="1" cap="none" spc="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2016</a:t>
            </a:r>
            <a:endParaRPr lang="en-US" sz="3200" b="1" cap="none" spc="0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57400" y="764704"/>
            <a:ext cx="5076616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TIM AKREDITASI </a:t>
            </a:r>
          </a:p>
          <a:p>
            <a:pPr algn="ctr"/>
            <a:r>
              <a:rPr lang="en-US" sz="3200" b="1" cap="none" spc="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PENJAMINAN MUTU </a:t>
            </a:r>
          </a:p>
        </p:txBody>
      </p:sp>
    </p:spTree>
    <p:extLst>
      <p:ext uri="{BB962C8B-B14F-4D97-AF65-F5344CB8AC3E}">
        <p14:creationId xmlns:p14="http://schemas.microsoft.com/office/powerpoint/2010/main" val="142897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272008"/>
              </p:ext>
            </p:extLst>
          </p:nvPr>
        </p:nvGraphicFramePr>
        <p:xfrm>
          <a:off x="2689066" y="178279"/>
          <a:ext cx="2189480" cy="741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89480"/>
              </a:tblGrid>
              <a:tr h="2641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id-ID" sz="1000" dirty="0">
                          <a:effectLst/>
                        </a:rPr>
                        <a:t>PEMBINA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id-ID" sz="1000" dirty="0">
                          <a:effectLst/>
                        </a:rPr>
                        <a:t>Dirjen Badilum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id-ID" sz="1000" dirty="0">
                          <a:effectLst/>
                        </a:rPr>
                        <a:t>H. Herri Swantoro SH. MH.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026139"/>
              </p:ext>
            </p:extLst>
          </p:nvPr>
        </p:nvGraphicFramePr>
        <p:xfrm>
          <a:off x="5369457" y="533210"/>
          <a:ext cx="2280920" cy="716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0920"/>
              </a:tblGrid>
              <a:tr h="2387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id-ID" sz="1000" dirty="0">
                          <a:effectLst/>
                        </a:rPr>
                        <a:t>PENANGGUNG JAWAB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id-ID" sz="1000" dirty="0">
                          <a:effectLst/>
                        </a:rPr>
                        <a:t>Sekretaris Dirjen Badilum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id-ID" sz="1000" dirty="0">
                          <a:effectLst/>
                        </a:rPr>
                        <a:t>Dr. Zarof Ricar, SH, S.Sos, M.Hum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903857"/>
              </p:ext>
            </p:extLst>
          </p:nvPr>
        </p:nvGraphicFramePr>
        <p:xfrm>
          <a:off x="2824956" y="1128510"/>
          <a:ext cx="1917700" cy="7272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7700"/>
              </a:tblGrid>
              <a:tr h="5367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dirty="0">
                          <a:effectLst/>
                        </a:rPr>
                        <a:t>KETUA TIM AKREDITASI PENJAMINAN MUTU PERADILAN UMUM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dirty="0">
                          <a:effectLst/>
                        </a:rPr>
                        <a:t>Drs. Wahyudin M.Si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021913"/>
              </p:ext>
            </p:extLst>
          </p:nvPr>
        </p:nvGraphicFramePr>
        <p:xfrm>
          <a:off x="568497" y="2492896"/>
          <a:ext cx="1435100" cy="18192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6945"/>
                <a:gridCol w="478155"/>
              </a:tblGrid>
              <a:tr h="66675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dirty="0">
                          <a:effectLst/>
                        </a:rPr>
                        <a:t>QUALITY MANAGEMENT REPRESENTATIVE 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Ahmad Hakir, SH, MH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390525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WAKIL QMR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dirty="0">
                          <a:effectLst/>
                        </a:rPr>
                        <a:t>Fardi Faisal, SE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334058"/>
              </p:ext>
            </p:extLst>
          </p:nvPr>
        </p:nvGraphicFramePr>
        <p:xfrm>
          <a:off x="2808539" y="2074354"/>
          <a:ext cx="1917700" cy="2848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9445"/>
                <a:gridCol w="1278255"/>
              </a:tblGrid>
              <a:tr h="66675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dirty="0">
                          <a:effectLst/>
                        </a:rPr>
                        <a:t>KOORDINATOR TEKNIKAL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Ingan Malem Sitepu, SH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90525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dirty="0">
                          <a:effectLst/>
                        </a:rPr>
                        <a:t>WAKIL KOORDINATOR TEKNIKAL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H. Maliki, SH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879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0025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STAFF TECHNICAL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dirty="0">
                          <a:effectLst/>
                        </a:rPr>
                        <a:t>Nurbaeti, A.Md</a:t>
                      </a:r>
                      <a:br>
                        <a:rPr lang="id-ID" sz="1000" dirty="0">
                          <a:effectLst/>
                        </a:rPr>
                      </a:br>
                      <a:r>
                        <a:rPr lang="id-ID" sz="1000" dirty="0">
                          <a:effectLst/>
                        </a:rPr>
                        <a:t>Suwarni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845833"/>
              </p:ext>
            </p:extLst>
          </p:nvPr>
        </p:nvGraphicFramePr>
        <p:xfrm>
          <a:off x="5137841" y="2298355"/>
          <a:ext cx="1600200" cy="30861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6165"/>
                <a:gridCol w="534035"/>
              </a:tblGrid>
              <a:tr h="66675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dirty="0">
                          <a:effectLst/>
                        </a:rPr>
                        <a:t>KOORDINATOR OPERATION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Partini, SH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390525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WAKIL KOORDINATOR OPERATION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Kurnia Arry S. SE, SH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200025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STAFF OPERATION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dirty="0">
                          <a:effectLst/>
                        </a:rPr>
                        <a:t>Krisna Sofiadi, SH</a:t>
                      </a:r>
                      <a:br>
                        <a:rPr lang="id-ID" sz="1000" dirty="0">
                          <a:effectLst/>
                        </a:rPr>
                      </a:br>
                      <a:r>
                        <a:rPr lang="id-ID" sz="1000" dirty="0">
                          <a:effectLst/>
                        </a:rPr>
                        <a:t>Rudi Faizal</a:t>
                      </a:r>
                      <a:br>
                        <a:rPr lang="id-ID" sz="1000" dirty="0">
                          <a:effectLst/>
                        </a:rPr>
                      </a:br>
                      <a:r>
                        <a:rPr lang="id-ID" sz="1000" dirty="0">
                          <a:effectLst/>
                        </a:rPr>
                        <a:t>N. Andreas Purba, SE</a:t>
                      </a:r>
                      <a:br>
                        <a:rPr lang="id-ID" sz="1000" dirty="0">
                          <a:effectLst/>
                        </a:rPr>
                      </a:br>
                      <a:r>
                        <a:rPr lang="id-ID" sz="1000" dirty="0">
                          <a:effectLst/>
                        </a:rPr>
                        <a:t>Sigit Tri Nugroho, SE</a:t>
                      </a:r>
                      <a:br>
                        <a:rPr lang="id-ID" sz="1000" dirty="0">
                          <a:effectLst/>
                        </a:rPr>
                      </a:br>
                      <a:r>
                        <a:rPr lang="id-ID" sz="1000" dirty="0">
                          <a:effectLst/>
                        </a:rPr>
                        <a:t>Tati Hartati, SH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433339"/>
              </p:ext>
            </p:extLst>
          </p:nvPr>
        </p:nvGraphicFramePr>
        <p:xfrm>
          <a:off x="59235" y="4941168"/>
          <a:ext cx="3399155" cy="17399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5500"/>
                <a:gridCol w="953770"/>
                <a:gridCol w="179705"/>
                <a:gridCol w="1044575"/>
                <a:gridCol w="395605"/>
              </a:tblGrid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200025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INTERNAL AUDITOR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DOCUMENT CONTROL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rowSpan="5"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dirty="0">
                          <a:effectLst/>
                        </a:rPr>
                        <a:t>Roslina Napitupulu, SH, MH</a:t>
                      </a:r>
                      <a:br>
                        <a:rPr lang="id-ID" sz="1000" dirty="0">
                          <a:effectLst/>
                        </a:rPr>
                      </a:br>
                      <a:r>
                        <a:rPr lang="id-ID" sz="1000" dirty="0">
                          <a:effectLst/>
                        </a:rPr>
                        <a:t>Edwin Ruliawan, SH. MH</a:t>
                      </a:r>
                      <a:br>
                        <a:rPr lang="id-ID" sz="1000" dirty="0">
                          <a:effectLst/>
                        </a:rPr>
                      </a:br>
                      <a:r>
                        <a:rPr lang="id-ID" sz="1000" dirty="0">
                          <a:effectLst/>
                        </a:rPr>
                        <a:t>Aris Priyanto, ST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5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rowSpan="5"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Arif Hidayat, S.Kom</a:t>
                      </a:r>
                      <a:br>
                        <a:rPr lang="id-ID" sz="1000">
                          <a:effectLst/>
                        </a:rPr>
                      </a:br>
                      <a:r>
                        <a:rPr lang="id-ID" sz="1000">
                          <a:effectLst/>
                        </a:rPr>
                        <a:t>Nurlena, SH</a:t>
                      </a:r>
                      <a:br>
                        <a:rPr lang="id-ID" sz="1000">
                          <a:effectLst/>
                        </a:rPr>
                      </a:br>
                      <a:r>
                        <a:rPr lang="id-ID" sz="1000">
                          <a:effectLst/>
                        </a:rPr>
                        <a:t>Friska Viradiba, S.Psi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5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910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975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975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3" name="Straight Arrow Connector 32"/>
          <p:cNvCxnSpPr>
            <a:cxnSpLocks noChangeShapeType="1"/>
          </p:cNvCxnSpPr>
          <p:nvPr/>
        </p:nvCxnSpPr>
        <p:spPr bwMode="auto">
          <a:xfrm flipV="1">
            <a:off x="1282212" y="1951769"/>
            <a:ext cx="0" cy="5254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Straight Arrow Connector 33"/>
          <p:cNvCxnSpPr>
            <a:cxnSpLocks noChangeShapeType="1"/>
          </p:cNvCxnSpPr>
          <p:nvPr/>
        </p:nvCxnSpPr>
        <p:spPr bwMode="auto">
          <a:xfrm>
            <a:off x="1286047" y="1953903"/>
            <a:ext cx="4675188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Arrow Connector 34"/>
          <p:cNvCxnSpPr>
            <a:cxnSpLocks noChangeShapeType="1"/>
            <a:endCxn id="31" idx="0"/>
          </p:cNvCxnSpPr>
          <p:nvPr/>
        </p:nvCxnSpPr>
        <p:spPr bwMode="auto">
          <a:xfrm flipH="1">
            <a:off x="5937941" y="1941546"/>
            <a:ext cx="2212" cy="35680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Straight Arrow Connector 35"/>
          <p:cNvCxnSpPr>
            <a:cxnSpLocks noChangeShapeType="1"/>
          </p:cNvCxnSpPr>
          <p:nvPr/>
        </p:nvCxnSpPr>
        <p:spPr bwMode="auto">
          <a:xfrm flipV="1">
            <a:off x="1325290" y="4293096"/>
            <a:ext cx="6350" cy="6937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Arrow Connector 36"/>
          <p:cNvCxnSpPr>
            <a:cxnSpLocks noChangeShapeType="1"/>
          </p:cNvCxnSpPr>
          <p:nvPr/>
        </p:nvCxnSpPr>
        <p:spPr bwMode="auto">
          <a:xfrm>
            <a:off x="3779912" y="1844824"/>
            <a:ext cx="0" cy="2492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Straight Arrow Connector 37"/>
          <p:cNvCxnSpPr>
            <a:cxnSpLocks noChangeShapeType="1"/>
          </p:cNvCxnSpPr>
          <p:nvPr/>
        </p:nvCxnSpPr>
        <p:spPr bwMode="auto">
          <a:xfrm>
            <a:off x="3779912" y="1030156"/>
            <a:ext cx="158954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Arrow Connector 38"/>
          <p:cNvCxnSpPr>
            <a:cxnSpLocks noChangeShapeType="1"/>
          </p:cNvCxnSpPr>
          <p:nvPr/>
        </p:nvCxnSpPr>
        <p:spPr bwMode="auto">
          <a:xfrm flipV="1">
            <a:off x="12638088" y="4759325"/>
            <a:ext cx="0" cy="304800"/>
          </a:xfrm>
          <a:prstGeom prst="straightConnector1">
            <a:avLst/>
          </a:prstGeom>
          <a:noFill/>
          <a:ln w="12700">
            <a:solidFill>
              <a:schemeClr val="dk1">
                <a:lumMod val="100000"/>
                <a:lumOff val="0"/>
              </a:scheme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40" name="Straight Arrow Connector 39"/>
          <p:cNvCxnSpPr>
            <a:cxnSpLocks noChangeShapeType="1"/>
          </p:cNvCxnSpPr>
          <p:nvPr/>
        </p:nvCxnSpPr>
        <p:spPr bwMode="auto">
          <a:xfrm>
            <a:off x="4533900" y="7700963"/>
            <a:ext cx="0" cy="1063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" name="Rectangle 23"/>
          <p:cNvSpPr>
            <a:spLocks noChangeArrowheads="1"/>
          </p:cNvSpPr>
          <p:nvPr/>
        </p:nvSpPr>
        <p:spPr bwMode="auto">
          <a:xfrm>
            <a:off x="2084388" y="3155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2" name="Rectangle 24"/>
          <p:cNvSpPr>
            <a:spLocks noChangeArrowheads="1"/>
          </p:cNvSpPr>
          <p:nvPr/>
        </p:nvSpPr>
        <p:spPr bwMode="auto">
          <a:xfrm>
            <a:off x="2084388" y="3613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3" name="Rectangle 25"/>
          <p:cNvSpPr>
            <a:spLocks noChangeArrowheads="1"/>
          </p:cNvSpPr>
          <p:nvPr/>
        </p:nvSpPr>
        <p:spPr bwMode="auto">
          <a:xfrm>
            <a:off x="2084388" y="3613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4" name="Rectangle 26"/>
          <p:cNvSpPr>
            <a:spLocks noChangeArrowheads="1"/>
          </p:cNvSpPr>
          <p:nvPr/>
        </p:nvSpPr>
        <p:spPr bwMode="auto">
          <a:xfrm>
            <a:off x="2084388" y="3613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cxnSp>
        <p:nvCxnSpPr>
          <p:cNvPr id="47" name="Straight Arrow Connector 46"/>
          <p:cNvCxnSpPr>
            <a:cxnSpLocks noChangeShapeType="1"/>
          </p:cNvCxnSpPr>
          <p:nvPr/>
        </p:nvCxnSpPr>
        <p:spPr bwMode="auto">
          <a:xfrm>
            <a:off x="3779912" y="885730"/>
            <a:ext cx="0" cy="2492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504400"/>
              </p:ext>
            </p:extLst>
          </p:nvPr>
        </p:nvGraphicFramePr>
        <p:xfrm>
          <a:off x="7148264" y="3655268"/>
          <a:ext cx="1600200" cy="26586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7640"/>
                <a:gridCol w="162560"/>
              </a:tblGrid>
              <a:tr h="66675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ASISTEN/ASESSOR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Marsudin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Nainggolan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Agung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Sulistiyono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Arif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Sapto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Nugroho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b"/>
                </a:tc>
              </a:tr>
              <a:tr h="390525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Syamsul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Arief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Sainal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Akbar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Barita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Sinaga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b"/>
                </a:tc>
              </a:tr>
              <a:tr h="200025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Auditor/</a:t>
                      </a:r>
                      <a:r>
                        <a:rPr lang="en-US" sz="110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Asessor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Ditjen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Badilum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9" name="AutoShape 27"/>
          <p:cNvSpPr>
            <a:spLocks noChangeShapeType="1"/>
          </p:cNvSpPr>
          <p:nvPr/>
        </p:nvSpPr>
        <p:spPr bwMode="auto">
          <a:xfrm>
            <a:off x="4725399" y="1484784"/>
            <a:ext cx="3158969" cy="45719"/>
          </a:xfrm>
          <a:prstGeom prst="straightConnector1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AutoShape 28"/>
          <p:cNvSpPr>
            <a:spLocks noChangeShapeType="1"/>
          </p:cNvSpPr>
          <p:nvPr/>
        </p:nvSpPr>
        <p:spPr bwMode="auto">
          <a:xfrm flipV="1">
            <a:off x="7884368" y="1530503"/>
            <a:ext cx="45719" cy="2124765"/>
          </a:xfrm>
          <a:prstGeom prst="straightConnector1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97154" y="404664"/>
            <a:ext cx="24586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 smtClean="0"/>
              <a:t>Struktur</a:t>
            </a:r>
            <a:r>
              <a:rPr lang="en-US" sz="1600" b="1" dirty="0" smtClean="0"/>
              <a:t> TAPM </a:t>
            </a:r>
            <a:r>
              <a:rPr lang="en-US" sz="1600" b="1" dirty="0" err="1" smtClean="0"/>
              <a:t>Badilum</a:t>
            </a:r>
            <a:r>
              <a:rPr lang="en-US" sz="1600" b="1" dirty="0" smtClean="0"/>
              <a:t>.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99352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239781"/>
              </p:ext>
            </p:extLst>
          </p:nvPr>
        </p:nvGraphicFramePr>
        <p:xfrm>
          <a:off x="2824956" y="980728"/>
          <a:ext cx="1917700" cy="7272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7700"/>
              </a:tblGrid>
              <a:tr h="5367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dirty="0">
                          <a:effectLst/>
                        </a:rPr>
                        <a:t>KETUA </a:t>
                      </a:r>
                      <a:r>
                        <a:rPr lang="id-ID" sz="1000" dirty="0" smtClean="0">
                          <a:effectLst/>
                        </a:rPr>
                        <a:t>TIM </a:t>
                      </a:r>
                      <a:r>
                        <a:rPr lang="en-US" sz="1000" dirty="0" smtClean="0">
                          <a:effectLst/>
                        </a:rPr>
                        <a:t> AKREDITASI</a:t>
                      </a:r>
                      <a:r>
                        <a:rPr lang="id-ID" sz="1000" dirty="0" smtClean="0">
                          <a:effectLst/>
                        </a:rPr>
                        <a:t> </a:t>
                      </a:r>
                      <a:r>
                        <a:rPr lang="id-ID" sz="1000" dirty="0">
                          <a:effectLst/>
                        </a:rPr>
                        <a:t>PENJAMINAN MUTU </a:t>
                      </a:r>
                      <a:r>
                        <a:rPr lang="id-ID" sz="1000" dirty="0" smtClean="0">
                          <a:effectLst/>
                        </a:rPr>
                        <a:t>P</a:t>
                      </a:r>
                      <a:r>
                        <a:rPr lang="en-US" sz="1000" dirty="0" smtClean="0">
                          <a:effectLst/>
                        </a:rPr>
                        <a:t>ENGADILAN TINGGI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KPT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596885"/>
              </p:ext>
            </p:extLst>
          </p:nvPr>
        </p:nvGraphicFramePr>
        <p:xfrm>
          <a:off x="59235" y="3861048"/>
          <a:ext cx="3399155" cy="18903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5500"/>
                <a:gridCol w="953770"/>
                <a:gridCol w="179705"/>
                <a:gridCol w="1044575"/>
                <a:gridCol w="395605"/>
              </a:tblGrid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200025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dirty="0">
                          <a:effectLst/>
                        </a:rPr>
                        <a:t>INTERNAL </a:t>
                      </a:r>
                      <a:r>
                        <a:rPr lang="id-ID" sz="1000" dirty="0" smtClean="0">
                          <a:effectLst/>
                        </a:rPr>
                        <a:t>AUDITOR</a:t>
                      </a:r>
                      <a:r>
                        <a:rPr lang="en-US" sz="1000" dirty="0" smtClean="0">
                          <a:effectLst/>
                        </a:rPr>
                        <a:t> (IA)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dirty="0">
                          <a:effectLst/>
                        </a:rPr>
                        <a:t>DOCUMENT </a:t>
                      </a:r>
                      <a:r>
                        <a:rPr lang="id-ID" sz="1000" dirty="0" smtClean="0">
                          <a:effectLst/>
                        </a:rPr>
                        <a:t>CONTROL</a:t>
                      </a:r>
                      <a:r>
                        <a:rPr lang="en-US" sz="1000" dirty="0" smtClean="0">
                          <a:effectLst/>
                        </a:rPr>
                        <a:t> (DC)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rowSpan="5"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HAKIM</a:t>
                      </a:r>
                      <a:r>
                        <a:rPr lang="en-US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TINGGI  YANG DITUGASKAN SBG AUDITOR INTERNAL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5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rowSpan="5"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KABAG UMUM &amp; KEUANGAN  PT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5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910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975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975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3" name="Straight Arrow Connector 32"/>
          <p:cNvCxnSpPr>
            <a:cxnSpLocks noChangeShapeType="1"/>
          </p:cNvCxnSpPr>
          <p:nvPr/>
        </p:nvCxnSpPr>
        <p:spPr bwMode="auto">
          <a:xfrm flipV="1">
            <a:off x="1282212" y="1951769"/>
            <a:ext cx="0" cy="5254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Straight Arrow Connector 33"/>
          <p:cNvCxnSpPr>
            <a:cxnSpLocks noChangeShapeType="1"/>
          </p:cNvCxnSpPr>
          <p:nvPr/>
        </p:nvCxnSpPr>
        <p:spPr bwMode="auto">
          <a:xfrm>
            <a:off x="1282212" y="1950045"/>
            <a:ext cx="4675188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Arrow Connector 34"/>
          <p:cNvCxnSpPr>
            <a:cxnSpLocks noChangeShapeType="1"/>
          </p:cNvCxnSpPr>
          <p:nvPr/>
        </p:nvCxnSpPr>
        <p:spPr bwMode="auto">
          <a:xfrm flipH="1">
            <a:off x="5937941" y="1941546"/>
            <a:ext cx="2212" cy="35680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Straight Arrow Connector 35"/>
          <p:cNvCxnSpPr>
            <a:cxnSpLocks noChangeShapeType="1"/>
          </p:cNvCxnSpPr>
          <p:nvPr/>
        </p:nvCxnSpPr>
        <p:spPr bwMode="auto">
          <a:xfrm flipV="1">
            <a:off x="1259632" y="3188262"/>
            <a:ext cx="6350" cy="6937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Arrow Connector 36"/>
          <p:cNvCxnSpPr>
            <a:cxnSpLocks noChangeShapeType="1"/>
          </p:cNvCxnSpPr>
          <p:nvPr/>
        </p:nvCxnSpPr>
        <p:spPr bwMode="auto">
          <a:xfrm>
            <a:off x="3779912" y="1700808"/>
            <a:ext cx="0" cy="2492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Arrow Connector 38"/>
          <p:cNvCxnSpPr>
            <a:cxnSpLocks noChangeShapeType="1"/>
          </p:cNvCxnSpPr>
          <p:nvPr/>
        </p:nvCxnSpPr>
        <p:spPr bwMode="auto">
          <a:xfrm flipV="1">
            <a:off x="12638088" y="4759325"/>
            <a:ext cx="0" cy="304800"/>
          </a:xfrm>
          <a:prstGeom prst="straightConnector1">
            <a:avLst/>
          </a:prstGeom>
          <a:noFill/>
          <a:ln w="12700">
            <a:solidFill>
              <a:schemeClr val="dk1">
                <a:lumMod val="100000"/>
                <a:lumOff val="0"/>
              </a:scheme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40" name="Straight Arrow Connector 39"/>
          <p:cNvCxnSpPr>
            <a:cxnSpLocks noChangeShapeType="1"/>
          </p:cNvCxnSpPr>
          <p:nvPr/>
        </p:nvCxnSpPr>
        <p:spPr bwMode="auto">
          <a:xfrm>
            <a:off x="4533900" y="7700963"/>
            <a:ext cx="0" cy="1063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" name="Rectangle 23"/>
          <p:cNvSpPr>
            <a:spLocks noChangeArrowheads="1"/>
          </p:cNvSpPr>
          <p:nvPr/>
        </p:nvSpPr>
        <p:spPr bwMode="auto">
          <a:xfrm>
            <a:off x="2084388" y="3155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2" name="Rectangle 24"/>
          <p:cNvSpPr>
            <a:spLocks noChangeArrowheads="1"/>
          </p:cNvSpPr>
          <p:nvPr/>
        </p:nvSpPr>
        <p:spPr bwMode="auto">
          <a:xfrm>
            <a:off x="2084388" y="3613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3" name="Rectangle 25"/>
          <p:cNvSpPr>
            <a:spLocks noChangeArrowheads="1"/>
          </p:cNvSpPr>
          <p:nvPr/>
        </p:nvSpPr>
        <p:spPr bwMode="auto">
          <a:xfrm>
            <a:off x="2084388" y="3613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4" name="Rectangle 26"/>
          <p:cNvSpPr>
            <a:spLocks noChangeArrowheads="1"/>
          </p:cNvSpPr>
          <p:nvPr/>
        </p:nvSpPr>
        <p:spPr bwMode="auto">
          <a:xfrm>
            <a:off x="2084388" y="3613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333289"/>
              </p:ext>
            </p:extLst>
          </p:nvPr>
        </p:nvGraphicFramePr>
        <p:xfrm>
          <a:off x="7148264" y="3655268"/>
          <a:ext cx="1600200" cy="26586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7640"/>
                <a:gridCol w="162560"/>
              </a:tblGrid>
              <a:tr h="66675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ASISTEN/ASESSOR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HAKIM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TINGGI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HAKIM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TINGGI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HAKIM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TINGGI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b"/>
                </a:tc>
              </a:tr>
              <a:tr h="390525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SEKRETARIS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PANITERA PT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b"/>
                </a:tc>
              </a:tr>
              <a:tr h="200025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9" name="AutoShape 27"/>
          <p:cNvSpPr>
            <a:spLocks noChangeShapeType="1"/>
          </p:cNvSpPr>
          <p:nvPr/>
        </p:nvSpPr>
        <p:spPr bwMode="auto">
          <a:xfrm>
            <a:off x="4725399" y="1484784"/>
            <a:ext cx="3158969" cy="45719"/>
          </a:xfrm>
          <a:prstGeom prst="straightConnector1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AutoShape 28"/>
          <p:cNvSpPr>
            <a:spLocks noChangeShapeType="1"/>
          </p:cNvSpPr>
          <p:nvPr/>
        </p:nvSpPr>
        <p:spPr bwMode="auto">
          <a:xfrm flipV="1">
            <a:off x="7884368" y="1530503"/>
            <a:ext cx="45719" cy="2124765"/>
          </a:xfrm>
          <a:prstGeom prst="straightConnector1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267825"/>
              </p:ext>
            </p:extLst>
          </p:nvPr>
        </p:nvGraphicFramePr>
        <p:xfrm>
          <a:off x="4983270" y="2324166"/>
          <a:ext cx="1917700" cy="7272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7700"/>
              </a:tblGrid>
              <a:tr h="5367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KOORDINATOR</a:t>
                      </a:r>
                      <a:r>
                        <a:rPr lang="en-US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 OPERASIONAL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SEKRETARIS PT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365324"/>
              </p:ext>
            </p:extLst>
          </p:nvPr>
        </p:nvGraphicFramePr>
        <p:xfrm>
          <a:off x="323528" y="2485680"/>
          <a:ext cx="1917700" cy="7272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7700"/>
              </a:tblGrid>
              <a:tr h="5367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MANAGER REPRESENTATIVE (QMR)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WKPT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936104" y="323364"/>
            <a:ext cx="56521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TIM </a:t>
            </a:r>
            <a:r>
              <a:rPr lang="en-US" dirty="0" smtClean="0"/>
              <a:t>AKREDITASI PENJAMINAN </a:t>
            </a:r>
            <a:r>
              <a:rPr lang="en-US" dirty="0"/>
              <a:t>MUTU PENGADILAN </a:t>
            </a:r>
            <a:r>
              <a:rPr lang="en-US" dirty="0" smtClean="0"/>
              <a:t>TINGGI </a:t>
            </a:r>
            <a:r>
              <a:rPr lang="en-US" dirty="0" smtClean="0"/>
              <a:t>(</a:t>
            </a:r>
            <a:r>
              <a:rPr lang="en-US" dirty="0" smtClean="0"/>
              <a:t>TA</a:t>
            </a:r>
            <a:r>
              <a:rPr lang="en-US" dirty="0" smtClean="0"/>
              <a:t>PMPT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387128"/>
              </p:ext>
            </p:extLst>
          </p:nvPr>
        </p:nvGraphicFramePr>
        <p:xfrm>
          <a:off x="2771800" y="2348880"/>
          <a:ext cx="1917700" cy="7272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7700"/>
              </a:tblGrid>
              <a:tr h="5367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KOORDINATOR</a:t>
                      </a:r>
                      <a:r>
                        <a:rPr lang="en-US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 TEKNIK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PANITERA</a:t>
                      </a:r>
                      <a:r>
                        <a:rPr lang="en-US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PT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22" name="Straight Arrow Connector 21"/>
          <p:cNvCxnSpPr>
            <a:cxnSpLocks noChangeShapeType="1"/>
          </p:cNvCxnSpPr>
          <p:nvPr/>
        </p:nvCxnSpPr>
        <p:spPr bwMode="auto">
          <a:xfrm flipH="1">
            <a:off x="3779912" y="1973104"/>
            <a:ext cx="2212" cy="35680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76439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992139"/>
              </p:ext>
            </p:extLst>
          </p:nvPr>
        </p:nvGraphicFramePr>
        <p:xfrm>
          <a:off x="2824956" y="1094948"/>
          <a:ext cx="1917700" cy="7272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7700"/>
              </a:tblGrid>
              <a:tr h="5367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dirty="0">
                          <a:effectLst/>
                        </a:rPr>
                        <a:t>KETUA </a:t>
                      </a:r>
                      <a:r>
                        <a:rPr lang="en-US" sz="1000" dirty="0" smtClean="0">
                          <a:effectLst/>
                        </a:rPr>
                        <a:t>TIM</a:t>
                      </a:r>
                      <a:r>
                        <a:rPr lang="en-US" sz="1000" baseline="0" dirty="0" smtClean="0">
                          <a:effectLst/>
                        </a:rPr>
                        <a:t> </a:t>
                      </a:r>
                      <a:r>
                        <a:rPr lang="id-ID" sz="1000" dirty="0" smtClean="0">
                          <a:effectLst/>
                        </a:rPr>
                        <a:t>PENJAMINAN </a:t>
                      </a:r>
                      <a:r>
                        <a:rPr lang="id-ID" sz="1000" dirty="0">
                          <a:effectLst/>
                        </a:rPr>
                        <a:t>MUTU </a:t>
                      </a:r>
                      <a:r>
                        <a:rPr lang="id-ID" sz="1000" dirty="0" smtClean="0">
                          <a:effectLst/>
                        </a:rPr>
                        <a:t>PE</a:t>
                      </a:r>
                      <a:r>
                        <a:rPr lang="en-US" sz="1000" dirty="0" smtClean="0">
                          <a:effectLst/>
                        </a:rPr>
                        <a:t>NGADILAN</a:t>
                      </a:r>
                      <a:r>
                        <a:rPr lang="en-US" sz="1000" baseline="0" dirty="0" smtClean="0">
                          <a:effectLst/>
                        </a:rPr>
                        <a:t> NEGERI (PMPN)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KPN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943104"/>
              </p:ext>
            </p:extLst>
          </p:nvPr>
        </p:nvGraphicFramePr>
        <p:xfrm>
          <a:off x="1361105" y="3861048"/>
          <a:ext cx="4839315" cy="18986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5249"/>
                <a:gridCol w="711738"/>
                <a:gridCol w="1584176"/>
                <a:gridCol w="804936"/>
                <a:gridCol w="563216"/>
              </a:tblGrid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200025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dirty="0">
                          <a:effectLst/>
                        </a:rPr>
                        <a:t>INTERNAL </a:t>
                      </a:r>
                      <a:r>
                        <a:rPr lang="id-ID" sz="1000" dirty="0" smtClean="0">
                          <a:effectLst/>
                        </a:rPr>
                        <a:t>AUDITOR</a:t>
                      </a:r>
                      <a:r>
                        <a:rPr lang="en-US" sz="1000" dirty="0" smtClean="0">
                          <a:effectLst/>
                        </a:rPr>
                        <a:t> (IA)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</a:rPr>
                        <a:t>TIM SURVEI KEPUASAN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</a:rPr>
                        <a:t> PELANGGAN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dirty="0">
                          <a:effectLst/>
                        </a:rPr>
                        <a:t>DOCUMENT </a:t>
                      </a:r>
                      <a:r>
                        <a:rPr lang="id-ID" sz="1000" dirty="0" smtClean="0">
                          <a:effectLst/>
                        </a:rPr>
                        <a:t>CONTROL</a:t>
                      </a:r>
                      <a:r>
                        <a:rPr lang="en-US" sz="1000" dirty="0" smtClean="0">
                          <a:effectLst/>
                        </a:rPr>
                        <a:t> (DC)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rowSpan="5"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HAKIM</a:t>
                      </a:r>
                      <a:r>
                        <a:rPr lang="en-US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PENGAWAS BIDANG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5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rowSpan="5"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SEKRETARIS</a:t>
                      </a:r>
                      <a:r>
                        <a:rPr lang="en-US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PN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5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910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</a:rPr>
                        <a:t>PANMUD HUKUM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975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975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6" name="Straight Arrow Connector 35"/>
          <p:cNvCxnSpPr>
            <a:cxnSpLocks noChangeShapeType="1"/>
          </p:cNvCxnSpPr>
          <p:nvPr/>
        </p:nvCxnSpPr>
        <p:spPr bwMode="auto">
          <a:xfrm flipV="1">
            <a:off x="3773562" y="3188262"/>
            <a:ext cx="6350" cy="6937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Arrow Connector 38"/>
          <p:cNvCxnSpPr>
            <a:cxnSpLocks noChangeShapeType="1"/>
          </p:cNvCxnSpPr>
          <p:nvPr/>
        </p:nvCxnSpPr>
        <p:spPr bwMode="auto">
          <a:xfrm flipV="1">
            <a:off x="12638088" y="4759325"/>
            <a:ext cx="0" cy="304800"/>
          </a:xfrm>
          <a:prstGeom prst="straightConnector1">
            <a:avLst/>
          </a:prstGeom>
          <a:noFill/>
          <a:ln w="12700">
            <a:solidFill>
              <a:schemeClr val="dk1">
                <a:lumMod val="100000"/>
                <a:lumOff val="0"/>
              </a:scheme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40" name="Straight Arrow Connector 39"/>
          <p:cNvCxnSpPr>
            <a:cxnSpLocks noChangeShapeType="1"/>
          </p:cNvCxnSpPr>
          <p:nvPr/>
        </p:nvCxnSpPr>
        <p:spPr bwMode="auto">
          <a:xfrm>
            <a:off x="4533900" y="7700963"/>
            <a:ext cx="0" cy="1063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" name="Rectangle 23"/>
          <p:cNvSpPr>
            <a:spLocks noChangeArrowheads="1"/>
          </p:cNvSpPr>
          <p:nvPr/>
        </p:nvSpPr>
        <p:spPr bwMode="auto">
          <a:xfrm>
            <a:off x="2084388" y="3155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2" name="Rectangle 24"/>
          <p:cNvSpPr>
            <a:spLocks noChangeArrowheads="1"/>
          </p:cNvSpPr>
          <p:nvPr/>
        </p:nvSpPr>
        <p:spPr bwMode="auto">
          <a:xfrm>
            <a:off x="2084388" y="3613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3" name="Rectangle 25"/>
          <p:cNvSpPr>
            <a:spLocks noChangeArrowheads="1"/>
          </p:cNvSpPr>
          <p:nvPr/>
        </p:nvSpPr>
        <p:spPr bwMode="auto">
          <a:xfrm>
            <a:off x="2084388" y="3613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4" name="Rectangle 26"/>
          <p:cNvSpPr>
            <a:spLocks noChangeArrowheads="1"/>
          </p:cNvSpPr>
          <p:nvPr/>
        </p:nvSpPr>
        <p:spPr bwMode="auto">
          <a:xfrm>
            <a:off x="2084388" y="3613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3569582"/>
              </p:ext>
            </p:extLst>
          </p:nvPr>
        </p:nvGraphicFramePr>
        <p:xfrm>
          <a:off x="2823030" y="2485680"/>
          <a:ext cx="1917700" cy="12298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7700"/>
              </a:tblGrid>
              <a:tr h="511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MANAGER REPRESENTATIVE (MR)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WKPN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WKMR I ; PANITERA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WKMR II ; SEKRETARIS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20" name="Straight Arrow Connector 19"/>
          <p:cNvCxnSpPr>
            <a:cxnSpLocks noChangeShapeType="1"/>
          </p:cNvCxnSpPr>
          <p:nvPr/>
        </p:nvCxnSpPr>
        <p:spPr bwMode="auto">
          <a:xfrm flipV="1">
            <a:off x="3779912" y="1807753"/>
            <a:ext cx="6350" cy="6937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extBox 1"/>
          <p:cNvSpPr txBox="1"/>
          <p:nvPr/>
        </p:nvSpPr>
        <p:spPr>
          <a:xfrm>
            <a:off x="975790" y="332656"/>
            <a:ext cx="5612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 PENJAMINAN MUTU PENGADILAN NEGERI (PMPN)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25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96" y="116632"/>
            <a:ext cx="8856984" cy="64087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b="1" dirty="0" err="1" smtClean="0"/>
              <a:t>Tugas</a:t>
            </a:r>
            <a:r>
              <a:rPr lang="en-US" sz="2600" b="1" dirty="0" smtClean="0"/>
              <a:t> </a:t>
            </a:r>
            <a:r>
              <a:rPr lang="en-US" sz="2600" b="1" dirty="0"/>
              <a:t>Top Manager </a:t>
            </a:r>
            <a:r>
              <a:rPr lang="en-US" sz="2600" b="1" dirty="0" err="1"/>
              <a:t>adalah</a:t>
            </a:r>
            <a:r>
              <a:rPr lang="en-US" sz="2600" b="1" dirty="0"/>
              <a:t>:</a:t>
            </a:r>
          </a:p>
          <a:p>
            <a:pPr marL="457200" lvl="0" indent="-457200">
              <a:buAutoNum type="arabicPeriod"/>
            </a:pPr>
            <a:r>
              <a:rPr lang="en-US" sz="2400" b="1" dirty="0" err="1" smtClean="0"/>
              <a:t>M</a:t>
            </a:r>
            <a:r>
              <a:rPr lang="en-US" sz="1900" b="1" dirty="0" err="1" smtClean="0"/>
              <a:t>engupayakan</a:t>
            </a:r>
            <a:r>
              <a:rPr lang="en-US" sz="1900" b="1" dirty="0" smtClean="0"/>
              <a:t> </a:t>
            </a:r>
            <a:r>
              <a:rPr lang="en-US" sz="1900" b="1" dirty="0" err="1"/>
              <a:t>dan</a:t>
            </a:r>
            <a:r>
              <a:rPr lang="en-US" sz="1900" b="1" dirty="0"/>
              <a:t> </a:t>
            </a:r>
            <a:r>
              <a:rPr lang="en-US" sz="1900" b="1" dirty="0" err="1"/>
              <a:t>menjamin</a:t>
            </a:r>
            <a:r>
              <a:rPr lang="en-US" sz="1900" b="1" dirty="0"/>
              <a:t> agar </a:t>
            </a:r>
            <a:r>
              <a:rPr lang="en-US" sz="1900" b="1" dirty="0" err="1"/>
              <a:t>lingkungan</a:t>
            </a:r>
            <a:r>
              <a:rPr lang="en-US" sz="1900" b="1" dirty="0"/>
              <a:t> </a:t>
            </a:r>
            <a:r>
              <a:rPr lang="en-US" sz="1900" b="1" dirty="0" err="1"/>
              <a:t>kerjanya</a:t>
            </a:r>
            <a:r>
              <a:rPr lang="en-US" sz="1900" b="1" dirty="0"/>
              <a:t> </a:t>
            </a:r>
            <a:r>
              <a:rPr lang="en-US" sz="1900" b="1" dirty="0" err="1" smtClean="0"/>
              <a:t>terkendali</a:t>
            </a:r>
            <a:r>
              <a:rPr lang="en-US" sz="1900" b="1" dirty="0" smtClean="0"/>
              <a:t>.</a:t>
            </a:r>
          </a:p>
          <a:p>
            <a:pPr marL="457200" lvl="0" indent="-457200">
              <a:buAutoNum type="arabicPeriod"/>
            </a:pPr>
            <a:r>
              <a:rPr lang="en-US" sz="1900" b="1" dirty="0" err="1" smtClean="0"/>
              <a:t>Menetapkan</a:t>
            </a:r>
            <a:r>
              <a:rPr lang="en-US" sz="1900" b="1" dirty="0" smtClean="0"/>
              <a:t> </a:t>
            </a:r>
            <a:r>
              <a:rPr lang="en-US" sz="1900" b="1" dirty="0" err="1" smtClean="0"/>
              <a:t>Kebijakan</a:t>
            </a:r>
            <a:r>
              <a:rPr lang="en-US" sz="1900" b="1" dirty="0" smtClean="0"/>
              <a:t> </a:t>
            </a:r>
            <a:r>
              <a:rPr lang="en-US" sz="1900" b="1" dirty="0" err="1" smtClean="0"/>
              <a:t>Mutu</a:t>
            </a:r>
            <a:r>
              <a:rPr lang="en-US" sz="1900" b="1" dirty="0" smtClean="0"/>
              <a:t> </a:t>
            </a:r>
            <a:r>
              <a:rPr lang="en-US" sz="1900" b="1" dirty="0" err="1"/>
              <a:t>serta</a:t>
            </a:r>
            <a:r>
              <a:rPr lang="en-US" sz="1900" b="1" dirty="0"/>
              <a:t> </a:t>
            </a:r>
            <a:r>
              <a:rPr lang="en-US" sz="1900" b="1" dirty="0" err="1"/>
              <a:t>Sasaran</a:t>
            </a:r>
            <a:r>
              <a:rPr lang="en-US" sz="1900" b="1" dirty="0"/>
              <a:t> </a:t>
            </a:r>
            <a:r>
              <a:rPr lang="en-US" sz="1900" b="1" dirty="0" err="1"/>
              <a:t>Mutu</a:t>
            </a:r>
            <a:r>
              <a:rPr lang="en-US" sz="1900" b="1" dirty="0"/>
              <a:t> di </a:t>
            </a:r>
            <a:r>
              <a:rPr lang="en-US" sz="1900" b="1" dirty="0" err="1" smtClean="0"/>
              <a:t>Pengadilan</a:t>
            </a:r>
            <a:r>
              <a:rPr lang="en-US" sz="1900" b="1" dirty="0"/>
              <a:t> </a:t>
            </a:r>
            <a:r>
              <a:rPr lang="en-US" sz="1900" b="1" dirty="0" smtClean="0"/>
              <a:t>Tinggi.</a:t>
            </a:r>
          </a:p>
          <a:p>
            <a:pPr marL="457200" lvl="0" indent="-457200">
              <a:buAutoNum type="arabicPeriod"/>
            </a:pPr>
            <a:r>
              <a:rPr lang="en-US" sz="1900" b="1" dirty="0" err="1" smtClean="0"/>
              <a:t>Memastikan</a:t>
            </a:r>
            <a:r>
              <a:rPr lang="en-US" sz="1900" b="1" dirty="0" smtClean="0"/>
              <a:t> </a:t>
            </a:r>
            <a:r>
              <a:rPr lang="en-US" sz="1900" b="1" dirty="0" err="1"/>
              <a:t>Kebijakan</a:t>
            </a:r>
            <a:r>
              <a:rPr lang="en-US" sz="1900" b="1" dirty="0"/>
              <a:t> </a:t>
            </a:r>
            <a:r>
              <a:rPr lang="en-US" sz="1900" b="1" dirty="0" err="1"/>
              <a:t>dan</a:t>
            </a:r>
            <a:r>
              <a:rPr lang="en-US" sz="1900" b="1" dirty="0"/>
              <a:t> </a:t>
            </a:r>
            <a:r>
              <a:rPr lang="en-US" sz="1900" b="1" dirty="0" err="1"/>
              <a:t>Sasaran</a:t>
            </a:r>
            <a:r>
              <a:rPr lang="en-US" sz="1900" b="1" dirty="0"/>
              <a:t> </a:t>
            </a:r>
            <a:r>
              <a:rPr lang="en-US" sz="1900" b="1" dirty="0" err="1"/>
              <a:t>Mutu</a:t>
            </a:r>
            <a:r>
              <a:rPr lang="en-US" sz="1900" b="1" dirty="0"/>
              <a:t> </a:t>
            </a:r>
            <a:r>
              <a:rPr lang="en-US" sz="1900" b="1" dirty="0" err="1"/>
              <a:t>dipahami</a:t>
            </a:r>
            <a:r>
              <a:rPr lang="en-US" sz="1900" b="1" dirty="0"/>
              <a:t> </a:t>
            </a:r>
            <a:r>
              <a:rPr lang="en-US" sz="1900" b="1" dirty="0" err="1"/>
              <a:t>dan</a:t>
            </a:r>
            <a:r>
              <a:rPr lang="en-US" sz="1900" b="1" dirty="0"/>
              <a:t> </a:t>
            </a:r>
            <a:r>
              <a:rPr lang="en-US" sz="1900" b="1" dirty="0" err="1"/>
              <a:t>diterapkan</a:t>
            </a:r>
            <a:r>
              <a:rPr lang="en-US" sz="1900" b="1" dirty="0"/>
              <a:t> di </a:t>
            </a:r>
            <a:r>
              <a:rPr lang="en-US" sz="1900" b="1" dirty="0" err="1"/>
              <a:t>seluruh</a:t>
            </a:r>
            <a:r>
              <a:rPr lang="en-US" sz="1900" b="1" dirty="0"/>
              <a:t> </a:t>
            </a:r>
            <a:r>
              <a:rPr lang="en-US" sz="1900" b="1" dirty="0" err="1" smtClean="0"/>
              <a:t>bagian</a:t>
            </a:r>
            <a:r>
              <a:rPr lang="en-US" sz="1900" b="1" dirty="0" smtClean="0"/>
              <a:t>.</a:t>
            </a:r>
          </a:p>
          <a:p>
            <a:pPr marL="457200" lvl="0" indent="-457200">
              <a:buAutoNum type="arabicPeriod"/>
            </a:pPr>
            <a:r>
              <a:rPr lang="en-US" sz="1900" b="1" dirty="0" err="1" smtClean="0"/>
              <a:t>Mengkomunikasikan</a:t>
            </a:r>
            <a:r>
              <a:rPr lang="en-US" sz="1900" b="1" dirty="0" smtClean="0"/>
              <a:t> </a:t>
            </a:r>
            <a:r>
              <a:rPr lang="en-US" sz="1900" b="1" dirty="0" err="1"/>
              <a:t>kepada</a:t>
            </a:r>
            <a:r>
              <a:rPr lang="en-US" sz="1900" b="1" dirty="0"/>
              <a:t> </a:t>
            </a:r>
            <a:r>
              <a:rPr lang="en-US" sz="1900" b="1" dirty="0" err="1"/>
              <a:t>seluruh</a:t>
            </a:r>
            <a:r>
              <a:rPr lang="en-US" sz="1900" b="1" dirty="0"/>
              <a:t> </a:t>
            </a:r>
            <a:r>
              <a:rPr lang="en-US" sz="1900" b="1" dirty="0" err="1"/>
              <a:t>jajaran</a:t>
            </a:r>
            <a:r>
              <a:rPr lang="en-US" sz="1900" b="1" dirty="0"/>
              <a:t> </a:t>
            </a:r>
            <a:r>
              <a:rPr lang="en-US" sz="1900" b="1" dirty="0" err="1"/>
              <a:t>Pengadilan</a:t>
            </a:r>
            <a:r>
              <a:rPr lang="en-US" sz="1900" b="1" dirty="0"/>
              <a:t> </a:t>
            </a:r>
            <a:r>
              <a:rPr lang="en-US" sz="1900" b="1" dirty="0" smtClean="0"/>
              <a:t> </a:t>
            </a:r>
            <a:r>
              <a:rPr lang="en-US" sz="1900" b="1" dirty="0" err="1"/>
              <a:t>mengenai</a:t>
            </a:r>
            <a:r>
              <a:rPr lang="en-US" sz="1900" b="1" dirty="0"/>
              <a:t> </a:t>
            </a:r>
            <a:r>
              <a:rPr lang="en-US" sz="1900" b="1" dirty="0" err="1"/>
              <a:t>pentingnya</a:t>
            </a:r>
            <a:r>
              <a:rPr lang="en-US" sz="1900" b="1" dirty="0"/>
              <a:t> </a:t>
            </a:r>
            <a:r>
              <a:rPr lang="en-US" sz="1900" b="1" dirty="0" err="1"/>
              <a:t>memenuhi</a:t>
            </a:r>
            <a:r>
              <a:rPr lang="en-US" sz="1900" b="1" dirty="0"/>
              <a:t> </a:t>
            </a:r>
            <a:r>
              <a:rPr lang="en-US" sz="1900" b="1" dirty="0" err="1"/>
              <a:t>standar</a:t>
            </a:r>
            <a:r>
              <a:rPr lang="en-US" sz="1900" b="1" dirty="0"/>
              <a:t> </a:t>
            </a:r>
            <a:r>
              <a:rPr lang="en-US" sz="1900" b="1" dirty="0" err="1"/>
              <a:t>pelayanan</a:t>
            </a:r>
            <a:r>
              <a:rPr lang="en-US" sz="1900" b="1" dirty="0"/>
              <a:t> </a:t>
            </a:r>
            <a:r>
              <a:rPr lang="en-US" sz="1900" b="1" dirty="0" err="1"/>
              <a:t>serta</a:t>
            </a:r>
            <a:r>
              <a:rPr lang="en-US" sz="1900" b="1" dirty="0"/>
              <a:t> </a:t>
            </a:r>
            <a:r>
              <a:rPr lang="en-US" sz="1900" b="1" dirty="0" err="1"/>
              <a:t>ketentuan</a:t>
            </a:r>
            <a:r>
              <a:rPr lang="en-US" sz="1900" b="1" dirty="0"/>
              <a:t> </a:t>
            </a:r>
            <a:r>
              <a:rPr lang="en-US" sz="1900" b="1" dirty="0" err="1"/>
              <a:t>maupun</a:t>
            </a:r>
            <a:r>
              <a:rPr lang="en-US" sz="1900" b="1" dirty="0"/>
              <a:t> </a:t>
            </a:r>
            <a:r>
              <a:rPr lang="en-US" sz="1900" b="1" dirty="0" err="1"/>
              <a:t>peraturan</a:t>
            </a:r>
            <a:r>
              <a:rPr lang="en-US" sz="1900" b="1" dirty="0"/>
              <a:t> yang </a:t>
            </a:r>
            <a:r>
              <a:rPr lang="en-US" sz="1900" b="1" dirty="0" err="1" smtClean="0"/>
              <a:t>berlaku</a:t>
            </a:r>
            <a:r>
              <a:rPr lang="en-US" sz="1900" b="1" dirty="0" smtClean="0"/>
              <a:t>.</a:t>
            </a:r>
          </a:p>
          <a:p>
            <a:pPr marL="457200" lvl="0" indent="-457200">
              <a:buAutoNum type="arabicPeriod"/>
            </a:pPr>
            <a:r>
              <a:rPr lang="en-US" sz="1900" b="1" dirty="0" err="1" smtClean="0"/>
              <a:t>Memastikan</a:t>
            </a:r>
            <a:r>
              <a:rPr lang="en-US" sz="1900" b="1" dirty="0" smtClean="0"/>
              <a:t> </a:t>
            </a:r>
            <a:r>
              <a:rPr lang="en-US" sz="1900" b="1" dirty="0" err="1"/>
              <a:t>tersedianya</a:t>
            </a:r>
            <a:r>
              <a:rPr lang="en-US" sz="1900" b="1" dirty="0"/>
              <a:t> </a:t>
            </a:r>
            <a:r>
              <a:rPr lang="en-US" sz="1900" b="1" dirty="0" err="1"/>
              <a:t>Sumber</a:t>
            </a:r>
            <a:r>
              <a:rPr lang="en-US" sz="1900" b="1" dirty="0"/>
              <a:t> </a:t>
            </a:r>
            <a:r>
              <a:rPr lang="en-US" sz="1900" b="1" dirty="0" err="1"/>
              <a:t>Daya</a:t>
            </a:r>
            <a:r>
              <a:rPr lang="en-US" sz="1900" b="1" dirty="0"/>
              <a:t> yang </a:t>
            </a:r>
            <a:r>
              <a:rPr lang="en-US" sz="1900" b="1" dirty="0" err="1" smtClean="0"/>
              <a:t>diperlukan</a:t>
            </a:r>
            <a:r>
              <a:rPr lang="en-US" sz="1900" b="1" dirty="0" smtClean="0"/>
              <a:t>.</a:t>
            </a:r>
          </a:p>
          <a:p>
            <a:pPr marL="457200" lvl="0" indent="-457200">
              <a:buAutoNum type="arabicPeriod"/>
            </a:pPr>
            <a:r>
              <a:rPr lang="en-US" sz="1900" b="1" dirty="0" err="1" smtClean="0"/>
              <a:t>Memastikan</a:t>
            </a:r>
            <a:r>
              <a:rPr lang="en-US" sz="1900" b="1" dirty="0" smtClean="0"/>
              <a:t> </a:t>
            </a:r>
            <a:r>
              <a:rPr lang="en-US" sz="1900" b="1" dirty="0" err="1"/>
              <a:t>bahwa</a:t>
            </a:r>
            <a:r>
              <a:rPr lang="en-US" sz="1900" b="1" dirty="0"/>
              <a:t> </a:t>
            </a:r>
            <a:r>
              <a:rPr lang="en-US" sz="1900" b="1" dirty="0" err="1"/>
              <a:t>persyaratan</a:t>
            </a:r>
            <a:r>
              <a:rPr lang="en-US" sz="1900" b="1" dirty="0"/>
              <a:t> </a:t>
            </a:r>
            <a:r>
              <a:rPr lang="en-US" sz="1900" b="1" dirty="0" err="1"/>
              <a:t>pelanggan</a:t>
            </a:r>
            <a:r>
              <a:rPr lang="en-US" sz="1900" b="1" dirty="0"/>
              <a:t> </a:t>
            </a:r>
            <a:r>
              <a:rPr lang="en-US" sz="1900" b="1" dirty="0" err="1"/>
              <a:t>ditetapkan</a:t>
            </a:r>
            <a:r>
              <a:rPr lang="en-US" sz="1900" b="1" dirty="0"/>
              <a:t> </a:t>
            </a:r>
            <a:r>
              <a:rPr lang="en-US" sz="1900" b="1" dirty="0" err="1"/>
              <a:t>dan</a:t>
            </a:r>
            <a:r>
              <a:rPr lang="en-US" sz="1900" b="1" dirty="0"/>
              <a:t> </a:t>
            </a:r>
            <a:r>
              <a:rPr lang="en-US" sz="1900" b="1" dirty="0" err="1"/>
              <a:t>dipenuhi</a:t>
            </a:r>
            <a:r>
              <a:rPr lang="en-US" sz="1900" b="1" dirty="0"/>
              <a:t> </a:t>
            </a:r>
            <a:r>
              <a:rPr lang="en-US" sz="1900" b="1" dirty="0" err="1"/>
              <a:t>dengan</a:t>
            </a:r>
            <a:r>
              <a:rPr lang="en-US" sz="1900" b="1" dirty="0"/>
              <a:t> </a:t>
            </a:r>
            <a:r>
              <a:rPr lang="en-US" sz="1900" b="1" dirty="0" err="1"/>
              <a:t>tujuan</a:t>
            </a:r>
            <a:r>
              <a:rPr lang="en-US" sz="1900" b="1" dirty="0"/>
              <a:t> </a:t>
            </a:r>
            <a:r>
              <a:rPr lang="en-US" sz="1900" b="1" dirty="0" err="1"/>
              <a:t>pencapaian</a:t>
            </a:r>
            <a:r>
              <a:rPr lang="en-US" sz="1900" b="1" dirty="0"/>
              <a:t> </a:t>
            </a:r>
            <a:r>
              <a:rPr lang="en-US" sz="1900" b="1" dirty="0" err="1"/>
              <a:t>kepuasan</a:t>
            </a:r>
            <a:r>
              <a:rPr lang="en-US" sz="1900" b="1" dirty="0"/>
              <a:t> </a:t>
            </a:r>
            <a:r>
              <a:rPr lang="en-US" sz="1900" b="1" dirty="0" err="1" smtClean="0"/>
              <a:t>pelanggan</a:t>
            </a:r>
            <a:endParaRPr lang="en-US" sz="1900" b="1" dirty="0"/>
          </a:p>
          <a:p>
            <a:pPr marL="457200" lvl="0" indent="-457200">
              <a:buAutoNum type="arabicPeriod"/>
            </a:pPr>
            <a:r>
              <a:rPr lang="en-US" sz="1900" b="1" dirty="0" err="1" smtClean="0"/>
              <a:t>Membuat</a:t>
            </a:r>
            <a:r>
              <a:rPr lang="en-US" sz="1900" b="1" dirty="0" smtClean="0"/>
              <a:t> </a:t>
            </a:r>
            <a:r>
              <a:rPr lang="en-US" sz="1900" b="1" dirty="0" err="1"/>
              <a:t>uraian</a:t>
            </a:r>
            <a:r>
              <a:rPr lang="en-US" sz="1900" b="1" dirty="0"/>
              <a:t> </a:t>
            </a:r>
            <a:r>
              <a:rPr lang="en-US" sz="1900" b="1" dirty="0" err="1"/>
              <a:t>tugas</a:t>
            </a:r>
            <a:r>
              <a:rPr lang="en-US" sz="1900" b="1" dirty="0"/>
              <a:t>, </a:t>
            </a:r>
            <a:r>
              <a:rPr lang="en-US" sz="1900" b="1" dirty="0" err="1"/>
              <a:t>tanggung</a:t>
            </a:r>
            <a:r>
              <a:rPr lang="en-US" sz="1900" b="1" dirty="0"/>
              <a:t> </a:t>
            </a:r>
            <a:r>
              <a:rPr lang="en-US" sz="1900" b="1" dirty="0" err="1"/>
              <a:t>jawab</a:t>
            </a:r>
            <a:r>
              <a:rPr lang="en-US" sz="1900" b="1" dirty="0"/>
              <a:t> </a:t>
            </a:r>
            <a:r>
              <a:rPr lang="en-US" sz="1900" b="1" dirty="0" err="1"/>
              <a:t>dan</a:t>
            </a:r>
            <a:r>
              <a:rPr lang="en-US" sz="1900" b="1" dirty="0"/>
              <a:t> </a:t>
            </a:r>
            <a:r>
              <a:rPr lang="en-US" sz="1900" b="1" dirty="0" err="1"/>
              <a:t>wewenang</a:t>
            </a:r>
            <a:r>
              <a:rPr lang="en-US" sz="1900" b="1" dirty="0"/>
              <a:t> </a:t>
            </a:r>
            <a:r>
              <a:rPr lang="en-US" sz="1900" b="1" dirty="0" err="1"/>
              <a:t>dengan</a:t>
            </a:r>
            <a:r>
              <a:rPr lang="en-US" sz="1900" b="1" dirty="0"/>
              <a:t> </a:t>
            </a:r>
            <a:r>
              <a:rPr lang="en-US" sz="1900" b="1" dirty="0" err="1"/>
              <a:t>dibantu</a:t>
            </a:r>
            <a:r>
              <a:rPr lang="en-US" sz="1900" b="1" dirty="0"/>
              <a:t> </a:t>
            </a:r>
            <a:r>
              <a:rPr lang="en-US" sz="1900" b="1" dirty="0" err="1"/>
              <a:t>oleh</a:t>
            </a:r>
            <a:r>
              <a:rPr lang="en-US" sz="1900" b="1" dirty="0"/>
              <a:t> </a:t>
            </a:r>
            <a:r>
              <a:rPr lang="en-US" sz="1900" b="1" dirty="0" err="1"/>
              <a:t>bagian</a:t>
            </a:r>
            <a:r>
              <a:rPr lang="en-US" sz="1900" b="1" dirty="0"/>
              <a:t> </a:t>
            </a:r>
            <a:r>
              <a:rPr lang="en-US" sz="1900" b="1" dirty="0" err="1" smtClean="0"/>
              <a:t>kepegawaian</a:t>
            </a:r>
            <a:r>
              <a:rPr lang="en-US" sz="1900" b="1" dirty="0" smtClean="0"/>
              <a:t>.</a:t>
            </a:r>
          </a:p>
          <a:p>
            <a:pPr marL="457200" lvl="0" indent="-457200">
              <a:buAutoNum type="arabicPeriod"/>
            </a:pPr>
            <a:r>
              <a:rPr lang="en-US" sz="1900" b="1" dirty="0" err="1" smtClean="0"/>
              <a:t>Mengupayakan</a:t>
            </a:r>
            <a:r>
              <a:rPr lang="en-US" sz="1900" b="1" dirty="0" smtClean="0"/>
              <a:t> </a:t>
            </a:r>
            <a:r>
              <a:rPr lang="en-US" sz="1900" b="1" dirty="0"/>
              <a:t>agar </a:t>
            </a:r>
            <a:r>
              <a:rPr lang="en-US" sz="1900" b="1" dirty="0" err="1"/>
              <a:t>komunikasi</a:t>
            </a:r>
            <a:r>
              <a:rPr lang="en-US" sz="1900" b="1" dirty="0"/>
              <a:t> </a:t>
            </a:r>
            <a:r>
              <a:rPr lang="en-US" sz="1900" b="1" dirty="0" err="1"/>
              <a:t>dengan</a:t>
            </a:r>
            <a:r>
              <a:rPr lang="en-US" sz="1900" b="1" dirty="0"/>
              <a:t> </a:t>
            </a:r>
            <a:r>
              <a:rPr lang="en-US" sz="1900" b="1" dirty="0" err="1"/>
              <a:t>bawahannya</a:t>
            </a:r>
            <a:r>
              <a:rPr lang="en-US" sz="1900" b="1" dirty="0"/>
              <a:t> </a:t>
            </a:r>
            <a:r>
              <a:rPr lang="en-US" sz="1900" b="1" dirty="0" err="1"/>
              <a:t>dipastikan</a:t>
            </a:r>
            <a:r>
              <a:rPr lang="en-US" sz="1900" b="1" dirty="0"/>
              <a:t> </a:t>
            </a:r>
            <a:r>
              <a:rPr lang="en-US" sz="1900" b="1" dirty="0" err="1"/>
              <a:t>berjalan</a:t>
            </a:r>
            <a:r>
              <a:rPr lang="en-US" sz="1900" b="1" dirty="0"/>
              <a:t> </a:t>
            </a:r>
            <a:r>
              <a:rPr lang="en-US" sz="1900" b="1" dirty="0" err="1" smtClean="0"/>
              <a:t>lancar</a:t>
            </a:r>
            <a:r>
              <a:rPr lang="en-US" sz="1900" b="1" dirty="0" smtClean="0"/>
              <a:t>.</a:t>
            </a:r>
          </a:p>
          <a:p>
            <a:pPr marL="457200" lvl="0" indent="-457200">
              <a:buAutoNum type="arabicPeriod"/>
            </a:pPr>
            <a:r>
              <a:rPr lang="en-US" sz="1900" b="1" dirty="0" smtClean="0"/>
              <a:t>Top </a:t>
            </a:r>
            <a:r>
              <a:rPr lang="en-US" sz="1900" b="1" dirty="0"/>
              <a:t>Manager </a:t>
            </a:r>
            <a:r>
              <a:rPr lang="en-US" sz="1900" b="1" dirty="0" err="1" smtClean="0"/>
              <a:t>memfasilitasi</a:t>
            </a:r>
            <a:r>
              <a:rPr lang="en-US" sz="1900" b="1" dirty="0" smtClean="0"/>
              <a:t> </a:t>
            </a:r>
            <a:r>
              <a:rPr lang="en-US" sz="1900" b="1" dirty="0" err="1"/>
              <a:t>dilakukannya</a:t>
            </a:r>
            <a:r>
              <a:rPr lang="en-US" sz="1900" b="1" dirty="0"/>
              <a:t> </a:t>
            </a:r>
            <a:r>
              <a:rPr lang="en-US" sz="1900" b="1" dirty="0" err="1"/>
              <a:t>Rapat</a:t>
            </a:r>
            <a:r>
              <a:rPr lang="en-US" sz="1900" b="1" dirty="0"/>
              <a:t> </a:t>
            </a:r>
            <a:r>
              <a:rPr lang="en-US" sz="1900" b="1" dirty="0" err="1"/>
              <a:t>Tinjauan</a:t>
            </a:r>
            <a:r>
              <a:rPr lang="en-US" sz="1900" b="1" dirty="0"/>
              <a:t> </a:t>
            </a:r>
            <a:r>
              <a:rPr lang="en-US" sz="1900" b="1" dirty="0" err="1"/>
              <a:t>Manajemen</a:t>
            </a:r>
            <a:r>
              <a:rPr lang="en-US" sz="1900" b="1" dirty="0"/>
              <a:t>  </a:t>
            </a:r>
            <a:r>
              <a:rPr lang="en-US" sz="1900" b="1" dirty="0" err="1"/>
              <a:t>setiap</a:t>
            </a:r>
            <a:r>
              <a:rPr lang="en-US" sz="1900" b="1" dirty="0"/>
              <a:t> </a:t>
            </a:r>
            <a:r>
              <a:rPr lang="id-ID" sz="1900" b="1" dirty="0"/>
              <a:t>3</a:t>
            </a:r>
            <a:r>
              <a:rPr lang="en-US" sz="1900" b="1" dirty="0"/>
              <a:t> </a:t>
            </a:r>
            <a:r>
              <a:rPr lang="en-US" sz="1900" b="1" dirty="0" err="1"/>
              <a:t>bulan</a:t>
            </a:r>
            <a:r>
              <a:rPr lang="en-US" sz="1900" b="1" dirty="0"/>
              <a:t> </a:t>
            </a:r>
            <a:r>
              <a:rPr lang="en-US" sz="1900" b="1" dirty="0" err="1"/>
              <a:t>sekali</a:t>
            </a:r>
            <a:r>
              <a:rPr lang="en-US" sz="1900" b="1" dirty="0"/>
              <a:t> </a:t>
            </a:r>
            <a:r>
              <a:rPr lang="en-US" sz="1900" b="1" dirty="0" err="1"/>
              <a:t>untuk</a:t>
            </a:r>
            <a:r>
              <a:rPr lang="en-US" sz="1900" b="1" dirty="0"/>
              <a:t> </a:t>
            </a:r>
            <a:r>
              <a:rPr lang="en-US" sz="1900" b="1" dirty="0" err="1"/>
              <a:t>memastikan</a:t>
            </a:r>
            <a:r>
              <a:rPr lang="en-US" sz="1900" b="1" dirty="0"/>
              <a:t> </a:t>
            </a:r>
            <a:r>
              <a:rPr lang="en-US" sz="1900" b="1" dirty="0" err="1"/>
              <a:t>kesesuaian</a:t>
            </a:r>
            <a:r>
              <a:rPr lang="en-US" sz="1900" b="1" dirty="0"/>
              <a:t>, </a:t>
            </a:r>
            <a:r>
              <a:rPr lang="en-US" sz="1900" b="1" dirty="0" err="1"/>
              <a:t>kecukupan</a:t>
            </a:r>
            <a:r>
              <a:rPr lang="en-US" sz="1900" b="1" dirty="0"/>
              <a:t> </a:t>
            </a:r>
            <a:r>
              <a:rPr lang="en-US" sz="1900" b="1" dirty="0" err="1"/>
              <a:t>dan</a:t>
            </a:r>
            <a:r>
              <a:rPr lang="en-US" sz="1900" b="1" dirty="0"/>
              <a:t> </a:t>
            </a:r>
            <a:r>
              <a:rPr lang="en-US" sz="1900" b="1" dirty="0" err="1"/>
              <a:t>keefektifan</a:t>
            </a:r>
            <a:r>
              <a:rPr lang="en-US" sz="1900" b="1" dirty="0"/>
              <a:t> yang </a:t>
            </a:r>
            <a:r>
              <a:rPr lang="en-US" sz="1900" b="1" dirty="0" err="1"/>
              <a:t>berkesinambungan</a:t>
            </a:r>
            <a:r>
              <a:rPr lang="en-US" sz="1900" b="1" dirty="0"/>
              <a:t> </a:t>
            </a:r>
            <a:r>
              <a:rPr lang="en-US" sz="1900" b="1" dirty="0" err="1"/>
              <a:t>penerapan</a:t>
            </a:r>
            <a:r>
              <a:rPr lang="en-US" sz="1900" b="1" dirty="0"/>
              <a:t> </a:t>
            </a:r>
            <a:r>
              <a:rPr lang="en-US" sz="1900" b="1" dirty="0" err="1"/>
              <a:t>sistem</a:t>
            </a:r>
            <a:r>
              <a:rPr lang="en-US" sz="1900" b="1" dirty="0"/>
              <a:t> </a:t>
            </a:r>
            <a:r>
              <a:rPr lang="en-US" sz="1900" b="1" dirty="0" err="1"/>
              <a:t>manajemen</a:t>
            </a:r>
            <a:r>
              <a:rPr lang="en-US" sz="1900" b="1" dirty="0"/>
              <a:t> </a:t>
            </a:r>
            <a:r>
              <a:rPr lang="en-US" sz="1900" b="1" dirty="0" err="1" smtClean="0"/>
              <a:t>mutu</a:t>
            </a:r>
            <a:r>
              <a:rPr lang="en-US" sz="1900" b="1" dirty="0" smtClean="0"/>
              <a:t>.</a:t>
            </a:r>
          </a:p>
          <a:p>
            <a:pPr marL="457200" lvl="0" indent="-457200">
              <a:buAutoNum type="arabicPeriod"/>
            </a:pPr>
            <a:r>
              <a:rPr lang="en-US" sz="1900" b="1" dirty="0" err="1" smtClean="0"/>
              <a:t>Berkoordinasi</a:t>
            </a:r>
            <a:r>
              <a:rPr lang="en-US" sz="1900" b="1" dirty="0" smtClean="0"/>
              <a:t> </a:t>
            </a:r>
            <a:r>
              <a:rPr lang="en-US" sz="1900" b="1" dirty="0" err="1" smtClean="0"/>
              <a:t>dengan</a:t>
            </a:r>
            <a:r>
              <a:rPr lang="en-US" sz="1900" b="1" dirty="0" smtClean="0"/>
              <a:t> TAPM </a:t>
            </a:r>
            <a:r>
              <a:rPr lang="en-US" sz="1900" b="1" dirty="0" err="1" smtClean="0"/>
              <a:t>Badilum</a:t>
            </a:r>
            <a:r>
              <a:rPr lang="en-US" sz="1900" b="1" dirty="0" smtClean="0"/>
              <a:t> </a:t>
            </a:r>
            <a:r>
              <a:rPr lang="en-US" sz="1900" b="1" dirty="0" err="1" smtClean="0"/>
              <a:t>dalam</a:t>
            </a:r>
            <a:r>
              <a:rPr lang="en-US" sz="1900" b="1" dirty="0" smtClean="0"/>
              <a:t> </a:t>
            </a:r>
            <a:r>
              <a:rPr lang="en-US" sz="1900" b="1" dirty="0" err="1" smtClean="0"/>
              <a:t>menjalankan</a:t>
            </a:r>
            <a:r>
              <a:rPr lang="en-US" sz="1900" b="1" dirty="0" smtClean="0"/>
              <a:t> </a:t>
            </a:r>
            <a:r>
              <a:rPr lang="en-US" sz="1900" b="1" dirty="0" err="1" smtClean="0"/>
              <a:t>tugasnya</a:t>
            </a:r>
            <a:r>
              <a:rPr lang="en-US" sz="1900" b="1" dirty="0" smtClean="0"/>
              <a:t>.</a:t>
            </a:r>
            <a:endParaRPr lang="en-US" sz="1900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61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521" y="620688"/>
            <a:ext cx="9143999" cy="6264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Tugas</a:t>
            </a:r>
            <a:r>
              <a:rPr lang="en-US" sz="2400" b="1" dirty="0"/>
              <a:t> Management Representative </a:t>
            </a:r>
            <a:r>
              <a:rPr lang="en-US" sz="2400" b="1" dirty="0" err="1"/>
              <a:t>adalah</a:t>
            </a:r>
            <a:r>
              <a:rPr lang="en-US" sz="2400" b="1" dirty="0"/>
              <a:t>:</a:t>
            </a:r>
          </a:p>
          <a:p>
            <a:pPr lvl="0">
              <a:buAutoNum type="arabicPeriod"/>
            </a:pPr>
            <a:r>
              <a:rPr lang="id-ID" sz="2000" dirty="0" smtClean="0"/>
              <a:t>Bertanggung </a:t>
            </a:r>
            <a:r>
              <a:rPr lang="id-ID" sz="2000" dirty="0"/>
              <a:t>jawab langsung kepada </a:t>
            </a:r>
            <a:r>
              <a:rPr lang="en-US" sz="2000" dirty="0" err="1"/>
              <a:t>Ketua</a:t>
            </a:r>
            <a:r>
              <a:rPr lang="en-US" sz="2000" dirty="0"/>
              <a:t> Tim </a:t>
            </a:r>
            <a:r>
              <a:rPr lang="en-US" sz="2000" dirty="0" err="1" smtClean="0"/>
              <a:t>Penjaminan</a:t>
            </a:r>
            <a:r>
              <a:rPr lang="en-US" sz="2000" dirty="0" smtClean="0"/>
              <a:t> </a:t>
            </a:r>
            <a:r>
              <a:rPr lang="en-US" sz="2000" dirty="0" err="1" smtClean="0"/>
              <a:t>Mutu</a:t>
            </a:r>
            <a:r>
              <a:rPr lang="en-US" sz="2000" dirty="0"/>
              <a:t> </a:t>
            </a:r>
            <a:r>
              <a:rPr lang="en-US" sz="2000" dirty="0" smtClean="0"/>
              <a:t>PT.</a:t>
            </a:r>
            <a:endParaRPr lang="en-US" sz="2000" dirty="0"/>
          </a:p>
          <a:p>
            <a:pPr lvl="0">
              <a:buAutoNum type="arabicPeriod"/>
            </a:pP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/>
              <a:t>penanggung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kegiatan</a:t>
            </a:r>
            <a:r>
              <a:rPr lang="en-US" sz="2000" dirty="0"/>
              <a:t> Internal Audit </a:t>
            </a:r>
            <a:endParaRPr lang="en-US" sz="2000" dirty="0" smtClean="0"/>
          </a:p>
          <a:p>
            <a:pPr lvl="0">
              <a:buAutoNum type="arabicPeriod"/>
            </a:pPr>
            <a:r>
              <a:rPr lang="en-US" sz="2000" dirty="0" err="1" smtClean="0"/>
              <a:t>Memastikan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/>
              <a:t>dokumentasi</a:t>
            </a:r>
            <a:r>
              <a:rPr lang="en-US" sz="2000" dirty="0"/>
              <a:t> </a:t>
            </a:r>
            <a:r>
              <a:rPr lang="en-US" sz="2000" dirty="0" err="1"/>
              <a:t>berjalan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 smtClean="0"/>
              <a:t>baik</a:t>
            </a:r>
            <a:r>
              <a:rPr lang="en-US" sz="2000" dirty="0" smtClean="0"/>
              <a:t>.</a:t>
            </a:r>
          </a:p>
          <a:p>
            <a:pPr lvl="0">
              <a:buAutoNum type="arabicPeriod"/>
            </a:pPr>
            <a:r>
              <a:rPr lang="en-US" sz="2000" dirty="0" err="1" smtClean="0"/>
              <a:t>Mengembangkan</a:t>
            </a:r>
            <a:r>
              <a:rPr lang="en-US" sz="2000" dirty="0" smtClean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mutu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persyaratan</a:t>
            </a:r>
            <a:r>
              <a:rPr lang="en-US" sz="2000" dirty="0"/>
              <a:t> </a:t>
            </a:r>
            <a:r>
              <a:rPr lang="en-US" sz="2000" dirty="0" err="1" smtClean="0"/>
              <a:t>standart</a:t>
            </a:r>
            <a:r>
              <a:rPr lang="en-US" sz="2000" dirty="0" smtClean="0"/>
              <a:t>.</a:t>
            </a:r>
          </a:p>
          <a:p>
            <a:pPr lvl="0">
              <a:buAutoNum type="arabicPeriod"/>
            </a:pPr>
            <a:r>
              <a:rPr lang="en-US" sz="2000" dirty="0" err="1" smtClean="0"/>
              <a:t>Menjamin</a:t>
            </a:r>
            <a:r>
              <a:rPr lang="en-US" sz="2000" dirty="0" smtClean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dilaksanakan</a:t>
            </a:r>
            <a:r>
              <a:rPr lang="en-US" sz="2000" dirty="0"/>
              <a:t> 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efektif</a:t>
            </a:r>
            <a:r>
              <a:rPr lang="en-US" sz="2000" dirty="0"/>
              <a:t> 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 smtClean="0"/>
              <a:t>fungsi</a:t>
            </a:r>
            <a:r>
              <a:rPr lang="en-US" sz="2000" dirty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berkesinambungan</a:t>
            </a:r>
            <a:r>
              <a:rPr lang="en-US" sz="2000" dirty="0" smtClean="0"/>
              <a:t>.</a:t>
            </a:r>
            <a:endParaRPr lang="en-US" sz="2000" dirty="0"/>
          </a:p>
          <a:p>
            <a:pPr lvl="0">
              <a:buAutoNum type="arabicPeriod"/>
            </a:pPr>
            <a:r>
              <a:rPr lang="en-US" sz="2000" dirty="0" err="1" smtClean="0"/>
              <a:t>Mengupayakan</a:t>
            </a:r>
            <a:r>
              <a:rPr lang="en-US" sz="2000" dirty="0" smtClean="0"/>
              <a:t> </a:t>
            </a:r>
            <a:r>
              <a:rPr lang="en-US" sz="2000" dirty="0" err="1"/>
              <a:t>peningkatkan</a:t>
            </a:r>
            <a:r>
              <a:rPr lang="en-US" sz="2000" dirty="0"/>
              <a:t> </a:t>
            </a:r>
            <a:r>
              <a:rPr lang="en-US" sz="2000" dirty="0" err="1"/>
              <a:t>kesadaran</a:t>
            </a:r>
            <a:r>
              <a:rPr lang="en-US" sz="2000" dirty="0"/>
              <a:t>/</a:t>
            </a:r>
            <a:r>
              <a:rPr lang="en-US" sz="2000" dirty="0" err="1"/>
              <a:t>pemahaman</a:t>
            </a:r>
            <a:r>
              <a:rPr lang="en-US" sz="2000" dirty="0"/>
              <a:t> </a:t>
            </a:r>
            <a:r>
              <a:rPr lang="en-US" sz="2000" dirty="0" err="1"/>
              <a:t>pegawai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 smtClean="0"/>
              <a:t>mutu</a:t>
            </a:r>
            <a:endParaRPr lang="en-US" sz="2000" dirty="0"/>
          </a:p>
          <a:p>
            <a:pPr lvl="0">
              <a:buAutoNum type="arabicPeriod"/>
            </a:pPr>
            <a:r>
              <a:rPr lang="en-US" sz="2000" dirty="0" err="1" smtClean="0"/>
              <a:t>Membina</a:t>
            </a:r>
            <a:r>
              <a:rPr lang="en-US" sz="2000" dirty="0" smtClean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pihak</a:t>
            </a:r>
            <a:r>
              <a:rPr lang="en-US" sz="2000" dirty="0"/>
              <a:t> </a:t>
            </a:r>
            <a:r>
              <a:rPr lang="en-US" sz="2000" dirty="0" err="1"/>
              <a:t>eksternal</a:t>
            </a:r>
            <a:r>
              <a:rPr lang="en-US" sz="2000" dirty="0"/>
              <a:t> 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hal-hal</a:t>
            </a:r>
            <a:r>
              <a:rPr lang="en-US" sz="2000" dirty="0"/>
              <a:t> yang </a:t>
            </a:r>
            <a:r>
              <a:rPr lang="en-US" sz="2000" dirty="0" err="1"/>
              <a:t>berkaitan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 smtClean="0"/>
              <a:t>mutu</a:t>
            </a:r>
            <a:r>
              <a:rPr lang="en-US" sz="2000" dirty="0" smtClean="0"/>
              <a:t>.</a:t>
            </a:r>
          </a:p>
          <a:p>
            <a:pPr lvl="0">
              <a:buAutoNum type="arabicPeriod"/>
            </a:pPr>
            <a:r>
              <a:rPr lang="en-US" sz="2000" dirty="0" err="1" smtClean="0"/>
              <a:t>Mengusulkan</a:t>
            </a:r>
            <a:r>
              <a:rPr lang="en-US" sz="2000" dirty="0" smtClean="0"/>
              <a:t> </a:t>
            </a:r>
            <a:r>
              <a:rPr lang="en-US" sz="2000" dirty="0" err="1"/>
              <a:t>pelatihan-pelatihan</a:t>
            </a:r>
            <a:r>
              <a:rPr lang="en-US" sz="2000" dirty="0"/>
              <a:t> yang </a:t>
            </a:r>
            <a:r>
              <a:rPr lang="en-US" sz="2000" dirty="0" err="1"/>
              <a:t>diperlukan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pegawai</a:t>
            </a:r>
            <a:r>
              <a:rPr lang="id-ID" sz="2000" dirty="0"/>
              <a:t>/hakim</a:t>
            </a:r>
            <a:r>
              <a:rPr lang="en-US" sz="2000" dirty="0" smtClean="0"/>
              <a:t>.</a:t>
            </a:r>
          </a:p>
          <a:p>
            <a:pPr lvl="0">
              <a:buAutoNum type="arabicPeriod"/>
            </a:pPr>
            <a:r>
              <a:rPr lang="en-US" sz="2000" dirty="0" err="1" smtClean="0"/>
              <a:t>Melakukan</a:t>
            </a:r>
            <a:r>
              <a:rPr lang="en-US" sz="2000" dirty="0" smtClean="0"/>
              <a:t>  </a:t>
            </a:r>
            <a:r>
              <a:rPr lang="en-US" sz="2000" dirty="0" err="1"/>
              <a:t>komunikasi</a:t>
            </a:r>
            <a:r>
              <a:rPr lang="en-US" sz="2000" dirty="0"/>
              <a:t>  </a:t>
            </a:r>
            <a:r>
              <a:rPr lang="en-US" sz="2000" dirty="0" err="1"/>
              <a:t>mutu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seluruh</a:t>
            </a:r>
            <a:r>
              <a:rPr lang="en-US" sz="2000" dirty="0"/>
              <a:t> </a:t>
            </a:r>
            <a:r>
              <a:rPr lang="en-US" sz="2000" dirty="0" err="1"/>
              <a:t>pegawai</a:t>
            </a:r>
            <a:r>
              <a:rPr lang="id-ID" sz="2000" dirty="0"/>
              <a:t>/hakim</a:t>
            </a:r>
            <a:r>
              <a:rPr lang="en-US" sz="2000" dirty="0" smtClean="0"/>
              <a:t>.</a:t>
            </a:r>
          </a:p>
          <a:p>
            <a:pPr lvl="0">
              <a:buAutoNum type="arabicPeriod"/>
            </a:pPr>
            <a:r>
              <a:rPr lang="en-US" sz="2000" dirty="0" err="1" smtClean="0"/>
              <a:t>Membuat</a:t>
            </a:r>
            <a:r>
              <a:rPr lang="en-US" sz="2000" dirty="0" smtClean="0"/>
              <a:t> </a:t>
            </a:r>
            <a:r>
              <a:rPr lang="en-US" sz="2000" dirty="0" err="1"/>
              <a:t>laporan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Ketua</a:t>
            </a:r>
            <a:r>
              <a:rPr lang="en-US" sz="2000" dirty="0"/>
              <a:t> Tim </a:t>
            </a:r>
            <a:r>
              <a:rPr lang="en-US" sz="2000" dirty="0" err="1"/>
              <a:t>Penjaminan</a:t>
            </a:r>
            <a:r>
              <a:rPr lang="en-US" sz="2000" dirty="0"/>
              <a:t> </a:t>
            </a:r>
            <a:r>
              <a:rPr lang="en-US" sz="2000" dirty="0" err="1"/>
              <a:t>Mutu</a:t>
            </a:r>
            <a:r>
              <a:rPr lang="en-US" sz="2000" dirty="0"/>
              <a:t> </a:t>
            </a:r>
            <a:r>
              <a:rPr lang="en-US" sz="2000" dirty="0" smtClean="0"/>
              <a:t>PT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kinerja</a:t>
            </a:r>
            <a:r>
              <a:rPr lang="en-US" sz="2000" dirty="0"/>
              <a:t> Tim </a:t>
            </a:r>
            <a:r>
              <a:rPr lang="en-US" sz="2000" dirty="0" err="1"/>
              <a:t>Penjaminan</a:t>
            </a:r>
            <a:r>
              <a:rPr lang="en-US" sz="2000" dirty="0"/>
              <a:t> </a:t>
            </a:r>
            <a:r>
              <a:rPr lang="en-US" sz="2000" dirty="0" err="1"/>
              <a:t>Mutu</a:t>
            </a:r>
            <a:r>
              <a:rPr lang="en-US" sz="2000" dirty="0"/>
              <a:t> </a:t>
            </a:r>
            <a:r>
              <a:rPr lang="en-US" sz="2000" dirty="0" smtClean="0"/>
              <a:t>PT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bahan</a:t>
            </a:r>
            <a:r>
              <a:rPr lang="en-US" sz="2000" dirty="0"/>
              <a:t> </a:t>
            </a:r>
            <a:r>
              <a:rPr lang="en-US" sz="2000" dirty="0" err="1"/>
              <a:t>koreksi</a:t>
            </a:r>
            <a:r>
              <a:rPr lang="en-US" sz="2000" dirty="0"/>
              <a:t>/</a:t>
            </a:r>
            <a:r>
              <a:rPr lang="en-US" sz="2000" dirty="0" err="1"/>
              <a:t>perbaikan</a:t>
            </a:r>
            <a:r>
              <a:rPr lang="en-US" sz="2000" dirty="0"/>
              <a:t>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99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339965"/>
            <a:ext cx="7992888" cy="6041363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en-US" sz="2900" b="1" dirty="0" smtClean="0"/>
              <a:t>KOORDINATOR TEKNIK :</a:t>
            </a:r>
            <a:endParaRPr lang="en-US" sz="2900" b="1" dirty="0"/>
          </a:p>
          <a:p>
            <a:pPr lvl="0">
              <a:buFont typeface="+mj-lt"/>
              <a:buAutoNum type="arabicPeriod"/>
            </a:pPr>
            <a:r>
              <a:rPr lang="id-ID" sz="2300" b="1" dirty="0">
                <a:latin typeface="Arial Black" panose="020B0A04020102020204" pitchFamily="34" charset="0"/>
              </a:rPr>
              <a:t>Bertanggung jawab langsung kepada </a:t>
            </a:r>
            <a:r>
              <a:rPr lang="en-US" sz="2300" b="1" dirty="0" err="1">
                <a:latin typeface="Arial Black" panose="020B0A04020102020204" pitchFamily="34" charset="0"/>
              </a:rPr>
              <a:t>Ketua</a:t>
            </a:r>
            <a:r>
              <a:rPr lang="en-US" sz="2300" b="1" dirty="0">
                <a:latin typeface="Arial Black" panose="020B0A04020102020204" pitchFamily="34" charset="0"/>
              </a:rPr>
              <a:t> Tim </a:t>
            </a:r>
            <a:r>
              <a:rPr lang="en-US" sz="2300" b="1" dirty="0" err="1" smtClean="0">
                <a:latin typeface="Arial Black" panose="020B0A04020102020204" pitchFamily="34" charset="0"/>
              </a:rPr>
              <a:t>Penjaminan</a:t>
            </a:r>
            <a:r>
              <a:rPr lang="en-US" sz="2300" b="1" dirty="0" smtClean="0">
                <a:latin typeface="Arial Black" panose="020B0A04020102020204" pitchFamily="34" charset="0"/>
              </a:rPr>
              <a:t> </a:t>
            </a:r>
            <a:r>
              <a:rPr lang="en-US" sz="2300" b="1" dirty="0" err="1" smtClean="0">
                <a:latin typeface="Arial Black" panose="020B0A04020102020204" pitchFamily="34" charset="0"/>
              </a:rPr>
              <a:t>Mutu</a:t>
            </a:r>
            <a:r>
              <a:rPr lang="en-US" sz="2300" b="1" dirty="0" smtClean="0">
                <a:latin typeface="Arial Black" panose="020B0A04020102020204" pitchFamily="34" charset="0"/>
              </a:rPr>
              <a:t> PT</a:t>
            </a:r>
            <a:r>
              <a:rPr lang="id-ID" sz="2300" b="1" dirty="0" smtClean="0">
                <a:latin typeface="Arial Black" panose="020B0A04020102020204" pitchFamily="34" charset="0"/>
              </a:rPr>
              <a:t>.</a:t>
            </a:r>
            <a:endParaRPr lang="en-US" sz="2300" b="1" dirty="0">
              <a:latin typeface="Arial Black" panose="020B0A04020102020204" pitchFamily="34" charset="0"/>
            </a:endParaRPr>
          </a:p>
          <a:p>
            <a:pPr lvl="0">
              <a:buFont typeface="+mj-lt"/>
              <a:buAutoNum type="arabicPeriod"/>
            </a:pPr>
            <a:r>
              <a:rPr lang="id-ID" sz="2300" b="1" dirty="0">
                <a:latin typeface="Arial Black" panose="020B0A04020102020204" pitchFamily="34" charset="0"/>
              </a:rPr>
              <a:t>Men</a:t>
            </a:r>
            <a:r>
              <a:rPr lang="en-US" sz="2300" b="1" dirty="0" err="1">
                <a:latin typeface="Arial Black" panose="020B0A04020102020204" pitchFamily="34" charset="0"/>
              </a:rPr>
              <a:t>unjuk</a:t>
            </a:r>
            <a:r>
              <a:rPr lang="en-US" sz="2300" b="1" dirty="0">
                <a:latin typeface="Arial Black" panose="020B0A04020102020204" pitchFamily="34" charset="0"/>
              </a:rPr>
              <a:t>/</a:t>
            </a:r>
            <a:r>
              <a:rPr lang="en-US" sz="2300" b="1" dirty="0" err="1">
                <a:latin typeface="Arial Black" panose="020B0A04020102020204" pitchFamily="34" charset="0"/>
              </a:rPr>
              <a:t>menentukan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teknikal</a:t>
            </a:r>
            <a:r>
              <a:rPr lang="en-US" sz="2300" b="1" dirty="0">
                <a:latin typeface="Arial Black" panose="020B0A04020102020204" pitchFamily="34" charset="0"/>
              </a:rPr>
              <a:t> (Assessor </a:t>
            </a:r>
            <a:r>
              <a:rPr lang="en-US" sz="2300" b="1" dirty="0" err="1">
                <a:latin typeface="Arial Black" panose="020B0A04020102020204" pitchFamily="34" charset="0"/>
              </a:rPr>
              <a:t>atau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Assistensi</a:t>
            </a:r>
            <a:r>
              <a:rPr lang="en-US" sz="2300" b="1" dirty="0">
                <a:latin typeface="Arial Black" panose="020B0A04020102020204" pitchFamily="34" charset="0"/>
              </a:rPr>
              <a:t>) </a:t>
            </a:r>
            <a:r>
              <a:rPr lang="id-ID" sz="2300" b="1" dirty="0">
                <a:latin typeface="Arial Black" panose="020B0A04020102020204" pitchFamily="34" charset="0"/>
              </a:rPr>
              <a:t>ke setiap project audit </a:t>
            </a:r>
            <a:r>
              <a:rPr lang="en-US" sz="2300" b="1" dirty="0" err="1">
                <a:latin typeface="Arial Black" panose="020B0A04020102020204" pitchFamily="34" charset="0"/>
              </a:rPr>
              <a:t>Akreditasi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Penjaminan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Mutu</a:t>
            </a:r>
            <a:r>
              <a:rPr lang="id-ID" sz="2300" b="1" dirty="0">
                <a:latin typeface="Arial Black" panose="020B0A04020102020204" pitchFamily="34" charset="0"/>
              </a:rPr>
              <a:t> dengan mengacu pada kompetensi</a:t>
            </a:r>
            <a:r>
              <a:rPr lang="en-US" sz="2300" b="1" dirty="0">
                <a:latin typeface="Arial Black" panose="020B0A04020102020204" pitchFamily="34" charset="0"/>
              </a:rPr>
              <a:t>, </a:t>
            </a:r>
            <a:r>
              <a:rPr lang="en-US" sz="2300" b="1" dirty="0" err="1">
                <a:latin typeface="Arial Black" panose="020B0A04020102020204" pitchFamily="34" charset="0"/>
              </a:rPr>
              <a:t>bebas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dari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konflik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kepentingan</a:t>
            </a:r>
            <a:r>
              <a:rPr lang="id-ID" sz="2300" b="1" dirty="0">
                <a:latin typeface="Arial Black" panose="020B0A04020102020204" pitchFamily="34" charset="0"/>
              </a:rPr>
              <a:t> dan ketersediaan sumber daya yang ada .</a:t>
            </a:r>
            <a:endParaRPr lang="en-US" sz="2300" b="1" dirty="0">
              <a:latin typeface="Arial Black" panose="020B0A04020102020204" pitchFamily="34" charset="0"/>
            </a:endParaRPr>
          </a:p>
          <a:p>
            <a:pPr lvl="0">
              <a:buFont typeface="+mj-lt"/>
              <a:buAutoNum type="arabicPeriod"/>
            </a:pPr>
            <a:r>
              <a:rPr lang="id-ID" sz="2300" b="1" dirty="0">
                <a:latin typeface="Arial Black" panose="020B0A04020102020204" pitchFamily="34" charset="0"/>
              </a:rPr>
              <a:t>Memastikan pelaksanaan audit  </a:t>
            </a:r>
            <a:r>
              <a:rPr lang="en-US" sz="2300" b="1" dirty="0" err="1">
                <a:latin typeface="Arial Black" panose="020B0A04020102020204" pitchFamily="34" charset="0"/>
              </a:rPr>
              <a:t>Akreditasi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Penjaminan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Mutu</a:t>
            </a:r>
            <a:r>
              <a:rPr lang="id-ID" sz="2300" b="1" dirty="0">
                <a:latin typeface="Arial Black" panose="020B0A04020102020204" pitchFamily="34" charset="0"/>
              </a:rPr>
              <a:t> berjalan sesuai prosedur</a:t>
            </a:r>
            <a:endParaRPr lang="en-US" sz="2300" b="1" dirty="0">
              <a:latin typeface="Arial Black" panose="020B0A04020102020204" pitchFamily="34" charset="0"/>
            </a:endParaRPr>
          </a:p>
          <a:p>
            <a:pPr lvl="0">
              <a:buFont typeface="+mj-lt"/>
              <a:buAutoNum type="arabicPeriod"/>
            </a:pPr>
            <a:r>
              <a:rPr lang="id-ID" sz="2300" b="1" dirty="0">
                <a:latin typeface="Arial Black" panose="020B0A04020102020204" pitchFamily="34" charset="0"/>
              </a:rPr>
              <a:t>Memonitoring dan mengevaluasi pelaksanaan seluruh project audit </a:t>
            </a:r>
            <a:r>
              <a:rPr lang="en-US" sz="2300" b="1" dirty="0" err="1">
                <a:latin typeface="Arial Black" panose="020B0A04020102020204" pitchFamily="34" charset="0"/>
              </a:rPr>
              <a:t>Akreditasi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Penjaminan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Mutu</a:t>
            </a:r>
            <a:r>
              <a:rPr lang="en-US" sz="2300" b="1" dirty="0">
                <a:latin typeface="Arial Black" panose="020B0A04020102020204" pitchFamily="34" charset="0"/>
              </a:rPr>
              <a:t>.</a:t>
            </a:r>
          </a:p>
          <a:p>
            <a:pPr lvl="0">
              <a:buFont typeface="+mj-lt"/>
              <a:buAutoNum type="arabicPeriod"/>
            </a:pPr>
            <a:r>
              <a:rPr lang="id-ID" sz="2300" b="1" dirty="0">
                <a:latin typeface="Arial Black" panose="020B0A04020102020204" pitchFamily="34" charset="0"/>
              </a:rPr>
              <a:t>Merencanakan dan membuat program audit satu siklus </a:t>
            </a:r>
            <a:r>
              <a:rPr lang="en-US" sz="2300" b="1" dirty="0" err="1">
                <a:latin typeface="Arial Black" panose="020B0A04020102020204" pitchFamily="34" charset="0"/>
              </a:rPr>
              <a:t>Akreditasi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Penjaminan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Mutu</a:t>
            </a:r>
            <a:r>
              <a:rPr lang="id-ID" sz="2300" b="1" dirty="0">
                <a:latin typeface="Arial Black" panose="020B0A04020102020204" pitchFamily="34" charset="0"/>
              </a:rPr>
              <a:t> dan mengevaluasi keefektifannya.</a:t>
            </a:r>
            <a:endParaRPr lang="en-US" sz="2300" b="1" dirty="0">
              <a:latin typeface="Arial Black" panose="020B0A04020102020204" pitchFamily="34" charset="0"/>
            </a:endParaRPr>
          </a:p>
          <a:p>
            <a:pPr lvl="0">
              <a:buFont typeface="+mj-lt"/>
              <a:buAutoNum type="arabicPeriod"/>
            </a:pPr>
            <a:r>
              <a:rPr lang="id-ID" sz="2300" b="1" dirty="0">
                <a:latin typeface="Arial Black" panose="020B0A04020102020204" pitchFamily="34" charset="0"/>
              </a:rPr>
              <a:t>Melakukan evaluasi dan monitoring </a:t>
            </a:r>
            <a:r>
              <a:rPr lang="en-US" sz="2300" b="1" dirty="0" err="1">
                <a:latin typeface="Arial Black" panose="020B0A04020102020204" pitchFamily="34" charset="0"/>
              </a:rPr>
              <a:t>secara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periodik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terhadap</a:t>
            </a:r>
            <a:r>
              <a:rPr lang="en-US" sz="2300" b="1" dirty="0">
                <a:latin typeface="Arial Black" panose="020B0A04020102020204" pitchFamily="34" charset="0"/>
              </a:rPr>
              <a:t>  </a:t>
            </a:r>
            <a:r>
              <a:rPr lang="en-US" sz="2300" b="1" dirty="0" err="1">
                <a:latin typeface="Arial Black" panose="020B0A04020102020204" pitchFamily="34" charset="0"/>
              </a:rPr>
              <a:t>teknikal</a:t>
            </a:r>
            <a:r>
              <a:rPr lang="en-US" sz="2300" b="1" dirty="0">
                <a:latin typeface="Arial Black" panose="020B0A04020102020204" pitchFamily="34" charset="0"/>
              </a:rPr>
              <a:t> (Assessor </a:t>
            </a:r>
            <a:r>
              <a:rPr lang="en-US" sz="2300" b="1" dirty="0" err="1">
                <a:latin typeface="Arial Black" panose="020B0A04020102020204" pitchFamily="34" charset="0"/>
              </a:rPr>
              <a:t>atau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Assistensi</a:t>
            </a:r>
            <a:r>
              <a:rPr lang="en-US" sz="2300" b="1" dirty="0">
                <a:latin typeface="Arial Black" panose="020B0A04020102020204" pitchFamily="34" charset="0"/>
              </a:rPr>
              <a:t>) .</a:t>
            </a:r>
          </a:p>
          <a:p>
            <a:pPr lvl="0">
              <a:buFont typeface="+mj-lt"/>
              <a:buAutoNum type="arabicPeriod"/>
            </a:pPr>
            <a:r>
              <a:rPr lang="id-ID" sz="2300" b="1" dirty="0">
                <a:latin typeface="Arial Black" panose="020B0A04020102020204" pitchFamily="34" charset="0"/>
              </a:rPr>
              <a:t>Melaksanakan proses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rekrutmen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dan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evaluasi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awal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Teknikal</a:t>
            </a:r>
            <a:r>
              <a:rPr lang="en-US" sz="2300" b="1" dirty="0">
                <a:latin typeface="Arial Black" panose="020B0A04020102020204" pitchFamily="34" charset="0"/>
              </a:rPr>
              <a:t> (Assessor </a:t>
            </a:r>
            <a:r>
              <a:rPr lang="en-US" sz="2300" b="1" dirty="0" err="1">
                <a:latin typeface="Arial Black" panose="020B0A04020102020204" pitchFamily="34" charset="0"/>
              </a:rPr>
              <a:t>atau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Assistensi</a:t>
            </a:r>
            <a:r>
              <a:rPr lang="en-US" sz="2300" b="1" dirty="0">
                <a:latin typeface="Arial Black" panose="020B0A04020102020204" pitchFamily="34" charset="0"/>
              </a:rPr>
              <a:t>).</a:t>
            </a:r>
          </a:p>
          <a:p>
            <a:pPr lvl="0">
              <a:buFont typeface="+mj-lt"/>
              <a:buAutoNum type="arabicPeriod"/>
            </a:pPr>
            <a:r>
              <a:rPr lang="en-US" sz="2300" b="1" dirty="0" err="1">
                <a:latin typeface="Arial Black" panose="020B0A04020102020204" pitchFamily="34" charset="0"/>
              </a:rPr>
              <a:t>Melakukan</a:t>
            </a:r>
            <a:r>
              <a:rPr lang="en-US" sz="2300" b="1" dirty="0">
                <a:latin typeface="Arial Black" panose="020B0A04020102020204" pitchFamily="34" charset="0"/>
              </a:rPr>
              <a:t> Review </a:t>
            </a:r>
            <a:r>
              <a:rPr lang="en-US" sz="2300" b="1" dirty="0" err="1">
                <a:latin typeface="Arial Black" panose="020B0A04020102020204" pitchFamily="34" charset="0"/>
              </a:rPr>
              <a:t>terhadap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laporan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hasil</a:t>
            </a:r>
            <a:r>
              <a:rPr lang="en-US" sz="2300" b="1" dirty="0">
                <a:latin typeface="Arial Black" panose="020B0A04020102020204" pitchFamily="34" charset="0"/>
              </a:rPr>
              <a:t> audit </a:t>
            </a:r>
            <a:r>
              <a:rPr lang="en-US" sz="2300" b="1" dirty="0" err="1">
                <a:latin typeface="Arial Black" panose="020B0A04020102020204" pitchFamily="34" charset="0"/>
              </a:rPr>
              <a:t>Akreditasi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Penjaminan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Mutu</a:t>
            </a:r>
            <a:r>
              <a:rPr lang="en-US" sz="2300" b="1" dirty="0">
                <a:latin typeface="Arial Black" panose="020B0A04020102020204" pitchFamily="34" charset="0"/>
              </a:rPr>
              <a:t> yang </a:t>
            </a:r>
            <a:r>
              <a:rPr lang="en-US" sz="2300" b="1" dirty="0" err="1">
                <a:latin typeface="Arial Black" panose="020B0A04020102020204" pitchFamily="34" charset="0"/>
              </a:rPr>
              <a:t>dilaksanakan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oleh</a:t>
            </a:r>
            <a:r>
              <a:rPr lang="en-US" sz="2300" b="1" dirty="0">
                <a:latin typeface="Arial Black" panose="020B0A04020102020204" pitchFamily="34" charset="0"/>
              </a:rPr>
              <a:t> Assessor.</a:t>
            </a:r>
          </a:p>
          <a:p>
            <a:pPr lvl="0">
              <a:buFont typeface="+mj-lt"/>
              <a:buAutoNum type="arabicPeriod"/>
            </a:pPr>
            <a:r>
              <a:rPr lang="en-US" sz="2300" b="1" dirty="0" err="1">
                <a:latin typeface="Arial Black" panose="020B0A04020102020204" pitchFamily="34" charset="0"/>
              </a:rPr>
              <a:t>Sebagai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salah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satu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anggota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pengambil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keputusan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Akreditasi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Penjaminan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Mutu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</a:p>
          <a:p>
            <a:pPr lvl="0">
              <a:buFont typeface="+mj-lt"/>
              <a:buAutoNum type="arabicPeriod"/>
            </a:pPr>
            <a:r>
              <a:rPr lang="en-US" sz="2300" b="1" dirty="0" err="1">
                <a:latin typeface="Arial Black" panose="020B0A04020102020204" pitchFamily="34" charset="0"/>
              </a:rPr>
              <a:t>Membuat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laporan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kepada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ketua</a:t>
            </a:r>
            <a:r>
              <a:rPr lang="en-US" sz="2300" b="1" dirty="0">
                <a:latin typeface="Arial Black" panose="020B0A04020102020204" pitchFamily="34" charset="0"/>
              </a:rPr>
              <a:t> Tim </a:t>
            </a:r>
            <a:r>
              <a:rPr lang="en-US" sz="2300" b="1" dirty="0" err="1" smtClean="0">
                <a:latin typeface="Arial Black" panose="020B0A04020102020204" pitchFamily="34" charset="0"/>
              </a:rPr>
              <a:t>Penjaminan</a:t>
            </a:r>
            <a:r>
              <a:rPr lang="en-US" sz="2300" b="1" dirty="0" smtClean="0">
                <a:latin typeface="Arial Black" panose="020B0A04020102020204" pitchFamily="34" charset="0"/>
              </a:rPr>
              <a:t> </a:t>
            </a:r>
            <a:r>
              <a:rPr lang="en-US" sz="2300" b="1" dirty="0" err="1" smtClean="0">
                <a:latin typeface="Arial Black" panose="020B0A04020102020204" pitchFamily="34" charset="0"/>
              </a:rPr>
              <a:t>Mutu</a:t>
            </a:r>
            <a:r>
              <a:rPr lang="en-US" sz="2300" b="1" dirty="0" smtClean="0">
                <a:latin typeface="Arial Black" panose="020B0A04020102020204" pitchFamily="34" charset="0"/>
              </a:rPr>
              <a:t> PT </a:t>
            </a:r>
            <a:r>
              <a:rPr lang="en-US" sz="2300" b="1" dirty="0" err="1" smtClean="0">
                <a:latin typeface="Arial Black" panose="020B0A04020102020204" pitchFamily="34" charset="0"/>
              </a:rPr>
              <a:t>tentang</a:t>
            </a:r>
            <a:r>
              <a:rPr lang="en-US" sz="2300" b="1" dirty="0" smtClean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kegiatan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Teknikal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secara</a:t>
            </a:r>
            <a:r>
              <a:rPr lang="en-US" sz="2300" b="1" dirty="0">
                <a:latin typeface="Arial Black" panose="020B0A04020102020204" pitchFamily="34" charset="0"/>
              </a:rPr>
              <a:t> </a:t>
            </a:r>
            <a:r>
              <a:rPr lang="en-US" sz="2300" b="1" dirty="0" err="1">
                <a:latin typeface="Arial Black" panose="020B0A04020102020204" pitchFamily="34" charset="0"/>
              </a:rPr>
              <a:t>periodik</a:t>
            </a:r>
            <a:r>
              <a:rPr lang="en-US" sz="2300" b="1" dirty="0">
                <a:latin typeface="Arial Black" panose="020B0A04020102020204" pitchFamily="34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84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136904" cy="5204651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sz="2400" b="1" dirty="0" smtClean="0"/>
              <a:t>KOORDINATOR OPERASIONAL :</a:t>
            </a:r>
            <a:endParaRPr lang="en-US" sz="2400" dirty="0"/>
          </a:p>
          <a:p>
            <a:pPr lvl="0">
              <a:buFont typeface="+mj-lt"/>
              <a:buAutoNum type="arabicPeriod"/>
            </a:pPr>
            <a:r>
              <a:rPr lang="id-ID" sz="2000" b="1" dirty="0"/>
              <a:t>Bertanggung jawab langsung kepada </a:t>
            </a:r>
            <a:r>
              <a:rPr lang="en-US" sz="2000" b="1" dirty="0" err="1"/>
              <a:t>Ketua</a:t>
            </a:r>
            <a:r>
              <a:rPr lang="en-US" sz="2000" b="1" dirty="0"/>
              <a:t> Tim </a:t>
            </a:r>
            <a:r>
              <a:rPr lang="en-US" sz="2000" b="1" dirty="0" err="1" smtClean="0"/>
              <a:t>Penjaminan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Mutu</a:t>
            </a:r>
            <a:r>
              <a:rPr lang="en-US" sz="2000" b="1" dirty="0" smtClean="0"/>
              <a:t> PT</a:t>
            </a:r>
            <a:r>
              <a:rPr lang="id-ID" sz="2000" b="1" dirty="0" smtClean="0"/>
              <a:t>.</a:t>
            </a:r>
            <a:endParaRPr lang="en-US" sz="2000" b="1" dirty="0"/>
          </a:p>
          <a:p>
            <a:pPr lvl="0">
              <a:buFont typeface="+mj-lt"/>
              <a:buAutoNum type="arabicPeriod"/>
            </a:pPr>
            <a:r>
              <a:rPr lang="en-US" sz="2000" b="1" dirty="0" err="1"/>
              <a:t>Membuat</a:t>
            </a:r>
            <a:r>
              <a:rPr lang="en-US" sz="2000" b="1" dirty="0"/>
              <a:t> </a:t>
            </a:r>
            <a:r>
              <a:rPr lang="en-US" sz="2000" b="1" dirty="0" err="1"/>
              <a:t>kebijakan</a:t>
            </a:r>
            <a:r>
              <a:rPr lang="en-US" sz="2000" b="1" dirty="0"/>
              <a:t> </a:t>
            </a:r>
            <a:r>
              <a:rPr lang="en-US" sz="2000" b="1" dirty="0" err="1"/>
              <a:t>kebutuhan</a:t>
            </a:r>
            <a:r>
              <a:rPr lang="en-US" sz="2000" b="1" dirty="0"/>
              <a:t> </a:t>
            </a:r>
            <a:r>
              <a:rPr lang="en-US" sz="2000" b="1" dirty="0" err="1"/>
              <a:t>operasional</a:t>
            </a:r>
            <a:r>
              <a:rPr lang="en-US" sz="2000" b="1" dirty="0"/>
              <a:t> proses </a:t>
            </a:r>
            <a:r>
              <a:rPr lang="en-US" sz="2000" b="1" dirty="0" err="1" smtClean="0"/>
              <a:t>Akreditasi</a:t>
            </a:r>
            <a:r>
              <a:rPr lang="en-US" sz="2000" b="1" dirty="0" smtClean="0"/>
              <a:t> </a:t>
            </a:r>
            <a:r>
              <a:rPr lang="en-US" sz="2000" b="1" dirty="0" err="1"/>
              <a:t>Penjaminan</a:t>
            </a:r>
            <a:r>
              <a:rPr lang="en-US" sz="2000" b="1" dirty="0"/>
              <a:t> </a:t>
            </a:r>
            <a:r>
              <a:rPr lang="en-US" sz="2000" b="1" dirty="0" err="1" smtClean="0"/>
              <a:t>Mutu</a:t>
            </a:r>
            <a:r>
              <a:rPr lang="en-US" sz="2000" b="1" dirty="0" smtClean="0"/>
              <a:t> PN.</a:t>
            </a:r>
            <a:endParaRPr lang="en-US" sz="2000" b="1" dirty="0"/>
          </a:p>
          <a:p>
            <a:pPr lvl="0">
              <a:buFont typeface="+mj-lt"/>
              <a:buAutoNum type="arabicPeriod"/>
            </a:pPr>
            <a:r>
              <a:rPr lang="en-US" sz="2000" b="1" dirty="0" err="1"/>
              <a:t>Memastikan</a:t>
            </a:r>
            <a:r>
              <a:rPr lang="en-US" sz="2000" b="1" dirty="0"/>
              <a:t> proses </a:t>
            </a:r>
            <a:r>
              <a:rPr lang="en-US" sz="2000" b="1" dirty="0" err="1" smtClean="0"/>
              <a:t>pendataan</a:t>
            </a:r>
            <a:r>
              <a:rPr lang="en-US" sz="2000" b="1" dirty="0" smtClean="0"/>
              <a:t>  </a:t>
            </a:r>
            <a:r>
              <a:rPr lang="en-US" sz="2000" b="1" dirty="0" err="1"/>
              <a:t>Akreditasi</a:t>
            </a:r>
            <a:r>
              <a:rPr lang="en-US" sz="2000" b="1" dirty="0"/>
              <a:t> </a:t>
            </a:r>
            <a:r>
              <a:rPr lang="en-US" sz="2000" b="1" dirty="0" err="1"/>
              <a:t>Penjaminan</a:t>
            </a:r>
            <a:r>
              <a:rPr lang="en-US" sz="2000" b="1" dirty="0"/>
              <a:t> </a:t>
            </a:r>
            <a:r>
              <a:rPr lang="en-US" sz="2000" b="1" dirty="0" err="1"/>
              <a:t>Mutu</a:t>
            </a:r>
            <a:r>
              <a:rPr lang="en-US" sz="2000" b="1" dirty="0"/>
              <a:t> </a:t>
            </a:r>
            <a:r>
              <a:rPr lang="en-US" sz="2000" b="1" dirty="0" err="1"/>
              <a:t>berjalan</a:t>
            </a:r>
            <a:r>
              <a:rPr lang="en-US" sz="2000" b="1" dirty="0"/>
              <a:t> </a:t>
            </a:r>
            <a:r>
              <a:rPr lang="en-US" sz="2000" b="1" dirty="0" err="1"/>
              <a:t>sesuai</a:t>
            </a:r>
            <a:r>
              <a:rPr lang="en-US" sz="2000" b="1" dirty="0"/>
              <a:t> </a:t>
            </a:r>
            <a:r>
              <a:rPr lang="en-US" sz="2000" b="1" dirty="0" err="1"/>
              <a:t>prosedur</a:t>
            </a:r>
            <a:endParaRPr lang="en-US" sz="2000" b="1" dirty="0"/>
          </a:p>
          <a:p>
            <a:pPr lvl="0">
              <a:buFont typeface="+mj-lt"/>
              <a:buAutoNum type="arabicPeriod"/>
            </a:pPr>
            <a:r>
              <a:rPr lang="en-US" sz="2000" b="1" dirty="0" err="1"/>
              <a:t>Bertanggungjawab</a:t>
            </a:r>
            <a:r>
              <a:rPr lang="en-US" sz="2000" b="1" dirty="0"/>
              <a:t> </a:t>
            </a:r>
            <a:r>
              <a:rPr lang="en-US" sz="2000" b="1" dirty="0" err="1"/>
              <a:t>atas</a:t>
            </a:r>
            <a:r>
              <a:rPr lang="en-US" sz="2000" b="1" dirty="0"/>
              <a:t> </a:t>
            </a:r>
            <a:r>
              <a:rPr lang="en-US" sz="2000" b="1" dirty="0" err="1"/>
              <a:t>penyediaan</a:t>
            </a:r>
            <a:r>
              <a:rPr lang="en-US" sz="2000" b="1" dirty="0"/>
              <a:t> </a:t>
            </a:r>
            <a:r>
              <a:rPr lang="en-US" sz="2000" b="1" dirty="0" err="1"/>
              <a:t>akomodasi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transportasi</a:t>
            </a:r>
            <a:r>
              <a:rPr lang="en-US" sz="2000" b="1" dirty="0"/>
              <a:t> Tim 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melakukan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Akreditasi</a:t>
            </a:r>
            <a:r>
              <a:rPr lang="en-US" sz="2000" b="1" dirty="0" smtClean="0"/>
              <a:t> </a:t>
            </a:r>
            <a:r>
              <a:rPr lang="en-US" sz="2000" b="1" dirty="0" err="1"/>
              <a:t>Penjaminan</a:t>
            </a:r>
            <a:r>
              <a:rPr lang="en-US" sz="2000" b="1" dirty="0"/>
              <a:t> </a:t>
            </a:r>
            <a:r>
              <a:rPr lang="en-US" sz="2000" b="1" dirty="0" err="1" smtClean="0"/>
              <a:t>Mutu</a:t>
            </a:r>
            <a:r>
              <a:rPr lang="en-US" sz="2000" b="1" dirty="0" smtClean="0"/>
              <a:t> PN.</a:t>
            </a:r>
            <a:endParaRPr lang="en-US" sz="2000" b="1" dirty="0"/>
          </a:p>
          <a:p>
            <a:pPr lvl="0">
              <a:buFont typeface="+mj-lt"/>
              <a:buAutoNum type="arabicPeriod"/>
            </a:pPr>
            <a:r>
              <a:rPr lang="en-US" sz="2000" b="1" dirty="0" err="1"/>
              <a:t>Membuat</a:t>
            </a:r>
            <a:r>
              <a:rPr lang="en-US" sz="2000" b="1" dirty="0"/>
              <a:t> program/</a:t>
            </a:r>
            <a:r>
              <a:rPr lang="en-US" sz="2000" b="1" dirty="0" err="1"/>
              <a:t>jadwal</a:t>
            </a:r>
            <a:r>
              <a:rPr lang="en-US" sz="2000" b="1" dirty="0"/>
              <a:t> </a:t>
            </a:r>
            <a:r>
              <a:rPr lang="en-US" sz="2000" b="1" dirty="0" err="1"/>
              <a:t>pelaksanaan</a:t>
            </a:r>
            <a:r>
              <a:rPr lang="en-US" sz="2000" b="1" dirty="0"/>
              <a:t>  </a:t>
            </a:r>
            <a:r>
              <a:rPr lang="en-US" sz="2000" b="1" dirty="0" err="1"/>
              <a:t>Akreditasi</a:t>
            </a:r>
            <a:r>
              <a:rPr lang="en-US" sz="2000" b="1" dirty="0"/>
              <a:t> </a:t>
            </a:r>
            <a:r>
              <a:rPr lang="en-US" sz="2000" b="1" dirty="0" err="1"/>
              <a:t>Penjaminan</a:t>
            </a:r>
            <a:r>
              <a:rPr lang="en-US" sz="2000" b="1" dirty="0"/>
              <a:t> </a:t>
            </a:r>
            <a:r>
              <a:rPr lang="en-US" sz="2000" b="1" dirty="0" err="1" smtClean="0"/>
              <a:t>Mutu</a:t>
            </a:r>
            <a:r>
              <a:rPr lang="en-US" sz="2000" b="1" dirty="0" smtClean="0"/>
              <a:t> PN.</a:t>
            </a:r>
            <a:endParaRPr lang="en-US" sz="2000" b="1" dirty="0"/>
          </a:p>
          <a:p>
            <a:pPr lvl="0">
              <a:buFont typeface="+mj-lt"/>
              <a:buAutoNum type="arabicPeriod"/>
            </a:pPr>
            <a:r>
              <a:rPr lang="en-US" sz="2000" b="1" dirty="0" err="1"/>
              <a:t>Sebagai</a:t>
            </a:r>
            <a:r>
              <a:rPr lang="en-US" sz="2000" b="1" dirty="0"/>
              <a:t> </a:t>
            </a:r>
            <a:r>
              <a:rPr lang="en-US" sz="2000" b="1" dirty="0" err="1"/>
              <a:t>salah</a:t>
            </a:r>
            <a:r>
              <a:rPr lang="en-US" sz="2000" b="1" dirty="0"/>
              <a:t> </a:t>
            </a:r>
            <a:r>
              <a:rPr lang="en-US" sz="2000" b="1" dirty="0" err="1"/>
              <a:t>satu</a:t>
            </a:r>
            <a:r>
              <a:rPr lang="en-US" sz="2000" b="1" dirty="0"/>
              <a:t> </a:t>
            </a:r>
            <a:r>
              <a:rPr lang="en-US" sz="2000" b="1" dirty="0" err="1"/>
              <a:t>anggota</a:t>
            </a:r>
            <a:r>
              <a:rPr lang="en-US" sz="2000" b="1" dirty="0"/>
              <a:t> </a:t>
            </a:r>
            <a:r>
              <a:rPr lang="en-US" sz="2000" b="1" dirty="0" err="1"/>
              <a:t>pengambil</a:t>
            </a:r>
            <a:r>
              <a:rPr lang="en-US" sz="2000" b="1" dirty="0"/>
              <a:t> </a:t>
            </a:r>
            <a:r>
              <a:rPr lang="en-US" sz="2000" b="1" dirty="0" err="1"/>
              <a:t>keputusan</a:t>
            </a:r>
            <a:r>
              <a:rPr lang="en-US" sz="2000" b="1" dirty="0"/>
              <a:t> </a:t>
            </a:r>
            <a:r>
              <a:rPr lang="en-US" sz="2000" b="1" dirty="0" err="1"/>
              <a:t>Akreditasi</a:t>
            </a:r>
            <a:r>
              <a:rPr lang="en-US" sz="2000" b="1" dirty="0"/>
              <a:t> </a:t>
            </a:r>
            <a:r>
              <a:rPr lang="en-US" sz="2000" b="1" dirty="0" err="1"/>
              <a:t>Penjaminan</a:t>
            </a:r>
            <a:r>
              <a:rPr lang="en-US" sz="2000" b="1" dirty="0"/>
              <a:t> </a:t>
            </a:r>
            <a:r>
              <a:rPr lang="en-US" sz="2000" b="1" dirty="0" err="1"/>
              <a:t>Mutu</a:t>
            </a:r>
            <a:r>
              <a:rPr lang="en-US" sz="2000" b="1" dirty="0"/>
              <a:t> </a:t>
            </a:r>
            <a:r>
              <a:rPr lang="en-US" sz="2000" b="1" dirty="0" smtClean="0"/>
              <a:t>PN.</a:t>
            </a:r>
            <a:endParaRPr lang="en-US" sz="2000" b="1" dirty="0"/>
          </a:p>
          <a:p>
            <a:pPr lvl="0">
              <a:buFont typeface="+mj-lt"/>
              <a:buAutoNum type="arabicPeriod"/>
            </a:pPr>
            <a:r>
              <a:rPr lang="en-US" sz="2000" b="1" dirty="0" err="1"/>
              <a:t>Membuat</a:t>
            </a:r>
            <a:r>
              <a:rPr lang="en-US" sz="2000" b="1" dirty="0"/>
              <a:t> </a:t>
            </a:r>
            <a:r>
              <a:rPr lang="en-US" sz="2000" b="1" dirty="0" err="1"/>
              <a:t>laporan</a:t>
            </a:r>
            <a:r>
              <a:rPr lang="en-US" sz="2000" b="1" dirty="0"/>
              <a:t> </a:t>
            </a:r>
            <a:r>
              <a:rPr lang="en-US" sz="2000" b="1" dirty="0" err="1"/>
              <a:t>kepada</a:t>
            </a:r>
            <a:r>
              <a:rPr lang="en-US" sz="2000" b="1" dirty="0"/>
              <a:t> </a:t>
            </a:r>
            <a:r>
              <a:rPr lang="en-US" sz="2000" b="1" dirty="0" err="1"/>
              <a:t>ketua</a:t>
            </a:r>
            <a:r>
              <a:rPr lang="en-US" sz="2000" b="1" dirty="0"/>
              <a:t> Tim </a:t>
            </a:r>
            <a:r>
              <a:rPr lang="en-US" sz="2000" b="1" dirty="0" err="1" smtClean="0"/>
              <a:t>Penjaminan</a:t>
            </a:r>
            <a:r>
              <a:rPr lang="en-US" sz="2000" b="1" dirty="0" smtClean="0"/>
              <a:t> </a:t>
            </a:r>
            <a:r>
              <a:rPr lang="en-US" sz="2000" b="1" dirty="0" err="1"/>
              <a:t>Mutu</a:t>
            </a:r>
            <a:r>
              <a:rPr lang="en-US" sz="2000" b="1" dirty="0"/>
              <a:t> </a:t>
            </a:r>
            <a:r>
              <a:rPr lang="en-US" sz="2000" b="1" dirty="0" err="1"/>
              <a:t>tentang</a:t>
            </a:r>
            <a:r>
              <a:rPr lang="en-US" sz="2000" b="1" dirty="0"/>
              <a:t> </a:t>
            </a:r>
            <a:r>
              <a:rPr lang="en-US" sz="2000" b="1" dirty="0" err="1"/>
              <a:t>kegiatan</a:t>
            </a:r>
            <a:r>
              <a:rPr lang="en-US" sz="2000" b="1" dirty="0"/>
              <a:t> </a:t>
            </a:r>
            <a:r>
              <a:rPr lang="en-US" sz="2000" b="1" dirty="0" err="1"/>
              <a:t>operasional</a:t>
            </a:r>
            <a:r>
              <a:rPr lang="en-US" sz="2000" b="1" dirty="0"/>
              <a:t> </a:t>
            </a:r>
            <a:r>
              <a:rPr lang="en-US" sz="2000" b="1" dirty="0" err="1"/>
              <a:t>secara</a:t>
            </a:r>
            <a:r>
              <a:rPr lang="en-US" sz="2000" b="1" dirty="0"/>
              <a:t> </a:t>
            </a:r>
            <a:r>
              <a:rPr lang="en-US" sz="2000" b="1" dirty="0" err="1"/>
              <a:t>periodik</a:t>
            </a:r>
            <a:r>
              <a:rPr lang="en-US" sz="2000" b="1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49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92696"/>
            <a:ext cx="8210873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Tugas</a:t>
            </a:r>
            <a:r>
              <a:rPr lang="en-US" sz="2400" b="1" dirty="0"/>
              <a:t> Tim Audit Internal </a:t>
            </a:r>
            <a:r>
              <a:rPr lang="en-US" sz="2400" b="1" dirty="0" err="1"/>
              <a:t>adalah</a:t>
            </a:r>
            <a:r>
              <a:rPr lang="en-US" sz="2400" b="1" dirty="0"/>
              <a:t>:</a:t>
            </a:r>
          </a:p>
          <a:p>
            <a:pPr marL="914400" lvl="1" indent="-457200">
              <a:buAutoNum type="arabicPeriod"/>
            </a:pPr>
            <a:r>
              <a:rPr lang="en-US" sz="2000" b="1" dirty="0" err="1" smtClean="0"/>
              <a:t>Melakukan</a:t>
            </a:r>
            <a:r>
              <a:rPr lang="en-US" sz="2000" b="1" dirty="0" smtClean="0"/>
              <a:t> </a:t>
            </a:r>
            <a:r>
              <a:rPr lang="en-US" sz="2000" b="1" dirty="0"/>
              <a:t>audit internal </a:t>
            </a:r>
            <a:r>
              <a:rPr lang="en-US" sz="2000" b="1" dirty="0" err="1"/>
              <a:t>untuk</a:t>
            </a:r>
            <a:r>
              <a:rPr lang="en-US" sz="2000" b="1" dirty="0"/>
              <a:t> </a:t>
            </a:r>
            <a:r>
              <a:rPr lang="en-US" sz="2000" b="1" dirty="0" err="1"/>
              <a:t>memastikan</a:t>
            </a:r>
            <a:r>
              <a:rPr lang="en-US" sz="2000" b="1" dirty="0"/>
              <a:t> </a:t>
            </a:r>
            <a:r>
              <a:rPr lang="en-US" sz="2000" b="1" dirty="0" err="1"/>
              <a:t>sistem</a:t>
            </a:r>
            <a:r>
              <a:rPr lang="en-US" sz="2000" b="1" dirty="0"/>
              <a:t> </a:t>
            </a:r>
            <a:r>
              <a:rPr lang="en-US" sz="2000" b="1" dirty="0" err="1"/>
              <a:t>manajemen</a:t>
            </a:r>
            <a:r>
              <a:rPr lang="en-US" sz="2000" b="1" dirty="0"/>
              <a:t> </a:t>
            </a:r>
            <a:r>
              <a:rPr lang="en-US" sz="2000" b="1" dirty="0" err="1"/>
              <a:t>mutu</a:t>
            </a:r>
            <a:r>
              <a:rPr lang="en-US" sz="2000" b="1" dirty="0"/>
              <a:t> </a:t>
            </a:r>
            <a:r>
              <a:rPr lang="en-US" sz="2000" b="1" dirty="0" err="1"/>
              <a:t>diimplementasikan</a:t>
            </a:r>
            <a:r>
              <a:rPr lang="en-US" sz="2000" b="1" dirty="0"/>
              <a:t> </a:t>
            </a:r>
            <a:r>
              <a:rPr lang="en-US" sz="2000" b="1" dirty="0" err="1"/>
              <a:t>secara</a:t>
            </a:r>
            <a:r>
              <a:rPr lang="en-US" sz="2000" b="1" dirty="0"/>
              <a:t> </a:t>
            </a:r>
            <a:r>
              <a:rPr lang="en-US" sz="2000" b="1" dirty="0" err="1"/>
              <a:t>efektif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hasilnya</a:t>
            </a:r>
            <a:r>
              <a:rPr lang="en-US" sz="2000" b="1" dirty="0"/>
              <a:t> </a:t>
            </a:r>
            <a:r>
              <a:rPr lang="en-US" sz="2000" b="1" dirty="0" err="1"/>
              <a:t>sesuai</a:t>
            </a:r>
            <a:r>
              <a:rPr lang="en-US" sz="2000" b="1" dirty="0"/>
              <a:t> </a:t>
            </a:r>
            <a:r>
              <a:rPr lang="en-US" sz="2000" b="1" dirty="0" err="1"/>
              <a:t>dengan</a:t>
            </a:r>
            <a:r>
              <a:rPr lang="en-US" sz="2000" b="1" dirty="0"/>
              <a:t> yang </a:t>
            </a:r>
            <a:r>
              <a:rPr lang="en-US" sz="2000" b="1" dirty="0" err="1"/>
              <a:t>telah</a:t>
            </a:r>
            <a:r>
              <a:rPr lang="en-US" sz="2000" b="1" dirty="0"/>
              <a:t> </a:t>
            </a:r>
            <a:r>
              <a:rPr lang="en-US" sz="2000" b="1" dirty="0" err="1"/>
              <a:t>direncanakan</a:t>
            </a:r>
            <a:r>
              <a:rPr lang="en-US" sz="2000" b="1" dirty="0"/>
              <a:t> </a:t>
            </a:r>
            <a:r>
              <a:rPr lang="en-US" sz="2000" b="1" dirty="0" err="1"/>
              <a:t>secara</a:t>
            </a:r>
            <a:r>
              <a:rPr lang="en-US" sz="2000" b="1" dirty="0"/>
              <a:t> </a:t>
            </a:r>
            <a:r>
              <a:rPr lang="en-US" sz="2000" b="1" dirty="0" err="1"/>
              <a:t>sistematis</a:t>
            </a:r>
            <a:r>
              <a:rPr lang="en-US" sz="2000" b="1" dirty="0"/>
              <a:t>, </a:t>
            </a:r>
            <a:r>
              <a:rPr lang="en-US" sz="2000" b="1" dirty="0" err="1"/>
              <a:t>objektif</a:t>
            </a:r>
            <a:r>
              <a:rPr lang="en-US" sz="2000" b="1" dirty="0"/>
              <a:t>, </a:t>
            </a:r>
            <a:r>
              <a:rPr lang="en-US" sz="2000" b="1" dirty="0" err="1"/>
              <a:t>terencana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terdokumentasi</a:t>
            </a:r>
            <a:r>
              <a:rPr lang="en-US" sz="2000" b="1" dirty="0"/>
              <a:t> </a:t>
            </a:r>
            <a:r>
              <a:rPr lang="en-US" sz="2000" b="1" dirty="0" err="1"/>
              <a:t>serta</a:t>
            </a:r>
            <a:r>
              <a:rPr lang="en-US" sz="2000" b="1" dirty="0"/>
              <a:t> </a:t>
            </a:r>
            <a:r>
              <a:rPr lang="en-US" sz="2000" b="1" dirty="0" err="1"/>
              <a:t>mengedepankan</a:t>
            </a:r>
            <a:r>
              <a:rPr lang="en-US" sz="2000" b="1" dirty="0"/>
              <a:t> </a:t>
            </a:r>
            <a:r>
              <a:rPr lang="en-US" sz="2000" b="1" dirty="0" err="1"/>
              <a:t>integritas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 smtClean="0"/>
              <a:t>independensi</a:t>
            </a:r>
            <a:r>
              <a:rPr lang="en-US" sz="2000" b="1" dirty="0" smtClean="0"/>
              <a:t>.</a:t>
            </a:r>
          </a:p>
          <a:p>
            <a:pPr marL="914400" lvl="1" indent="-457200">
              <a:buAutoNum type="arabicPeriod"/>
            </a:pPr>
            <a:r>
              <a:rPr lang="en-US" sz="2000" b="1" dirty="0" err="1" smtClean="0"/>
              <a:t>Membuat</a:t>
            </a:r>
            <a:r>
              <a:rPr lang="en-US" sz="2000" b="1" dirty="0" smtClean="0"/>
              <a:t> </a:t>
            </a:r>
            <a:r>
              <a:rPr lang="en-US" sz="2000" b="1" dirty="0" err="1"/>
              <a:t>rencana</a:t>
            </a:r>
            <a:r>
              <a:rPr lang="en-US" sz="2000" b="1" dirty="0"/>
              <a:t> audit </a:t>
            </a:r>
            <a:r>
              <a:rPr lang="en-US" sz="2000" b="1" dirty="0" err="1"/>
              <a:t>dengan</a:t>
            </a:r>
            <a:r>
              <a:rPr lang="en-US" sz="2000" b="1" dirty="0"/>
              <a:t> </a:t>
            </a:r>
            <a:r>
              <a:rPr lang="en-US" sz="2000" b="1" dirty="0" err="1"/>
              <a:t>mempertimbangkan</a:t>
            </a:r>
            <a:r>
              <a:rPr lang="en-US" sz="2000" b="1" dirty="0"/>
              <a:t>  </a:t>
            </a:r>
            <a:r>
              <a:rPr lang="en-US" sz="2000" b="1" dirty="0" err="1"/>
              <a:t>tingkat</a:t>
            </a:r>
            <a:r>
              <a:rPr lang="en-US" sz="2000" b="1" dirty="0"/>
              <a:t> </a:t>
            </a:r>
            <a:r>
              <a:rPr lang="en-US" sz="2000" b="1" dirty="0" err="1"/>
              <a:t>kepentingan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kekritisan</a:t>
            </a:r>
            <a:r>
              <a:rPr lang="en-US" sz="2000" b="1" dirty="0"/>
              <a:t>  unit yang </a:t>
            </a:r>
            <a:r>
              <a:rPr lang="en-US" sz="2000" b="1" dirty="0" err="1"/>
              <a:t>akan</a:t>
            </a:r>
            <a:r>
              <a:rPr lang="en-US" sz="2000" b="1" dirty="0"/>
              <a:t> </a:t>
            </a:r>
            <a:r>
              <a:rPr lang="en-US" sz="2000" b="1" dirty="0" err="1" smtClean="0"/>
              <a:t>diaudit</a:t>
            </a:r>
            <a:endParaRPr lang="en-US" sz="2000" b="1" dirty="0"/>
          </a:p>
          <a:p>
            <a:pPr marL="914400" lvl="1" indent="-457200">
              <a:buAutoNum type="arabicPeriod"/>
            </a:pPr>
            <a:r>
              <a:rPr lang="en-US" sz="2000" b="1" dirty="0" err="1" smtClean="0"/>
              <a:t>Melakukan</a:t>
            </a:r>
            <a:r>
              <a:rPr lang="en-US" sz="2000" b="1" dirty="0" smtClean="0"/>
              <a:t> </a:t>
            </a:r>
            <a:r>
              <a:rPr lang="en-US" sz="2000" b="1" dirty="0"/>
              <a:t>audit </a:t>
            </a:r>
            <a:r>
              <a:rPr lang="en-US" sz="2000" b="1" dirty="0" err="1"/>
              <a:t>sesuai</a:t>
            </a:r>
            <a:r>
              <a:rPr lang="en-US" sz="2000" b="1" dirty="0"/>
              <a:t> </a:t>
            </a:r>
            <a:r>
              <a:rPr lang="en-US" sz="2000" b="1" dirty="0" err="1"/>
              <a:t>dengan</a:t>
            </a:r>
            <a:r>
              <a:rPr lang="en-US" sz="2000" b="1" dirty="0"/>
              <a:t> </a:t>
            </a:r>
            <a:r>
              <a:rPr lang="en-US" sz="2000" b="1" dirty="0" err="1"/>
              <a:t>prosedur</a:t>
            </a:r>
            <a:r>
              <a:rPr lang="en-US" sz="2000" b="1" dirty="0"/>
              <a:t> audit yang </a:t>
            </a:r>
            <a:r>
              <a:rPr lang="en-US" sz="2000" b="1" dirty="0" err="1"/>
              <a:t>telah</a:t>
            </a:r>
            <a:r>
              <a:rPr lang="en-US" sz="2000" b="1" dirty="0"/>
              <a:t> </a:t>
            </a:r>
            <a:r>
              <a:rPr lang="en-US" sz="2000" b="1" dirty="0" err="1"/>
              <a:t>ditetapkan</a:t>
            </a:r>
            <a:r>
              <a:rPr lang="en-US" sz="2000" b="1" dirty="0"/>
              <a:t>, </a:t>
            </a:r>
            <a:r>
              <a:rPr lang="en-US" sz="2000" b="1" dirty="0" err="1"/>
              <a:t>yaitu</a:t>
            </a:r>
            <a:r>
              <a:rPr lang="en-US" sz="2000" b="1" dirty="0"/>
              <a:t> 6 </a:t>
            </a:r>
            <a:r>
              <a:rPr lang="en-US" sz="2000" b="1" dirty="0" err="1"/>
              <a:t>bulan</a:t>
            </a:r>
            <a:r>
              <a:rPr lang="en-US" sz="2000" b="1" dirty="0"/>
              <a:t> </a:t>
            </a:r>
            <a:r>
              <a:rPr lang="en-US" sz="2000" b="1" dirty="0" err="1" smtClean="0"/>
              <a:t>sekali</a:t>
            </a:r>
            <a:r>
              <a:rPr lang="en-US" sz="2000" b="1" dirty="0" smtClean="0"/>
              <a:t>.</a:t>
            </a:r>
          </a:p>
          <a:p>
            <a:pPr marL="914400" lvl="1" indent="-457200">
              <a:buAutoNum type="arabicPeriod"/>
            </a:pPr>
            <a:r>
              <a:rPr lang="en-US" sz="2000" b="1" dirty="0" err="1" smtClean="0"/>
              <a:t>Mengevaluasi</a:t>
            </a:r>
            <a:r>
              <a:rPr lang="en-US" sz="2000" b="1" dirty="0" smtClean="0"/>
              <a:t> </a:t>
            </a:r>
            <a:r>
              <a:rPr lang="en-US" sz="2000" b="1" dirty="0" err="1"/>
              <a:t>efektivitas</a:t>
            </a:r>
            <a:r>
              <a:rPr lang="en-US" sz="2000" b="1" dirty="0"/>
              <a:t> </a:t>
            </a:r>
            <a:r>
              <a:rPr lang="en-US" sz="2000" b="1" dirty="0" err="1"/>
              <a:t>hasil</a:t>
            </a:r>
            <a:r>
              <a:rPr lang="en-US" sz="2000" b="1" dirty="0"/>
              <a:t> audit </a:t>
            </a:r>
            <a:r>
              <a:rPr lang="en-US" sz="2000" b="1" dirty="0" err="1" smtClean="0"/>
              <a:t>terdahulu</a:t>
            </a:r>
            <a:r>
              <a:rPr lang="en-US" sz="2000" b="1" dirty="0" smtClean="0"/>
              <a:t>.</a:t>
            </a:r>
          </a:p>
          <a:p>
            <a:pPr marL="914400" lvl="1" indent="-457200">
              <a:buAutoNum type="arabicPeriod"/>
            </a:pPr>
            <a:r>
              <a:rPr lang="en-US" sz="2000" b="1" dirty="0" err="1" smtClean="0"/>
              <a:t>Melaporkan</a:t>
            </a:r>
            <a:r>
              <a:rPr lang="en-US" sz="2000" b="1" dirty="0" smtClean="0"/>
              <a:t> </a:t>
            </a:r>
            <a:r>
              <a:rPr lang="en-US" sz="2000" b="1" dirty="0" err="1"/>
              <a:t>hasil</a:t>
            </a:r>
            <a:r>
              <a:rPr lang="en-US" sz="2000" b="1" dirty="0"/>
              <a:t> audit internal </a:t>
            </a:r>
            <a:r>
              <a:rPr lang="en-US" sz="2000" b="1" dirty="0" err="1"/>
              <a:t>kepada</a:t>
            </a:r>
            <a:r>
              <a:rPr lang="en-US" sz="2000" b="1" dirty="0"/>
              <a:t> Management Representative.</a:t>
            </a:r>
          </a:p>
          <a:p>
            <a:pPr marL="0" indent="0"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79042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9776" y="1340768"/>
            <a:ext cx="7182544" cy="5463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marR="0" indent="-450215">
              <a:spcBef>
                <a:spcPts val="0"/>
              </a:spcBef>
              <a:spcAft>
                <a:spcPts val="600"/>
              </a:spcAft>
              <a:tabLst>
                <a:tab pos="2057400" algn="l"/>
              </a:tabLst>
            </a:pPr>
            <a:r>
              <a:rPr lang="en-US" sz="24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Document Control </a:t>
            </a:r>
            <a:r>
              <a:rPr lang="en-US" sz="24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id-ID" sz="2000" dirty="0" smtClean="0"/>
              <a:t>Bertanggung </a:t>
            </a:r>
            <a:r>
              <a:rPr lang="id-ID" sz="2000" dirty="0"/>
              <a:t>jawab langsung kepada </a:t>
            </a:r>
            <a:r>
              <a:rPr lang="en-US" sz="2000" dirty="0" smtClean="0"/>
              <a:t>Management </a:t>
            </a:r>
            <a:r>
              <a:rPr lang="en-US" sz="2000" dirty="0"/>
              <a:t>Representative </a:t>
            </a:r>
            <a:r>
              <a:rPr lang="en-US" sz="2000" dirty="0" smtClean="0"/>
              <a:t>(MR</a:t>
            </a:r>
            <a:r>
              <a:rPr lang="en-US" sz="2000" dirty="0"/>
              <a:t>)/</a:t>
            </a:r>
            <a:r>
              <a:rPr lang="en-US" sz="2000" dirty="0" smtClean="0"/>
              <a:t>wakil.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 err="1" smtClean="0"/>
              <a:t>Melakukan</a:t>
            </a:r>
            <a:r>
              <a:rPr lang="en-US" sz="2000" dirty="0" smtClean="0"/>
              <a:t> </a:t>
            </a:r>
            <a:r>
              <a:rPr lang="en-US" sz="2000" dirty="0" err="1"/>
              <a:t>penyimpanan</a:t>
            </a:r>
            <a:r>
              <a:rPr lang="en-US" sz="2000" dirty="0"/>
              <a:t> </a:t>
            </a:r>
            <a:r>
              <a:rPr lang="en-US" sz="2000" dirty="0" err="1"/>
              <a:t>arsip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kegiatan</a:t>
            </a:r>
            <a:r>
              <a:rPr lang="en-US" sz="2000" dirty="0"/>
              <a:t> </a:t>
            </a:r>
            <a:r>
              <a:rPr lang="en-US" sz="2000" dirty="0" err="1"/>
              <a:t>akreditasi</a:t>
            </a:r>
            <a:r>
              <a:rPr lang="en-US" sz="2000" dirty="0"/>
              <a:t> </a:t>
            </a:r>
            <a:r>
              <a:rPr lang="en-US" sz="2000" dirty="0" err="1"/>
              <a:t>penjaminan</a:t>
            </a:r>
            <a:r>
              <a:rPr lang="en-US" sz="2000" dirty="0"/>
              <a:t> </a:t>
            </a:r>
            <a:r>
              <a:rPr lang="en-US" sz="2000" dirty="0" err="1" smtClean="0"/>
              <a:t>mutu</a:t>
            </a:r>
            <a:r>
              <a:rPr lang="en-US" sz="2000" dirty="0" smtClean="0"/>
              <a:t>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 err="1" smtClean="0"/>
              <a:t>Melakukan</a:t>
            </a:r>
            <a:r>
              <a:rPr lang="en-US" sz="2000" dirty="0" smtClean="0"/>
              <a:t> </a:t>
            </a:r>
            <a:r>
              <a:rPr lang="en-US" sz="2000" dirty="0"/>
              <a:t>control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kesesuaian</a:t>
            </a:r>
            <a:r>
              <a:rPr lang="en-US" sz="2000" dirty="0"/>
              <a:t> </a:t>
            </a:r>
            <a:r>
              <a:rPr lang="en-US" sz="2000" dirty="0" err="1"/>
              <a:t>dokumen</a:t>
            </a:r>
            <a:r>
              <a:rPr lang="en-US" sz="2000" dirty="0"/>
              <a:t> yang </a:t>
            </a:r>
            <a:r>
              <a:rPr lang="en-US" sz="2000" dirty="0" err="1" smtClean="0"/>
              <a:t>beredar</a:t>
            </a:r>
            <a:r>
              <a:rPr lang="en-US" sz="2000" dirty="0" smtClean="0"/>
              <a:t>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/>
              <a:t>pusat</a:t>
            </a:r>
            <a:r>
              <a:rPr lang="en-US" sz="2000" dirty="0"/>
              <a:t> data </a:t>
            </a:r>
            <a:r>
              <a:rPr lang="en-US" sz="2000" dirty="0" err="1"/>
              <a:t>dokumentasi</a:t>
            </a:r>
            <a:r>
              <a:rPr lang="en-US" sz="2000" dirty="0"/>
              <a:t> </a:t>
            </a:r>
            <a:r>
              <a:rPr lang="en-US" sz="2000" dirty="0" err="1"/>
              <a:t>tim</a:t>
            </a:r>
            <a:r>
              <a:rPr lang="en-US" sz="2000" dirty="0"/>
              <a:t> </a:t>
            </a:r>
            <a:r>
              <a:rPr lang="en-US" sz="2000" dirty="0" err="1"/>
              <a:t>akreditasi</a:t>
            </a:r>
            <a:r>
              <a:rPr lang="en-US" sz="2000" dirty="0"/>
              <a:t> </a:t>
            </a:r>
            <a:r>
              <a:rPr lang="en-US" sz="2000" dirty="0" err="1"/>
              <a:t>penjaminan</a:t>
            </a:r>
            <a:r>
              <a:rPr lang="en-US" sz="2000" dirty="0"/>
              <a:t> </a:t>
            </a:r>
            <a:r>
              <a:rPr lang="en-US" sz="2000" dirty="0" err="1" smtClean="0"/>
              <a:t>mutu</a:t>
            </a:r>
            <a:r>
              <a:rPr lang="en-US" sz="2000" dirty="0" smtClean="0"/>
              <a:t>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 err="1" smtClean="0"/>
              <a:t>Memastikan</a:t>
            </a:r>
            <a:r>
              <a:rPr lang="en-US" sz="2000" dirty="0" smtClean="0"/>
              <a:t> </a:t>
            </a:r>
            <a:r>
              <a:rPr lang="en-US" sz="2000" dirty="0" err="1"/>
              <a:t>kecukupan</a:t>
            </a:r>
            <a:r>
              <a:rPr lang="en-US" sz="2000" dirty="0"/>
              <a:t> </a:t>
            </a:r>
            <a:r>
              <a:rPr lang="en-US" sz="2000" dirty="0" err="1"/>
              <a:t>dokumentasi</a:t>
            </a:r>
            <a:r>
              <a:rPr lang="en-US" sz="2000" dirty="0"/>
              <a:t>. </a:t>
            </a:r>
            <a:endParaRPr lang="en-US" sz="20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US" sz="2000" dirty="0" err="1" smtClean="0"/>
              <a:t>Memastikan</a:t>
            </a:r>
            <a:r>
              <a:rPr lang="en-US" sz="2000" dirty="0" smtClean="0"/>
              <a:t> </a:t>
            </a:r>
            <a:r>
              <a:rPr lang="en-US" sz="2000" dirty="0"/>
              <a:t>system </a:t>
            </a:r>
            <a:r>
              <a:rPr lang="en-US" sz="2000" dirty="0" err="1"/>
              <a:t>dokumentasi</a:t>
            </a:r>
            <a:r>
              <a:rPr lang="en-US" sz="2000" dirty="0"/>
              <a:t> </a:t>
            </a:r>
            <a:r>
              <a:rPr lang="en-US" sz="2000" dirty="0" err="1"/>
              <a:t>berjalan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 smtClean="0"/>
              <a:t>baik</a:t>
            </a:r>
            <a:r>
              <a:rPr lang="en-US" sz="2000" dirty="0" smtClean="0"/>
              <a:t>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 err="1" smtClean="0"/>
              <a:t>Membuat</a:t>
            </a:r>
            <a:r>
              <a:rPr lang="en-US" sz="2000" dirty="0" smtClean="0"/>
              <a:t> </a:t>
            </a:r>
            <a:r>
              <a:rPr lang="en-US" sz="2000" dirty="0" err="1"/>
              <a:t>laporan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wakil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smtClean="0"/>
              <a:t>Management </a:t>
            </a:r>
            <a:r>
              <a:rPr lang="en-US" sz="2000" dirty="0"/>
              <a:t>Representative </a:t>
            </a:r>
            <a:r>
              <a:rPr lang="en-US" sz="2000" dirty="0" smtClean="0"/>
              <a:t>(MR</a:t>
            </a:r>
            <a:r>
              <a:rPr lang="en-US" sz="2000" dirty="0"/>
              <a:t>)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kegiatan</a:t>
            </a:r>
            <a:r>
              <a:rPr lang="en-US" sz="2000" dirty="0"/>
              <a:t> </a:t>
            </a:r>
            <a:r>
              <a:rPr lang="en-US" sz="2000" dirty="0" err="1"/>
              <a:t>dokumentasi</a:t>
            </a:r>
            <a:r>
              <a:rPr lang="en-US" sz="2000" dirty="0"/>
              <a:t> Tim </a:t>
            </a:r>
            <a:r>
              <a:rPr lang="en-US" sz="2000" dirty="0" err="1"/>
              <a:t>Akreditasi</a:t>
            </a:r>
            <a:r>
              <a:rPr lang="en-US" sz="2000" dirty="0"/>
              <a:t> </a:t>
            </a:r>
            <a:r>
              <a:rPr lang="en-US" sz="2000" dirty="0" err="1"/>
              <a:t>Penjaminan</a:t>
            </a:r>
            <a:r>
              <a:rPr lang="en-US" sz="2000" dirty="0"/>
              <a:t> </a:t>
            </a:r>
            <a:r>
              <a:rPr lang="en-US" sz="2000" dirty="0" err="1"/>
              <a:t>Mutu</a:t>
            </a:r>
            <a:r>
              <a:rPr lang="en-US" sz="2000" dirty="0"/>
              <a:t> </a:t>
            </a:r>
            <a:r>
              <a:rPr lang="en-US" sz="2000" dirty="0" smtClean="0"/>
              <a:t>.</a:t>
            </a:r>
          </a:p>
          <a:p>
            <a:pPr lvl="0"/>
            <a:endParaRPr lang="en-US" sz="2000" dirty="0" smtClean="0"/>
          </a:p>
          <a:p>
            <a:r>
              <a:rPr lang="id-ID" sz="2000" dirty="0"/>
              <a:t> </a:t>
            </a:r>
            <a:endParaRPr lang="en-US" sz="2000" dirty="0"/>
          </a:p>
          <a:p>
            <a:pPr marR="0" lvl="0">
              <a:spcBef>
                <a:spcPts val="0"/>
              </a:spcBef>
              <a:spcAft>
                <a:spcPts val="600"/>
              </a:spcAft>
            </a:pP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75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980728"/>
            <a:ext cx="6174432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marR="0" indent="-450215">
              <a:spcBef>
                <a:spcPts val="0"/>
              </a:spcBef>
              <a:spcAft>
                <a:spcPts val="600"/>
              </a:spcAft>
              <a:tabLst>
                <a:tab pos="2057400" algn="l"/>
              </a:tabLst>
            </a:pPr>
            <a:r>
              <a:rPr lang="en-US" sz="24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Tim </a:t>
            </a:r>
            <a:r>
              <a:rPr lang="en-US" sz="24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Survei</a:t>
            </a: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Kepuasan</a:t>
            </a: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Pelanggan</a:t>
            </a: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Mengidentifikasi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persyaratan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diminta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pelanggan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 survey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kepuasan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pelanggan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bertanggung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mengkomunikasikan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seluruh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staf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unit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mengenai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persyaratan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pelanggan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survei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kepuasan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pelanggan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periodik</a:t>
            </a:r>
            <a:r>
              <a:rPr lang="en-US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20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survei</a:t>
            </a:r>
            <a:r>
              <a:rPr lang="en-US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rekomendasi</a:t>
            </a:r>
            <a:r>
              <a:rPr lang="en-US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perbaikan</a:t>
            </a:r>
            <a:r>
              <a:rPr lang="en-US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laporan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survei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kepuasan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pelanggan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melaporkannya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Top Manager </a:t>
            </a:r>
            <a:r>
              <a:rPr lang="en-U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Management Representative.</a:t>
            </a:r>
            <a:endParaRPr lang="en-US" sz="2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47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381000" y="284018"/>
          <a:ext cx="8174182" cy="1413164"/>
        </p:xfrm>
        <a:graphic>
          <a:graphicData uri="http://schemas.openxmlformats.org/drawingml/2006/table">
            <a:tbl>
              <a:tblPr/>
              <a:tblGrid>
                <a:gridCol w="8174182"/>
              </a:tblGrid>
              <a:tr h="141316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            </a:t>
                      </a:r>
                    </a:p>
                    <a:p>
                      <a:pPr algn="ctr"/>
                      <a:r>
                        <a:rPr lang="en-US" dirty="0" smtClean="0"/>
                        <a:t>     </a:t>
                      </a:r>
                      <a:r>
                        <a:rPr lang="en-US" sz="2400" b="1" dirty="0" smtClean="0"/>
                        <a:t>Tim </a:t>
                      </a:r>
                      <a:r>
                        <a:rPr lang="en-US" sz="2400" b="1" dirty="0" err="1" smtClean="0"/>
                        <a:t>Akreditasi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Penjaminan</a:t>
                      </a:r>
                      <a:r>
                        <a:rPr lang="en-US" sz="2400" b="1" dirty="0" smtClean="0"/>
                        <a:t>  </a:t>
                      </a:r>
                      <a:r>
                        <a:rPr lang="en-US" sz="2400" b="1" dirty="0" err="1" smtClean="0"/>
                        <a:t>Mutu</a:t>
                      </a:r>
                      <a:r>
                        <a:rPr lang="en-US" sz="2400" b="1" dirty="0" smtClean="0"/>
                        <a:t> </a:t>
                      </a:r>
                    </a:p>
                    <a:p>
                      <a:pPr algn="ctr"/>
                      <a:r>
                        <a:rPr lang="en-US" sz="2400" b="1" dirty="0" smtClean="0"/>
                        <a:t>            </a:t>
                      </a:r>
                      <a:r>
                        <a:rPr lang="en-US" sz="2400" b="1" dirty="0" err="1" smtClean="0"/>
                        <a:t>Direktorat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Jenderal</a:t>
                      </a:r>
                      <a:r>
                        <a:rPr lang="en-US" sz="2400" b="1" baseline="0" dirty="0" smtClean="0"/>
                        <a:t> </a:t>
                      </a:r>
                      <a:r>
                        <a:rPr lang="en-US" sz="2400" b="1" baseline="0" dirty="0" err="1" smtClean="0"/>
                        <a:t>Badan</a:t>
                      </a:r>
                      <a:r>
                        <a:rPr lang="en-US" sz="2400" b="1" baseline="0" dirty="0" smtClean="0"/>
                        <a:t> </a:t>
                      </a:r>
                      <a:r>
                        <a:rPr lang="en-US" sz="2400" b="1" baseline="0" dirty="0" err="1" smtClean="0"/>
                        <a:t>Peradilan</a:t>
                      </a:r>
                      <a:r>
                        <a:rPr lang="en-US" sz="2400" b="1" baseline="0" dirty="0" smtClean="0"/>
                        <a:t> </a:t>
                      </a:r>
                      <a:r>
                        <a:rPr lang="en-US" sz="2400" b="1" baseline="0" dirty="0" err="1" smtClean="0"/>
                        <a:t>Umum</a:t>
                      </a:r>
                      <a:endParaRPr lang="en-US" sz="2400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B0C5-F885-4706-AE93-9CEBA53D7BBA}" type="slidenum">
              <a:rPr lang="en-US" smtClean="0"/>
              <a:t>2</a:t>
            </a:fld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81000"/>
            <a:ext cx="1219200" cy="1219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7200" y="1981200"/>
            <a:ext cx="815340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8650" lvl="1" indent="-514350" algn="just">
              <a:buFont typeface="+mj-lt"/>
              <a:buAutoNum type="arabicPeriod"/>
            </a:pPr>
            <a:r>
              <a:rPr lang="id-ID" sz="3200" b="1" dirty="0">
                <a:latin typeface="Arial" panose="020B0604020202020204" pitchFamily="34" charset="0"/>
                <a:cs typeface="Arial" panose="020B0604020202020204" pitchFamily="34" charset="0"/>
              </a:rPr>
              <a:t>Latar </a:t>
            </a:r>
            <a:r>
              <a:rPr lang="id-ID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Belakang</a:t>
            </a:r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3138" indent="-342900" algn="just">
              <a:buFont typeface="+mj-lt"/>
              <a:buAutoNum type="arabicParenR"/>
            </a:pPr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Sertifikasi </a:t>
            </a: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Manajemen Mutu ISO 9001: 2008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Negeri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Negeri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Mempawah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terakhir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Negeri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Jakarta,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Negeri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Cibinong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Negeri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Sleman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73138" indent="-342900" algn="just">
              <a:buFont typeface="+mj-lt"/>
              <a:buAutoNum type="arabicParenR"/>
            </a:pPr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Direktorat </a:t>
            </a: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Jenderal Badan Peradilan Umum MA RI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apresiasi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upaya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memperoleh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pengakuan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lembaga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penilai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indepanden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audit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penjaminan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internasional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anggaran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swadaya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73138" indent="-342900" algn="just">
              <a:buFont typeface="+mj-lt"/>
              <a:buAutoNum type="arabicParenR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negeri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menyediakan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anggaran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swadaya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disediakan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DIPA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negeri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u="sng" dirty="0" smtClean="0"/>
          </a:p>
          <a:p>
            <a:endParaRPr lang="en-US" u="sng" dirty="0"/>
          </a:p>
          <a:p>
            <a:endParaRPr lang="en-US" u="sng" dirty="0" smtClean="0"/>
          </a:p>
          <a:p>
            <a:endParaRPr lang="en-US" u="sng" dirty="0"/>
          </a:p>
          <a:p>
            <a:endParaRPr lang="en-US" u="sng" dirty="0" smtClean="0"/>
          </a:p>
          <a:p>
            <a:endParaRPr lang="en-US" u="sng" dirty="0"/>
          </a:p>
          <a:p>
            <a:endParaRPr lang="en-US" u="sng" dirty="0" smtClean="0"/>
          </a:p>
          <a:p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42968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ocess 3"/>
          <p:cNvSpPr/>
          <p:nvPr/>
        </p:nvSpPr>
        <p:spPr>
          <a:xfrm>
            <a:off x="121229" y="1143000"/>
            <a:ext cx="793171" cy="3810000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PT / PN</a:t>
            </a:r>
            <a:endParaRPr lang="en-US" dirty="0"/>
          </a:p>
        </p:txBody>
      </p:sp>
      <p:sp>
        <p:nvSpPr>
          <p:cNvPr id="5" name="Flowchart: Process 4"/>
          <p:cNvSpPr/>
          <p:nvPr/>
        </p:nvSpPr>
        <p:spPr>
          <a:xfrm>
            <a:off x="1295400" y="1295400"/>
            <a:ext cx="914400" cy="1752600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Submit Doc</a:t>
            </a:r>
            <a:endParaRPr lang="en-US" dirty="0"/>
          </a:p>
        </p:txBody>
      </p:sp>
      <p:sp>
        <p:nvSpPr>
          <p:cNvPr id="6" name="Flowchart: Process 5"/>
          <p:cNvSpPr/>
          <p:nvPr/>
        </p:nvSpPr>
        <p:spPr>
          <a:xfrm>
            <a:off x="1295400" y="3886200"/>
            <a:ext cx="914400" cy="838200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Assistens</a:t>
            </a:r>
            <a:endParaRPr lang="en-US" sz="1400" dirty="0"/>
          </a:p>
        </p:txBody>
      </p:sp>
      <p:cxnSp>
        <p:nvCxnSpPr>
          <p:cNvPr id="8" name="Straight Arrow Connector 7"/>
          <p:cNvCxnSpPr>
            <a:stCxn id="6" idx="1"/>
          </p:cNvCxnSpPr>
          <p:nvPr/>
        </p:nvCxnSpPr>
        <p:spPr>
          <a:xfrm flipH="1">
            <a:off x="914400" y="4305300"/>
            <a:ext cx="381000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5" idx="1"/>
          </p:cNvCxnSpPr>
          <p:nvPr/>
        </p:nvCxnSpPr>
        <p:spPr>
          <a:xfrm>
            <a:off x="914400" y="2171700"/>
            <a:ext cx="381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lowchart: Process 10"/>
          <p:cNvSpPr/>
          <p:nvPr/>
        </p:nvSpPr>
        <p:spPr>
          <a:xfrm>
            <a:off x="2590800" y="1295400"/>
            <a:ext cx="1143000" cy="1752600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Tinjauan</a:t>
            </a:r>
            <a:r>
              <a:rPr lang="en-US" sz="1400" dirty="0" smtClean="0"/>
              <a:t> </a:t>
            </a:r>
            <a:r>
              <a:rPr lang="en-US" sz="1400" dirty="0" err="1" smtClean="0"/>
              <a:t>persyaratan</a:t>
            </a:r>
            <a:r>
              <a:rPr lang="en-US" sz="1400" dirty="0" smtClean="0"/>
              <a:t> doc</a:t>
            </a:r>
            <a:endParaRPr lang="en-US" sz="1400" dirty="0"/>
          </a:p>
        </p:txBody>
      </p:sp>
      <p:cxnSp>
        <p:nvCxnSpPr>
          <p:cNvPr id="13" name="Straight Arrow Connector 12"/>
          <p:cNvCxnSpPr>
            <a:stCxn id="5" idx="3"/>
            <a:endCxn id="11" idx="1"/>
          </p:cNvCxnSpPr>
          <p:nvPr/>
        </p:nvCxnSpPr>
        <p:spPr>
          <a:xfrm>
            <a:off x="2209800" y="2171700"/>
            <a:ext cx="381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owchart: Decision 14"/>
          <p:cNvSpPr/>
          <p:nvPr/>
        </p:nvSpPr>
        <p:spPr>
          <a:xfrm>
            <a:off x="4045527" y="1885950"/>
            <a:ext cx="609600" cy="571500"/>
          </a:xfrm>
          <a:prstGeom prst="flowChartDecisio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cxnSp>
        <p:nvCxnSpPr>
          <p:cNvPr id="17" name="Straight Arrow Connector 16"/>
          <p:cNvCxnSpPr>
            <a:stCxn id="11" idx="3"/>
            <a:endCxn id="15" idx="1"/>
          </p:cNvCxnSpPr>
          <p:nvPr/>
        </p:nvCxnSpPr>
        <p:spPr>
          <a:xfrm>
            <a:off x="3733800" y="2171700"/>
            <a:ext cx="311727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15" idx="2"/>
          </p:cNvCxnSpPr>
          <p:nvPr/>
        </p:nvCxnSpPr>
        <p:spPr>
          <a:xfrm rot="5400000">
            <a:off x="2356139" y="2311112"/>
            <a:ext cx="1847850" cy="2140527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029200" y="1295400"/>
            <a:ext cx="1035628" cy="1752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Audit </a:t>
            </a:r>
            <a:r>
              <a:rPr lang="en-US" sz="1600" dirty="0" err="1" smtClean="0"/>
              <a:t>Lapangn</a:t>
            </a:r>
            <a:endParaRPr lang="en-US" sz="1600" dirty="0"/>
          </a:p>
        </p:txBody>
      </p:sp>
      <p:sp>
        <p:nvSpPr>
          <p:cNvPr id="23" name="Rectangle 22"/>
          <p:cNvSpPr/>
          <p:nvPr/>
        </p:nvSpPr>
        <p:spPr>
          <a:xfrm>
            <a:off x="5029200" y="3429001"/>
            <a:ext cx="990600" cy="1752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Laporan</a:t>
            </a:r>
            <a:r>
              <a:rPr lang="en-US" sz="1600" dirty="0" smtClean="0"/>
              <a:t> Audit</a:t>
            </a:r>
            <a:endParaRPr lang="en-US" sz="1600" dirty="0"/>
          </a:p>
        </p:txBody>
      </p:sp>
      <p:sp>
        <p:nvSpPr>
          <p:cNvPr id="24" name="Rectangle 23"/>
          <p:cNvSpPr/>
          <p:nvPr/>
        </p:nvSpPr>
        <p:spPr>
          <a:xfrm>
            <a:off x="6400800" y="1295400"/>
            <a:ext cx="1123528" cy="1752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Komite</a:t>
            </a:r>
            <a:r>
              <a:rPr lang="en-US" sz="1600" dirty="0" smtClean="0"/>
              <a:t> </a:t>
            </a:r>
            <a:r>
              <a:rPr lang="en-US" sz="1600" dirty="0" err="1" smtClean="0"/>
              <a:t>Keputusan</a:t>
            </a:r>
            <a:r>
              <a:rPr lang="en-US" sz="1600" dirty="0" smtClean="0"/>
              <a:t> </a:t>
            </a:r>
            <a:r>
              <a:rPr lang="en-US" sz="1600" dirty="0" err="1" smtClean="0"/>
              <a:t>Akreditasi</a:t>
            </a:r>
            <a:endParaRPr lang="en-US" sz="1600" dirty="0"/>
          </a:p>
        </p:txBody>
      </p:sp>
      <p:sp>
        <p:nvSpPr>
          <p:cNvPr id="25" name="Rectangle 24"/>
          <p:cNvSpPr/>
          <p:nvPr/>
        </p:nvSpPr>
        <p:spPr>
          <a:xfrm>
            <a:off x="6438900" y="3429001"/>
            <a:ext cx="990600" cy="1752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Surveillanc</a:t>
            </a:r>
            <a:endParaRPr lang="en-US" sz="1200" dirty="0"/>
          </a:p>
        </p:txBody>
      </p:sp>
      <p:cxnSp>
        <p:nvCxnSpPr>
          <p:cNvPr id="27" name="Straight Arrow Connector 26"/>
          <p:cNvCxnSpPr>
            <a:stCxn id="15" idx="3"/>
            <a:endCxn id="22" idx="1"/>
          </p:cNvCxnSpPr>
          <p:nvPr/>
        </p:nvCxnSpPr>
        <p:spPr>
          <a:xfrm>
            <a:off x="4655127" y="2171700"/>
            <a:ext cx="374073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2" idx="2"/>
            <a:endCxn id="23" idx="0"/>
          </p:cNvCxnSpPr>
          <p:nvPr/>
        </p:nvCxnSpPr>
        <p:spPr>
          <a:xfrm flipH="1">
            <a:off x="5524500" y="3048000"/>
            <a:ext cx="22514" cy="3810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23" idx="2"/>
            <a:endCxn id="24" idx="0"/>
          </p:cNvCxnSpPr>
          <p:nvPr/>
        </p:nvCxnSpPr>
        <p:spPr>
          <a:xfrm rot="5400000" flipH="1" flipV="1">
            <a:off x="4300431" y="2519469"/>
            <a:ext cx="3886201" cy="1438064"/>
          </a:xfrm>
          <a:prstGeom prst="bentConnector5">
            <a:avLst>
              <a:gd name="adj1" fmla="val -5882"/>
              <a:gd name="adj2" fmla="val 47689"/>
              <a:gd name="adj3" fmla="val 105882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4" idx="2"/>
            <a:endCxn id="25" idx="0"/>
          </p:cNvCxnSpPr>
          <p:nvPr/>
        </p:nvCxnSpPr>
        <p:spPr>
          <a:xfrm flipH="1">
            <a:off x="6934200" y="3048000"/>
            <a:ext cx="28364" cy="3810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7968343" y="3581400"/>
            <a:ext cx="914400" cy="609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Surv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7968343" y="4419600"/>
            <a:ext cx="914400" cy="609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Surv</a:t>
            </a:r>
            <a:r>
              <a:rPr lang="en-US" dirty="0" smtClean="0"/>
              <a:t> 2</a:t>
            </a:r>
            <a:endParaRPr lang="en-US" dirty="0"/>
          </a:p>
        </p:txBody>
      </p:sp>
      <p:cxnSp>
        <p:nvCxnSpPr>
          <p:cNvPr id="38" name="Elbow Connector 37"/>
          <p:cNvCxnSpPr>
            <a:stCxn id="25" idx="2"/>
            <a:endCxn id="35" idx="0"/>
          </p:cNvCxnSpPr>
          <p:nvPr/>
        </p:nvCxnSpPr>
        <p:spPr>
          <a:xfrm rot="5400000" flipH="1" flipV="1">
            <a:off x="6879770" y="3635829"/>
            <a:ext cx="1600201" cy="1491343"/>
          </a:xfrm>
          <a:prstGeom prst="bentConnector5">
            <a:avLst>
              <a:gd name="adj1" fmla="val -14286"/>
              <a:gd name="adj2" fmla="val 51277"/>
              <a:gd name="adj3" fmla="val 114286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5" idx="2"/>
            <a:endCxn id="36" idx="0"/>
          </p:cNvCxnSpPr>
          <p:nvPr/>
        </p:nvCxnSpPr>
        <p:spPr>
          <a:xfrm>
            <a:off x="8425543" y="4191000"/>
            <a:ext cx="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5181599" y="5638800"/>
            <a:ext cx="3701144" cy="5334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 </a:t>
            </a:r>
            <a:r>
              <a:rPr lang="en-US" dirty="0" err="1" smtClean="0"/>
              <a:t>Akdreditasi</a:t>
            </a:r>
            <a:endParaRPr lang="en-US" dirty="0"/>
          </a:p>
        </p:txBody>
      </p:sp>
      <p:cxnSp>
        <p:nvCxnSpPr>
          <p:cNvPr id="43" name="Straight Arrow Connector 42"/>
          <p:cNvCxnSpPr>
            <a:stCxn id="36" idx="2"/>
          </p:cNvCxnSpPr>
          <p:nvPr/>
        </p:nvCxnSpPr>
        <p:spPr>
          <a:xfrm>
            <a:off x="8425543" y="5029200"/>
            <a:ext cx="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57200" y="6172200"/>
            <a:ext cx="41771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Akreditasi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3 </a:t>
            </a:r>
            <a:r>
              <a:rPr lang="en-US" dirty="0" err="1" smtClean="0"/>
              <a:t>tahun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4045527" y="2667000"/>
            <a:ext cx="3048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4481946" y="1509898"/>
            <a:ext cx="3048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006" y="243840"/>
            <a:ext cx="8183880" cy="899160"/>
          </a:xfrm>
        </p:spPr>
        <p:txBody>
          <a:bodyPr/>
          <a:lstStyle/>
          <a:p>
            <a:pPr algn="ctr"/>
            <a:r>
              <a:rPr lang="en-CA" dirty="0" err="1" smtClean="0">
                <a:solidFill>
                  <a:schemeClr val="bg1"/>
                </a:solidFill>
              </a:rPr>
              <a:t>Skema</a:t>
            </a:r>
            <a:r>
              <a:rPr lang="en-CA" dirty="0" smtClean="0">
                <a:solidFill>
                  <a:schemeClr val="bg1"/>
                </a:solidFill>
              </a:rPr>
              <a:t> </a:t>
            </a:r>
            <a:r>
              <a:rPr lang="en-CA" dirty="0" err="1">
                <a:solidFill>
                  <a:schemeClr val="bg1"/>
                </a:solidFill>
              </a:rPr>
              <a:t>A</a:t>
            </a:r>
            <a:r>
              <a:rPr lang="en-CA" dirty="0" err="1" smtClean="0">
                <a:solidFill>
                  <a:schemeClr val="bg1"/>
                </a:solidFill>
              </a:rPr>
              <a:t>kreditasi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4563" y="332656"/>
            <a:ext cx="3468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ALUR AKREDITASI PENGADILAN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78990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9" name="Rectangle 3"/>
          <p:cNvSpPr>
            <a:spLocks noChangeArrowheads="1"/>
          </p:cNvSpPr>
          <p:nvPr/>
        </p:nvSpPr>
        <p:spPr bwMode="auto">
          <a:xfrm>
            <a:off x="446088" y="1412875"/>
            <a:ext cx="8697912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altLang="zh-TW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Kriteria</a:t>
            </a:r>
            <a:r>
              <a:rPr kumimoji="1" lang="en-US" altLang="zh-TW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1	 </a:t>
            </a:r>
            <a:r>
              <a:rPr kumimoji="1" lang="en-US" altLang="zh-TW" sz="2800" b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: Leadership </a:t>
            </a:r>
            <a:r>
              <a:rPr kumimoji="1" lang="en-US" altLang="zh-TW" sz="2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--------------------</a:t>
            </a:r>
            <a:r>
              <a:rPr kumimoji="1" lang="en-US" altLang="zh-TW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200</a:t>
            </a:r>
            <a:endParaRPr kumimoji="1" lang="en-US" altLang="zh-TW" sz="2800" b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marL="342900" indent="-342900"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altLang="zh-TW" sz="2800" b="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Kriteria</a:t>
            </a:r>
            <a:r>
              <a:rPr kumimoji="1" lang="en-US" altLang="zh-TW" sz="28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2	 </a:t>
            </a:r>
            <a:r>
              <a:rPr kumimoji="1" lang="en-US" altLang="zh-TW" sz="28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: Strategic Planning </a:t>
            </a:r>
            <a:r>
              <a:rPr kumimoji="1" lang="en-US" altLang="zh-TW" sz="28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-----------1</a:t>
            </a:r>
            <a:r>
              <a:rPr kumimoji="1" lang="en-US" altLang="zh-TW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00</a:t>
            </a:r>
            <a:endParaRPr kumimoji="1" lang="en-US" altLang="zh-TW" sz="2800" b="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marL="342900" indent="-342900"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altLang="zh-TW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Kriteria</a:t>
            </a:r>
            <a:r>
              <a:rPr kumimoji="1" lang="en-US" altLang="zh-TW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3	 : </a:t>
            </a:r>
            <a:r>
              <a:rPr kumimoji="1" lang="en-US" altLang="zh-TW" sz="2800" b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Customer Focus  </a:t>
            </a:r>
            <a:r>
              <a:rPr kumimoji="1" lang="en-US" altLang="zh-TW" sz="2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-------------200</a:t>
            </a:r>
            <a:endParaRPr kumimoji="1" lang="en-US" altLang="zh-TW" sz="2800" b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marL="342900" indent="-342900"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altLang="zh-TW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Kriteria</a:t>
            </a:r>
            <a:r>
              <a:rPr kumimoji="1" lang="en-US" altLang="zh-TW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8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4	 </a:t>
            </a:r>
            <a:r>
              <a:rPr kumimoji="1" lang="en-US" altLang="zh-TW" sz="28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: </a:t>
            </a:r>
            <a:r>
              <a:rPr kumimoji="1" lang="en-US" altLang="zh-TW" sz="28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Document </a:t>
            </a:r>
            <a:r>
              <a:rPr kumimoji="1" lang="en-US" altLang="zh-TW" sz="28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System </a:t>
            </a:r>
            <a:r>
              <a:rPr kumimoji="1" lang="en-US" altLang="zh-TW" sz="28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-----------100</a:t>
            </a:r>
            <a:endParaRPr kumimoji="1" lang="en-US" altLang="zh-TW" sz="2800" b="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marL="342900" indent="-342900"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altLang="zh-TW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Kriteria</a:t>
            </a:r>
            <a:r>
              <a:rPr kumimoji="1" lang="en-US" altLang="zh-TW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8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5	 </a:t>
            </a:r>
            <a:r>
              <a:rPr kumimoji="1" lang="en-US" altLang="zh-TW" sz="28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: Resource Management </a:t>
            </a:r>
            <a:r>
              <a:rPr kumimoji="1" lang="en-US" altLang="zh-TW" sz="28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-----100</a:t>
            </a:r>
            <a:endParaRPr kumimoji="1" lang="en-US" altLang="zh-TW" sz="2800" b="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marL="342900" indent="-342900"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altLang="zh-TW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Kriteria</a:t>
            </a:r>
            <a:r>
              <a:rPr kumimoji="1" lang="en-US" altLang="zh-TW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6	 </a:t>
            </a:r>
            <a:r>
              <a:rPr kumimoji="1" lang="en-US" altLang="zh-TW" sz="2800" b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: Process Management </a:t>
            </a:r>
            <a:r>
              <a:rPr kumimoji="1" lang="en-US" altLang="zh-TW" sz="2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-------</a:t>
            </a:r>
            <a:r>
              <a:rPr kumimoji="1" lang="en-US" altLang="zh-TW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20</a:t>
            </a:r>
            <a:r>
              <a:rPr kumimoji="1" lang="en-US" altLang="zh-TW" sz="2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0</a:t>
            </a:r>
            <a:endParaRPr kumimoji="1" lang="en-US" altLang="zh-TW" sz="2800" b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marL="342900" indent="-342900"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altLang="zh-TW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Kriteria</a:t>
            </a:r>
            <a:r>
              <a:rPr kumimoji="1" lang="en-US" altLang="zh-TW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8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7	 </a:t>
            </a:r>
            <a:r>
              <a:rPr kumimoji="1" lang="en-US" altLang="zh-TW" sz="28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: Performance Results </a:t>
            </a:r>
            <a:r>
              <a:rPr kumimoji="1" lang="en-US" altLang="zh-TW" sz="28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--------100</a:t>
            </a:r>
            <a:endParaRPr kumimoji="1" lang="en-US" altLang="zh-TW" sz="2800" b="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marL="342900" indent="-342900" algn="l">
              <a:lnSpc>
                <a:spcPct val="50000"/>
              </a:lnSpc>
              <a:spcBef>
                <a:spcPct val="60000"/>
              </a:spcBef>
              <a:buClr>
                <a:schemeClr val="folHlink"/>
              </a:buClr>
              <a:buSzPct val="75000"/>
              <a:buFont typeface="Monotype Sorts" pitchFamily="2" charset="2"/>
              <a:buNone/>
              <a:defRPr/>
            </a:pPr>
            <a:r>
              <a:rPr kumimoji="1" lang="en-US" altLang="zh-TW" sz="28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-------------------------------------------------------------- </a:t>
            </a:r>
          </a:p>
          <a:p>
            <a:pPr marL="342900" indent="-342900" algn="l">
              <a:lnSpc>
                <a:spcPct val="50000"/>
              </a:lnSpc>
              <a:spcBef>
                <a:spcPct val="60000"/>
              </a:spcBef>
              <a:buClr>
                <a:schemeClr val="folHlink"/>
              </a:buClr>
              <a:buSzPct val="75000"/>
              <a:buFont typeface="Monotype Sorts" pitchFamily="2" charset="2"/>
              <a:buNone/>
              <a:defRPr/>
            </a:pPr>
            <a:r>
              <a:rPr kumimoji="1" lang="en-US" altLang="zh-TW" sz="28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                                                       Total : 1000</a:t>
            </a:r>
          </a:p>
        </p:txBody>
      </p:sp>
      <p:sp>
        <p:nvSpPr>
          <p:cNvPr id="203780" name="Rectangle 4"/>
          <p:cNvSpPr>
            <a:spLocks noChangeArrowheads="1"/>
          </p:cNvSpPr>
          <p:nvPr/>
        </p:nvSpPr>
        <p:spPr bwMode="auto">
          <a:xfrm>
            <a:off x="467544" y="366936"/>
            <a:ext cx="829272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defRPr/>
            </a:pPr>
            <a:r>
              <a:rPr kumimoji="1" lang="en-US" altLang="zh-TW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新細明體" charset="-120"/>
              </a:rPr>
              <a:t>KRITERIA PENILAIAN</a:t>
            </a:r>
          </a:p>
          <a:p>
            <a:pPr algn="ctr">
              <a:defRPr/>
            </a:pPr>
            <a:r>
              <a:rPr kumimoji="1" lang="en-US" altLang="zh-TW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新細明體" charset="-120"/>
              </a:rPr>
              <a:t>INDONESIA COURT PERFORMANCE EXCELLENT</a:t>
            </a:r>
            <a:endParaRPr kumimoji="1" lang="en-US" altLang="zh-TW" sz="2000" b="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1709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9" name="Rectangle 3"/>
          <p:cNvSpPr>
            <a:spLocks noChangeArrowheads="1"/>
          </p:cNvSpPr>
          <p:nvPr/>
        </p:nvSpPr>
        <p:spPr bwMode="auto">
          <a:xfrm>
            <a:off x="446088" y="1412875"/>
            <a:ext cx="8697912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altLang="zh-TW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Kriteria</a:t>
            </a:r>
            <a:r>
              <a:rPr kumimoji="1" lang="en-US" altLang="zh-TW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000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1	 </a:t>
            </a:r>
            <a:r>
              <a:rPr kumimoji="1" lang="en-US" altLang="zh-TW" sz="20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: Leadership </a:t>
            </a:r>
            <a:endParaRPr kumimoji="1" lang="en-US" altLang="zh-TW" sz="2000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defRPr/>
            </a:pPr>
            <a:r>
              <a:rPr kumimoji="1" lang="en-US" altLang="zh-TW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	</a:t>
            </a:r>
            <a:r>
              <a:rPr kumimoji="1" lang="en-US" altLang="zh-TW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Komitmen</a:t>
            </a:r>
            <a:r>
              <a:rPr kumimoji="1" lang="en-US" altLang="zh-TW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Manajemen</a:t>
            </a:r>
            <a:endParaRPr kumimoji="1" lang="en-US" altLang="zh-TW" sz="2000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defRPr/>
            </a:pPr>
            <a:r>
              <a:rPr kumimoji="1" lang="en-US" altLang="zh-TW" sz="20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	</a:t>
            </a:r>
            <a:r>
              <a:rPr kumimoji="1" lang="en-US" altLang="zh-TW" sz="2000" b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Kebijakan</a:t>
            </a:r>
            <a:r>
              <a:rPr kumimoji="1" lang="en-US" altLang="zh-TW" sz="2000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000" b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Mutu</a:t>
            </a:r>
            <a:endParaRPr kumimoji="1" lang="en-US" altLang="zh-TW" sz="2000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defRPr/>
            </a:pPr>
            <a:r>
              <a:rPr kumimoji="1" lang="en-US" altLang="zh-TW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	</a:t>
            </a:r>
            <a:r>
              <a:rPr kumimoji="1" lang="en-US" altLang="zh-TW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TJ, </a:t>
            </a:r>
            <a:r>
              <a:rPr kumimoji="1" lang="en-US" altLang="zh-TW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Wewenang</a:t>
            </a:r>
            <a:r>
              <a:rPr kumimoji="1" lang="en-US" altLang="zh-TW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dan</a:t>
            </a:r>
            <a:r>
              <a:rPr kumimoji="1" lang="en-US" altLang="zh-TW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Komunikasi</a:t>
            </a:r>
            <a:endParaRPr kumimoji="1" lang="en-US" altLang="zh-TW" sz="2000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defRPr/>
            </a:pPr>
            <a:r>
              <a:rPr kumimoji="1" lang="en-US" altLang="zh-TW" sz="20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	</a:t>
            </a:r>
            <a:r>
              <a:rPr kumimoji="1" lang="en-US" altLang="zh-TW" sz="2000" b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Tinjauan</a:t>
            </a:r>
            <a:r>
              <a:rPr kumimoji="1" lang="en-US" altLang="zh-TW" sz="2000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000" b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Manajemen</a:t>
            </a:r>
            <a:endParaRPr kumimoji="1" lang="en-US" altLang="zh-TW" sz="2000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marL="342900" indent="-342900"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altLang="zh-TW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Kriteria</a:t>
            </a:r>
            <a:r>
              <a:rPr kumimoji="1" lang="en-US" altLang="zh-TW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000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3	 : </a:t>
            </a:r>
            <a:r>
              <a:rPr kumimoji="1" lang="en-US" altLang="zh-TW" sz="20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Customer Focus </a:t>
            </a:r>
            <a:endParaRPr kumimoji="1" lang="en-US" altLang="zh-TW" sz="2000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defRPr/>
            </a:pPr>
            <a:r>
              <a:rPr kumimoji="1" lang="en-US" altLang="zh-TW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	</a:t>
            </a:r>
            <a:r>
              <a:rPr kumimoji="1" lang="en-US" altLang="zh-TW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Proses </a:t>
            </a:r>
            <a:r>
              <a:rPr kumimoji="1" lang="en-US" altLang="zh-TW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berkait</a:t>
            </a:r>
            <a:r>
              <a:rPr kumimoji="1" lang="en-US" altLang="zh-TW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dg </a:t>
            </a:r>
            <a:r>
              <a:rPr kumimoji="1" lang="en-US" altLang="zh-TW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pelanggan</a:t>
            </a:r>
            <a:endParaRPr kumimoji="1" lang="en-US" altLang="zh-TW" sz="2000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defRPr/>
            </a:pPr>
            <a:r>
              <a:rPr kumimoji="1" lang="en-US" altLang="zh-TW" sz="20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	</a:t>
            </a:r>
            <a:r>
              <a:rPr kumimoji="1" lang="en-US" altLang="zh-TW" sz="2000" b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Komunikasi</a:t>
            </a:r>
            <a:r>
              <a:rPr kumimoji="1" lang="en-US" altLang="zh-TW" sz="2000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000" b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pelanggan</a:t>
            </a:r>
            <a:endParaRPr kumimoji="1" lang="en-US" altLang="zh-TW" sz="2000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defRPr/>
            </a:pPr>
            <a:r>
              <a:rPr kumimoji="1" lang="en-US" altLang="zh-TW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	</a:t>
            </a:r>
            <a:r>
              <a:rPr kumimoji="1" lang="en-US" altLang="zh-TW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Produk</a:t>
            </a:r>
            <a:r>
              <a:rPr kumimoji="1" lang="en-US" altLang="zh-TW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milik</a:t>
            </a:r>
            <a:r>
              <a:rPr kumimoji="1" lang="en-US" altLang="zh-TW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pelanggan</a:t>
            </a:r>
            <a:endParaRPr kumimoji="1" lang="en-US" altLang="zh-TW" sz="2000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marL="342900" indent="-342900"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altLang="zh-TW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Kriteria</a:t>
            </a:r>
            <a:r>
              <a:rPr kumimoji="1" lang="en-US" altLang="zh-TW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6	 : Proses </a:t>
            </a:r>
            <a:r>
              <a:rPr kumimoji="1" lang="en-US" altLang="zh-TW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Manajemen</a:t>
            </a:r>
            <a:endParaRPr kumimoji="1" lang="en-US" altLang="zh-TW" sz="2000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defRPr/>
            </a:pPr>
            <a:r>
              <a:rPr kumimoji="1" lang="en-US" altLang="zh-TW" sz="20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	</a:t>
            </a:r>
            <a:r>
              <a:rPr kumimoji="1" lang="en-US" altLang="zh-TW" sz="2000" b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Pengendalian</a:t>
            </a:r>
            <a:r>
              <a:rPr kumimoji="1" lang="en-US" altLang="zh-TW" sz="2000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proses</a:t>
            </a: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defRPr/>
            </a:pPr>
            <a:r>
              <a:rPr kumimoji="1" lang="en-US" altLang="zh-TW" sz="2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	</a:t>
            </a:r>
            <a:endParaRPr kumimoji="1" lang="en-US" altLang="zh-TW" sz="2000" b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</p:txBody>
      </p:sp>
      <p:sp>
        <p:nvSpPr>
          <p:cNvPr id="203780" name="Rectangle 4"/>
          <p:cNvSpPr>
            <a:spLocks noChangeArrowheads="1"/>
          </p:cNvSpPr>
          <p:nvPr/>
        </p:nvSpPr>
        <p:spPr bwMode="auto">
          <a:xfrm>
            <a:off x="467544" y="366936"/>
            <a:ext cx="829272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defRPr/>
            </a:pPr>
            <a:r>
              <a:rPr kumimoji="1" lang="en-US" altLang="zh-TW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新細明體" charset="-120"/>
              </a:rPr>
              <a:t>KRITERIA PENILAIAN</a:t>
            </a:r>
          </a:p>
          <a:p>
            <a:pPr algn="ctr">
              <a:defRPr/>
            </a:pPr>
            <a:r>
              <a:rPr kumimoji="1" lang="en-US" altLang="zh-TW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新細明體" charset="-120"/>
              </a:rPr>
              <a:t>INDONESIA COURT PERFORMANCE EXCELLENT</a:t>
            </a:r>
            <a:endParaRPr kumimoji="1" lang="en-US" altLang="zh-TW" sz="2000" b="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4063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9" name="Rectangle 3"/>
          <p:cNvSpPr>
            <a:spLocks noChangeArrowheads="1"/>
          </p:cNvSpPr>
          <p:nvPr/>
        </p:nvSpPr>
        <p:spPr bwMode="auto">
          <a:xfrm>
            <a:off x="446088" y="1412875"/>
            <a:ext cx="8697912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altLang="zh-TW" sz="2000" b="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Kriteria</a:t>
            </a:r>
            <a:r>
              <a:rPr kumimoji="1" lang="en-US" altLang="zh-TW" sz="20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2	 </a:t>
            </a:r>
            <a:r>
              <a:rPr kumimoji="1" lang="en-US" altLang="zh-TW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: Strategic </a:t>
            </a:r>
            <a:r>
              <a:rPr kumimoji="1" lang="en-US" altLang="zh-TW" sz="20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Planning</a:t>
            </a: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defRPr/>
            </a:pPr>
            <a:r>
              <a:rPr kumimoji="1" lang="en-US" altLang="zh-TW" sz="2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	</a:t>
            </a:r>
            <a:r>
              <a:rPr kumimoji="1" lang="en-US" altLang="zh-TW" sz="20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Perencanaan</a:t>
            </a:r>
            <a:r>
              <a:rPr kumimoji="1" lang="en-US" altLang="zh-TW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0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sist</a:t>
            </a:r>
            <a:r>
              <a:rPr kumimoji="1" lang="en-US" altLang="zh-TW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0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manajemen</a:t>
            </a:r>
            <a:r>
              <a:rPr kumimoji="1" lang="en-US" altLang="zh-TW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0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mutu</a:t>
            </a:r>
            <a:endParaRPr kumimoji="1" lang="en-US" altLang="zh-TW" sz="20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defRPr/>
            </a:pPr>
            <a:r>
              <a:rPr kumimoji="1" lang="en-US" altLang="zh-TW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	</a:t>
            </a:r>
            <a:r>
              <a:rPr kumimoji="1" lang="en-US" altLang="zh-TW" sz="2000" b="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Realisasi</a:t>
            </a:r>
            <a:r>
              <a:rPr kumimoji="1" lang="en-US" altLang="zh-TW" sz="20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000" b="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Produk</a:t>
            </a:r>
            <a:endParaRPr kumimoji="1" lang="en-US" altLang="zh-TW" sz="2000" b="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defRPr/>
            </a:pPr>
            <a:r>
              <a:rPr kumimoji="1" lang="en-US" altLang="zh-TW" sz="2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	</a:t>
            </a:r>
            <a:r>
              <a:rPr kumimoji="1" lang="en-US" altLang="zh-TW" sz="20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Analisa</a:t>
            </a:r>
            <a:r>
              <a:rPr kumimoji="1" lang="en-US" altLang="zh-TW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0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dan</a:t>
            </a:r>
            <a:r>
              <a:rPr kumimoji="1" lang="en-US" altLang="zh-TW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0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perbaikan</a:t>
            </a:r>
            <a:r>
              <a:rPr kumimoji="1" lang="en-US" altLang="zh-TW" sz="20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endParaRPr kumimoji="1" lang="en-US" altLang="zh-TW" sz="2000" b="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marL="342900" indent="-342900"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altLang="zh-TW" sz="20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Kriteria</a:t>
            </a:r>
            <a:r>
              <a:rPr kumimoji="1" lang="en-US" altLang="zh-TW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0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4	 </a:t>
            </a:r>
            <a:r>
              <a:rPr kumimoji="1" lang="en-US" altLang="zh-TW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: </a:t>
            </a:r>
            <a:r>
              <a:rPr kumimoji="1" lang="en-US" altLang="zh-TW" sz="20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Document System</a:t>
            </a: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defRPr/>
            </a:pPr>
            <a:r>
              <a:rPr kumimoji="1" lang="en-US" altLang="zh-TW" sz="2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	</a:t>
            </a:r>
            <a:r>
              <a:rPr kumimoji="1" lang="en-US" altLang="zh-TW" sz="20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Persyaratan</a:t>
            </a:r>
            <a:r>
              <a:rPr kumimoji="1" lang="en-US" altLang="zh-TW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0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Dokumen</a:t>
            </a:r>
            <a:endParaRPr kumimoji="1" lang="en-US" altLang="zh-TW" sz="20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defRPr/>
            </a:pPr>
            <a:r>
              <a:rPr kumimoji="1" lang="en-US" altLang="zh-TW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	</a:t>
            </a:r>
            <a:r>
              <a:rPr kumimoji="1" lang="en-US" altLang="zh-TW" sz="2000" b="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Pengelolaan</a:t>
            </a:r>
            <a:r>
              <a:rPr kumimoji="1" lang="en-US" altLang="zh-TW" sz="20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000" b="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Dokumen</a:t>
            </a:r>
            <a:endParaRPr kumimoji="1" lang="en-US" altLang="zh-TW" sz="2000" b="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marL="342900" indent="-342900"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altLang="zh-TW" sz="20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Kriteria</a:t>
            </a:r>
            <a:r>
              <a:rPr kumimoji="1" lang="en-US" altLang="zh-TW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0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5	 </a:t>
            </a:r>
            <a:r>
              <a:rPr kumimoji="1" lang="en-US" altLang="zh-TW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: Resource </a:t>
            </a:r>
            <a:r>
              <a:rPr kumimoji="1" lang="en-US" altLang="zh-TW" sz="20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Management</a:t>
            </a: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defRPr/>
            </a:pPr>
            <a:r>
              <a:rPr kumimoji="1" lang="en-US" altLang="zh-TW" sz="2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	</a:t>
            </a:r>
            <a:r>
              <a:rPr kumimoji="1" lang="en-US" altLang="zh-TW" sz="20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Sumberdaya</a:t>
            </a:r>
            <a:r>
              <a:rPr kumimoji="1" lang="en-US" altLang="zh-TW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0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manusia</a:t>
            </a:r>
            <a:endParaRPr kumimoji="1" lang="en-US" altLang="zh-TW" sz="20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defRPr/>
            </a:pPr>
            <a:r>
              <a:rPr kumimoji="1" lang="en-US" altLang="zh-TW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	</a:t>
            </a:r>
            <a:r>
              <a:rPr kumimoji="1" lang="en-US" altLang="zh-TW" sz="2000" b="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Sumberdaya</a:t>
            </a:r>
            <a:r>
              <a:rPr kumimoji="1" lang="en-US" altLang="zh-TW" sz="20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000" b="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Infrastruktur</a:t>
            </a:r>
            <a:endParaRPr kumimoji="1" lang="en-US" altLang="zh-TW" sz="2000" b="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defRPr/>
            </a:pPr>
            <a:r>
              <a:rPr kumimoji="1" lang="en-US" altLang="zh-TW" sz="2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	</a:t>
            </a:r>
            <a:r>
              <a:rPr kumimoji="1" lang="en-US" altLang="zh-TW" sz="20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Sumberdaya</a:t>
            </a:r>
            <a:r>
              <a:rPr kumimoji="1" lang="en-US" altLang="zh-TW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0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lingkungan</a:t>
            </a:r>
            <a:r>
              <a:rPr kumimoji="1" lang="en-US" altLang="zh-TW" sz="20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endParaRPr kumimoji="1" lang="en-US" altLang="zh-TW" sz="2000" b="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</p:txBody>
      </p:sp>
      <p:sp>
        <p:nvSpPr>
          <p:cNvPr id="203780" name="Rectangle 4"/>
          <p:cNvSpPr>
            <a:spLocks noChangeArrowheads="1"/>
          </p:cNvSpPr>
          <p:nvPr/>
        </p:nvSpPr>
        <p:spPr bwMode="auto">
          <a:xfrm>
            <a:off x="467544" y="366936"/>
            <a:ext cx="829272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defRPr/>
            </a:pPr>
            <a:r>
              <a:rPr kumimoji="1" lang="en-US" altLang="zh-TW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新細明體" charset="-120"/>
              </a:rPr>
              <a:t>KRITERIA PENILAIAN</a:t>
            </a:r>
          </a:p>
          <a:p>
            <a:pPr algn="ctr">
              <a:defRPr/>
            </a:pPr>
            <a:r>
              <a:rPr kumimoji="1" lang="en-US" altLang="zh-TW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新細明體" charset="-120"/>
              </a:rPr>
              <a:t>INDONESIA COURT PERFORMANCE EXCELLENT</a:t>
            </a:r>
            <a:endParaRPr kumimoji="1" lang="en-US" altLang="zh-TW" sz="2000" b="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40447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9" name="Rectangle 3"/>
          <p:cNvSpPr>
            <a:spLocks noChangeArrowheads="1"/>
          </p:cNvSpPr>
          <p:nvPr/>
        </p:nvSpPr>
        <p:spPr bwMode="auto">
          <a:xfrm>
            <a:off x="446088" y="2492995"/>
            <a:ext cx="8697912" cy="3672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altLang="zh-TW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Kriteria</a:t>
            </a:r>
            <a:r>
              <a:rPr kumimoji="1" lang="en-US" altLang="zh-TW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7</a:t>
            </a:r>
            <a:r>
              <a:rPr kumimoji="1" lang="en-US" altLang="zh-TW" sz="28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	 : Performance Result.</a:t>
            </a: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defRPr/>
            </a:pPr>
            <a:r>
              <a:rPr kumimoji="1" lang="en-US" altLang="zh-TW" sz="2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	</a:t>
            </a:r>
            <a:r>
              <a:rPr kumimoji="1" lang="en-US" altLang="zh-TW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Pengawasan</a:t>
            </a:r>
            <a:r>
              <a:rPr kumimoji="1" lang="en-US" altLang="zh-TW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dan</a:t>
            </a:r>
            <a:r>
              <a:rPr kumimoji="1" lang="en-US" altLang="zh-TW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Pengendalian</a:t>
            </a:r>
            <a:endParaRPr kumimoji="1" lang="en-US" altLang="zh-TW" sz="28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chemeClr val="folHlink"/>
              </a:buClr>
              <a:buSzPct val="75000"/>
              <a:defRPr/>
            </a:pPr>
            <a:r>
              <a:rPr kumimoji="1" lang="en-US" altLang="zh-TW" sz="2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	</a:t>
            </a:r>
            <a:r>
              <a:rPr kumimoji="1" lang="en-US" altLang="zh-TW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Analisis</a:t>
            </a:r>
            <a:r>
              <a:rPr kumimoji="1" lang="en-US" altLang="zh-TW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data </a:t>
            </a:r>
            <a:r>
              <a:rPr kumimoji="1" lang="en-US" altLang="zh-TW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dan</a:t>
            </a:r>
            <a:r>
              <a:rPr kumimoji="1" lang="en-US" altLang="zh-TW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 </a:t>
            </a:r>
            <a:r>
              <a:rPr kumimoji="1" lang="en-US" altLang="zh-TW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全真楷書" pitchFamily="49" charset="-120"/>
              </a:rPr>
              <a:t>Perbaikan</a:t>
            </a:r>
            <a:endParaRPr kumimoji="1" lang="en-US" altLang="zh-TW" sz="2800" dirty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全真楷書" pitchFamily="49" charset="-120"/>
            </a:endParaRPr>
          </a:p>
        </p:txBody>
      </p:sp>
      <p:sp>
        <p:nvSpPr>
          <p:cNvPr id="203780" name="Rectangle 4"/>
          <p:cNvSpPr>
            <a:spLocks noChangeArrowheads="1"/>
          </p:cNvSpPr>
          <p:nvPr/>
        </p:nvSpPr>
        <p:spPr bwMode="auto">
          <a:xfrm>
            <a:off x="467544" y="1015008"/>
            <a:ext cx="829272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defRPr/>
            </a:pPr>
            <a:r>
              <a:rPr kumimoji="1" lang="en-US" altLang="zh-TW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新細明體" charset="-120"/>
              </a:rPr>
              <a:t>KRITERIA PENILAIAN</a:t>
            </a:r>
          </a:p>
          <a:p>
            <a:pPr algn="ctr">
              <a:defRPr/>
            </a:pPr>
            <a:r>
              <a:rPr kumimoji="1" lang="en-US" altLang="zh-TW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新細明體" charset="-120"/>
              </a:rPr>
              <a:t>INDONESIA COURT PERFORMANCE EXCELLENT</a:t>
            </a:r>
          </a:p>
          <a:p>
            <a:pPr algn="ctr">
              <a:defRPr/>
            </a:pPr>
            <a:r>
              <a:rPr kumimoji="1" lang="en-US" altLang="zh-TW" sz="28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新細明體" charset="-120"/>
              </a:rPr>
              <a:t>DITITIKBERATKAN PADA :</a:t>
            </a:r>
          </a:p>
          <a:p>
            <a:pPr algn="ctr">
              <a:defRPr/>
            </a:pPr>
            <a:endParaRPr kumimoji="1" lang="en-US" altLang="zh-TW" sz="2000" b="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7892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2528888" y="417513"/>
            <a:ext cx="5943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rgbClr val="FF0066"/>
                </a:solidFill>
                <a:latin typeface="Showcard Gothic" pitchFamily="82" charset="0"/>
              </a:defRPr>
            </a:lvl1pPr>
            <a:lvl2pPr marL="742950" indent="-285750">
              <a:defRPr sz="1400" b="1">
                <a:solidFill>
                  <a:srgbClr val="FF0066"/>
                </a:solidFill>
                <a:latin typeface="Showcard Gothic" pitchFamily="82" charset="0"/>
              </a:defRPr>
            </a:lvl2pPr>
            <a:lvl3pPr marL="11430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3pPr>
            <a:lvl4pPr marL="16002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4pPr>
            <a:lvl5pPr marL="20574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rgbClr val="0070C0"/>
                </a:solidFill>
                <a:latin typeface="Arial Narrow" pitchFamily="34" charset="0"/>
              </a:rPr>
              <a:t>QM 9004 Scoring &amp; Hierarchy</a:t>
            </a:r>
          </a:p>
        </p:txBody>
      </p:sp>
      <p:sp>
        <p:nvSpPr>
          <p:cNvPr id="299012" name="Text Box 4"/>
          <p:cNvSpPr txBox="1">
            <a:spLocks noChangeArrowheads="1"/>
          </p:cNvSpPr>
          <p:nvPr/>
        </p:nvSpPr>
        <p:spPr bwMode="auto">
          <a:xfrm>
            <a:off x="971600" y="1268760"/>
            <a:ext cx="5165725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30188" indent="-23018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DISCLAIMER (0-299) = D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sz="1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Improvement Commitment (300-499) = C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sz="1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Performance Management (500-699) =B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Business Excellence (700-1000) = A</a:t>
            </a:r>
          </a:p>
        </p:txBody>
      </p:sp>
      <p:grpSp>
        <p:nvGrpSpPr>
          <p:cNvPr id="9220" name="Group 177"/>
          <p:cNvGrpSpPr>
            <a:grpSpLocks/>
          </p:cNvGrpSpPr>
          <p:nvPr/>
        </p:nvGrpSpPr>
        <p:grpSpPr bwMode="auto">
          <a:xfrm>
            <a:off x="2717800" y="3281363"/>
            <a:ext cx="1858963" cy="1106487"/>
            <a:chOff x="2965" y="1764"/>
            <a:chExt cx="2598" cy="1438"/>
          </a:xfrm>
        </p:grpSpPr>
        <p:grpSp>
          <p:nvGrpSpPr>
            <p:cNvPr id="9337" name="Group 82"/>
            <p:cNvGrpSpPr>
              <a:grpSpLocks/>
            </p:cNvGrpSpPr>
            <p:nvPr/>
          </p:nvGrpSpPr>
          <p:grpSpPr bwMode="auto">
            <a:xfrm>
              <a:off x="2965" y="2258"/>
              <a:ext cx="2598" cy="944"/>
              <a:chOff x="254" y="2573"/>
              <a:chExt cx="2598" cy="944"/>
            </a:xfrm>
          </p:grpSpPr>
          <p:sp>
            <p:nvSpPr>
              <p:cNvPr id="299091" name="Freeform 83"/>
              <p:cNvSpPr>
                <a:spLocks/>
              </p:cNvSpPr>
              <p:nvPr/>
            </p:nvSpPr>
            <p:spPr bwMode="auto">
              <a:xfrm>
                <a:off x="265" y="2589"/>
                <a:ext cx="2574" cy="912"/>
              </a:xfrm>
              <a:custGeom>
                <a:avLst/>
                <a:gdLst>
                  <a:gd name="T0" fmla="*/ 0 w 5145"/>
                  <a:gd name="T1" fmla="*/ 889 h 1824"/>
                  <a:gd name="T2" fmla="*/ 7 w 5145"/>
                  <a:gd name="T3" fmla="*/ 646 h 1824"/>
                  <a:gd name="T4" fmla="*/ 7 w 5145"/>
                  <a:gd name="T5" fmla="*/ 635 h 1824"/>
                  <a:gd name="T6" fmla="*/ 33 w 5145"/>
                  <a:gd name="T7" fmla="*/ 459 h 1824"/>
                  <a:gd name="T8" fmla="*/ 87 w 5145"/>
                  <a:gd name="T9" fmla="*/ 335 h 1824"/>
                  <a:gd name="T10" fmla="*/ 153 w 5145"/>
                  <a:gd name="T11" fmla="*/ 293 h 1824"/>
                  <a:gd name="T12" fmla="*/ 298 w 5145"/>
                  <a:gd name="T13" fmla="*/ 275 h 1824"/>
                  <a:gd name="T14" fmla="*/ 731 w 5145"/>
                  <a:gd name="T15" fmla="*/ 250 h 1824"/>
                  <a:gd name="T16" fmla="*/ 1422 w 5145"/>
                  <a:gd name="T17" fmla="*/ 222 h 1824"/>
                  <a:gd name="T18" fmla="*/ 1912 w 5145"/>
                  <a:gd name="T19" fmla="*/ 208 h 1824"/>
                  <a:gd name="T20" fmla="*/ 2571 w 5145"/>
                  <a:gd name="T21" fmla="*/ 148 h 1824"/>
                  <a:gd name="T22" fmla="*/ 3207 w 5145"/>
                  <a:gd name="T23" fmla="*/ 92 h 1824"/>
                  <a:gd name="T24" fmla="*/ 3887 w 5145"/>
                  <a:gd name="T25" fmla="*/ 18 h 1824"/>
                  <a:gd name="T26" fmla="*/ 4247 w 5145"/>
                  <a:gd name="T27" fmla="*/ 0 h 1824"/>
                  <a:gd name="T28" fmla="*/ 4320 w 5145"/>
                  <a:gd name="T29" fmla="*/ 14 h 1824"/>
                  <a:gd name="T30" fmla="*/ 4611 w 5145"/>
                  <a:gd name="T31" fmla="*/ 106 h 1824"/>
                  <a:gd name="T32" fmla="*/ 4963 w 5145"/>
                  <a:gd name="T33" fmla="*/ 233 h 1824"/>
                  <a:gd name="T34" fmla="*/ 5120 w 5145"/>
                  <a:gd name="T35" fmla="*/ 325 h 1824"/>
                  <a:gd name="T36" fmla="*/ 5145 w 5145"/>
                  <a:gd name="T37" fmla="*/ 367 h 1824"/>
                  <a:gd name="T38" fmla="*/ 5141 w 5145"/>
                  <a:gd name="T39" fmla="*/ 462 h 1824"/>
                  <a:gd name="T40" fmla="*/ 5105 w 5145"/>
                  <a:gd name="T41" fmla="*/ 618 h 1824"/>
                  <a:gd name="T42" fmla="*/ 5094 w 5145"/>
                  <a:gd name="T43" fmla="*/ 748 h 1824"/>
                  <a:gd name="T44" fmla="*/ 5098 w 5145"/>
                  <a:gd name="T45" fmla="*/ 995 h 1824"/>
                  <a:gd name="T46" fmla="*/ 5098 w 5145"/>
                  <a:gd name="T47" fmla="*/ 1006 h 1824"/>
                  <a:gd name="T48" fmla="*/ 5123 w 5145"/>
                  <a:gd name="T49" fmla="*/ 1274 h 1824"/>
                  <a:gd name="T50" fmla="*/ 5105 w 5145"/>
                  <a:gd name="T51" fmla="*/ 1313 h 1824"/>
                  <a:gd name="T52" fmla="*/ 5076 w 5145"/>
                  <a:gd name="T53" fmla="*/ 1337 h 1824"/>
                  <a:gd name="T54" fmla="*/ 4916 w 5145"/>
                  <a:gd name="T55" fmla="*/ 1352 h 1824"/>
                  <a:gd name="T56" fmla="*/ 4392 w 5145"/>
                  <a:gd name="T57" fmla="*/ 1443 h 1824"/>
                  <a:gd name="T58" fmla="*/ 4000 w 5145"/>
                  <a:gd name="T59" fmla="*/ 1535 h 1824"/>
                  <a:gd name="T60" fmla="*/ 3989 w 5145"/>
                  <a:gd name="T61" fmla="*/ 1539 h 1824"/>
                  <a:gd name="T62" fmla="*/ 3592 w 5145"/>
                  <a:gd name="T63" fmla="*/ 1627 h 1824"/>
                  <a:gd name="T64" fmla="*/ 3207 w 5145"/>
                  <a:gd name="T65" fmla="*/ 1662 h 1824"/>
                  <a:gd name="T66" fmla="*/ 2360 w 5145"/>
                  <a:gd name="T67" fmla="*/ 1712 h 1824"/>
                  <a:gd name="T68" fmla="*/ 1647 w 5145"/>
                  <a:gd name="T69" fmla="*/ 1754 h 1824"/>
                  <a:gd name="T70" fmla="*/ 1632 w 5145"/>
                  <a:gd name="T71" fmla="*/ 1764 h 1824"/>
                  <a:gd name="T72" fmla="*/ 1345 w 5145"/>
                  <a:gd name="T73" fmla="*/ 1768 h 1824"/>
                  <a:gd name="T74" fmla="*/ 658 w 5145"/>
                  <a:gd name="T75" fmla="*/ 1824 h 1824"/>
                  <a:gd name="T76" fmla="*/ 596 w 5145"/>
                  <a:gd name="T77" fmla="*/ 1810 h 1824"/>
                  <a:gd name="T78" fmla="*/ 498 w 5145"/>
                  <a:gd name="T79" fmla="*/ 1740 h 1824"/>
                  <a:gd name="T80" fmla="*/ 433 w 5145"/>
                  <a:gd name="T81" fmla="*/ 1673 h 1824"/>
                  <a:gd name="T82" fmla="*/ 407 w 5145"/>
                  <a:gd name="T83" fmla="*/ 1588 h 1824"/>
                  <a:gd name="T84" fmla="*/ 389 w 5145"/>
                  <a:gd name="T85" fmla="*/ 1489 h 1824"/>
                  <a:gd name="T86" fmla="*/ 334 w 5145"/>
                  <a:gd name="T87" fmla="*/ 1419 h 1824"/>
                  <a:gd name="T88" fmla="*/ 138 w 5145"/>
                  <a:gd name="T89" fmla="*/ 1108 h 1824"/>
                  <a:gd name="T90" fmla="*/ 29 w 5145"/>
                  <a:gd name="T91" fmla="*/ 960 h 1824"/>
                  <a:gd name="T92" fmla="*/ 0 w 5145"/>
                  <a:gd name="T93" fmla="*/ 889 h 1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5145" h="1824">
                    <a:moveTo>
                      <a:pt x="0" y="889"/>
                    </a:moveTo>
                    <a:lnTo>
                      <a:pt x="7" y="646"/>
                    </a:lnTo>
                    <a:lnTo>
                      <a:pt x="7" y="635"/>
                    </a:lnTo>
                    <a:lnTo>
                      <a:pt x="33" y="459"/>
                    </a:lnTo>
                    <a:lnTo>
                      <a:pt x="87" y="335"/>
                    </a:lnTo>
                    <a:lnTo>
                      <a:pt x="153" y="293"/>
                    </a:lnTo>
                    <a:lnTo>
                      <a:pt x="298" y="275"/>
                    </a:lnTo>
                    <a:lnTo>
                      <a:pt x="731" y="250"/>
                    </a:lnTo>
                    <a:lnTo>
                      <a:pt x="1422" y="222"/>
                    </a:lnTo>
                    <a:lnTo>
                      <a:pt x="1912" y="208"/>
                    </a:lnTo>
                    <a:lnTo>
                      <a:pt x="2571" y="148"/>
                    </a:lnTo>
                    <a:lnTo>
                      <a:pt x="3207" y="92"/>
                    </a:lnTo>
                    <a:lnTo>
                      <a:pt x="3887" y="18"/>
                    </a:lnTo>
                    <a:lnTo>
                      <a:pt x="4247" y="0"/>
                    </a:lnTo>
                    <a:lnTo>
                      <a:pt x="4320" y="14"/>
                    </a:lnTo>
                    <a:lnTo>
                      <a:pt x="4611" y="106"/>
                    </a:lnTo>
                    <a:lnTo>
                      <a:pt x="4963" y="233"/>
                    </a:lnTo>
                    <a:lnTo>
                      <a:pt x="5120" y="325"/>
                    </a:lnTo>
                    <a:lnTo>
                      <a:pt x="5145" y="367"/>
                    </a:lnTo>
                    <a:lnTo>
                      <a:pt x="5141" y="462"/>
                    </a:lnTo>
                    <a:lnTo>
                      <a:pt x="5105" y="618"/>
                    </a:lnTo>
                    <a:lnTo>
                      <a:pt x="5094" y="748"/>
                    </a:lnTo>
                    <a:lnTo>
                      <a:pt x="5098" y="995"/>
                    </a:lnTo>
                    <a:lnTo>
                      <a:pt x="5098" y="1006"/>
                    </a:lnTo>
                    <a:lnTo>
                      <a:pt x="5123" y="1274"/>
                    </a:lnTo>
                    <a:lnTo>
                      <a:pt x="5105" y="1313"/>
                    </a:lnTo>
                    <a:lnTo>
                      <a:pt x="5076" y="1337"/>
                    </a:lnTo>
                    <a:lnTo>
                      <a:pt x="4916" y="1352"/>
                    </a:lnTo>
                    <a:lnTo>
                      <a:pt x="4392" y="1443"/>
                    </a:lnTo>
                    <a:lnTo>
                      <a:pt x="4000" y="1535"/>
                    </a:lnTo>
                    <a:lnTo>
                      <a:pt x="3989" y="1539"/>
                    </a:lnTo>
                    <a:lnTo>
                      <a:pt x="3592" y="1627"/>
                    </a:lnTo>
                    <a:lnTo>
                      <a:pt x="3207" y="1662"/>
                    </a:lnTo>
                    <a:lnTo>
                      <a:pt x="2360" y="1712"/>
                    </a:lnTo>
                    <a:lnTo>
                      <a:pt x="1647" y="1754"/>
                    </a:lnTo>
                    <a:lnTo>
                      <a:pt x="1632" y="1764"/>
                    </a:lnTo>
                    <a:lnTo>
                      <a:pt x="1345" y="1768"/>
                    </a:lnTo>
                    <a:lnTo>
                      <a:pt x="658" y="1824"/>
                    </a:lnTo>
                    <a:lnTo>
                      <a:pt x="596" y="1810"/>
                    </a:lnTo>
                    <a:lnTo>
                      <a:pt x="498" y="1740"/>
                    </a:lnTo>
                    <a:lnTo>
                      <a:pt x="433" y="1673"/>
                    </a:lnTo>
                    <a:lnTo>
                      <a:pt x="407" y="1588"/>
                    </a:lnTo>
                    <a:lnTo>
                      <a:pt x="389" y="1489"/>
                    </a:lnTo>
                    <a:lnTo>
                      <a:pt x="334" y="1419"/>
                    </a:lnTo>
                    <a:lnTo>
                      <a:pt x="138" y="1108"/>
                    </a:lnTo>
                    <a:lnTo>
                      <a:pt x="29" y="960"/>
                    </a:lnTo>
                    <a:lnTo>
                      <a:pt x="0" y="889"/>
                    </a:lnTo>
                    <a:close/>
                  </a:path>
                </a:pathLst>
              </a:cu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grpSp>
            <p:nvGrpSpPr>
              <p:cNvPr id="9364" name="Group 84"/>
              <p:cNvGrpSpPr>
                <a:grpSpLocks/>
              </p:cNvGrpSpPr>
              <p:nvPr/>
            </p:nvGrpSpPr>
            <p:grpSpPr bwMode="auto">
              <a:xfrm>
                <a:off x="254" y="2573"/>
                <a:ext cx="2598" cy="944"/>
                <a:chOff x="254" y="2573"/>
                <a:chExt cx="2598" cy="944"/>
              </a:xfrm>
            </p:grpSpPr>
            <p:sp>
              <p:nvSpPr>
                <p:cNvPr id="299093" name="Freeform 85"/>
                <p:cNvSpPr>
                  <a:spLocks/>
                </p:cNvSpPr>
                <p:nvPr/>
              </p:nvSpPr>
              <p:spPr bwMode="auto">
                <a:xfrm>
                  <a:off x="254" y="2572"/>
                  <a:ext cx="2598" cy="790"/>
                </a:xfrm>
                <a:custGeom>
                  <a:avLst/>
                  <a:gdLst>
                    <a:gd name="T0" fmla="*/ 1582 w 5196"/>
                    <a:gd name="T1" fmla="*/ 230 h 1578"/>
                    <a:gd name="T2" fmla="*/ 727 w 5196"/>
                    <a:gd name="T3" fmla="*/ 261 h 1578"/>
                    <a:gd name="T4" fmla="*/ 382 w 5196"/>
                    <a:gd name="T5" fmla="*/ 279 h 1578"/>
                    <a:gd name="T6" fmla="*/ 120 w 5196"/>
                    <a:gd name="T7" fmla="*/ 311 h 1578"/>
                    <a:gd name="T8" fmla="*/ 47 w 5196"/>
                    <a:gd name="T9" fmla="*/ 420 h 1578"/>
                    <a:gd name="T10" fmla="*/ 0 w 5196"/>
                    <a:gd name="T11" fmla="*/ 812 h 1578"/>
                    <a:gd name="T12" fmla="*/ 15 w 5196"/>
                    <a:gd name="T13" fmla="*/ 964 h 1578"/>
                    <a:gd name="T14" fmla="*/ 40 w 5196"/>
                    <a:gd name="T15" fmla="*/ 1024 h 1578"/>
                    <a:gd name="T16" fmla="*/ 265 w 5196"/>
                    <a:gd name="T17" fmla="*/ 1359 h 1578"/>
                    <a:gd name="T18" fmla="*/ 367 w 5196"/>
                    <a:gd name="T19" fmla="*/ 1542 h 1578"/>
                    <a:gd name="T20" fmla="*/ 425 w 5196"/>
                    <a:gd name="T21" fmla="*/ 1556 h 1578"/>
                    <a:gd name="T22" fmla="*/ 353 w 5196"/>
                    <a:gd name="T23" fmla="*/ 1405 h 1578"/>
                    <a:gd name="T24" fmla="*/ 178 w 5196"/>
                    <a:gd name="T25" fmla="*/ 1122 h 1578"/>
                    <a:gd name="T26" fmla="*/ 51 w 5196"/>
                    <a:gd name="T27" fmla="*/ 942 h 1578"/>
                    <a:gd name="T28" fmla="*/ 62 w 5196"/>
                    <a:gd name="T29" fmla="*/ 720 h 1578"/>
                    <a:gd name="T30" fmla="*/ 84 w 5196"/>
                    <a:gd name="T31" fmla="*/ 519 h 1578"/>
                    <a:gd name="T32" fmla="*/ 120 w 5196"/>
                    <a:gd name="T33" fmla="*/ 434 h 1578"/>
                    <a:gd name="T34" fmla="*/ 302 w 5196"/>
                    <a:gd name="T35" fmla="*/ 674 h 1578"/>
                    <a:gd name="T36" fmla="*/ 455 w 5196"/>
                    <a:gd name="T37" fmla="*/ 907 h 1578"/>
                    <a:gd name="T38" fmla="*/ 345 w 5196"/>
                    <a:gd name="T39" fmla="*/ 664 h 1578"/>
                    <a:gd name="T40" fmla="*/ 200 w 5196"/>
                    <a:gd name="T41" fmla="*/ 381 h 1578"/>
                    <a:gd name="T42" fmla="*/ 269 w 5196"/>
                    <a:gd name="T43" fmla="*/ 335 h 1578"/>
                    <a:gd name="T44" fmla="*/ 727 w 5196"/>
                    <a:gd name="T45" fmla="*/ 307 h 1578"/>
                    <a:gd name="T46" fmla="*/ 1814 w 5196"/>
                    <a:gd name="T47" fmla="*/ 268 h 1578"/>
                    <a:gd name="T48" fmla="*/ 3091 w 5196"/>
                    <a:gd name="T49" fmla="*/ 166 h 1578"/>
                    <a:gd name="T50" fmla="*/ 4116 w 5196"/>
                    <a:gd name="T51" fmla="*/ 60 h 1578"/>
                    <a:gd name="T52" fmla="*/ 4345 w 5196"/>
                    <a:gd name="T53" fmla="*/ 78 h 1578"/>
                    <a:gd name="T54" fmla="*/ 4742 w 5196"/>
                    <a:gd name="T55" fmla="*/ 208 h 1578"/>
                    <a:gd name="T56" fmla="*/ 5109 w 5196"/>
                    <a:gd name="T57" fmla="*/ 367 h 1578"/>
                    <a:gd name="T58" fmla="*/ 5131 w 5196"/>
                    <a:gd name="T59" fmla="*/ 466 h 1578"/>
                    <a:gd name="T60" fmla="*/ 5094 w 5196"/>
                    <a:gd name="T61" fmla="*/ 826 h 1578"/>
                    <a:gd name="T62" fmla="*/ 5102 w 5196"/>
                    <a:gd name="T63" fmla="*/ 1225 h 1578"/>
                    <a:gd name="T64" fmla="*/ 5149 w 5196"/>
                    <a:gd name="T65" fmla="*/ 1267 h 1578"/>
                    <a:gd name="T66" fmla="*/ 5167 w 5196"/>
                    <a:gd name="T67" fmla="*/ 1119 h 1578"/>
                    <a:gd name="T68" fmla="*/ 5153 w 5196"/>
                    <a:gd name="T69" fmla="*/ 861 h 1578"/>
                    <a:gd name="T70" fmla="*/ 5174 w 5196"/>
                    <a:gd name="T71" fmla="*/ 537 h 1578"/>
                    <a:gd name="T72" fmla="*/ 5193 w 5196"/>
                    <a:gd name="T73" fmla="*/ 371 h 1578"/>
                    <a:gd name="T74" fmla="*/ 5113 w 5196"/>
                    <a:gd name="T75" fmla="*/ 304 h 1578"/>
                    <a:gd name="T76" fmla="*/ 4833 w 5196"/>
                    <a:gd name="T77" fmla="*/ 187 h 1578"/>
                    <a:gd name="T78" fmla="*/ 4429 w 5196"/>
                    <a:gd name="T79" fmla="*/ 53 h 1578"/>
                    <a:gd name="T80" fmla="*/ 4280 w 5196"/>
                    <a:gd name="T81" fmla="*/ 4 h 1578"/>
                    <a:gd name="T82" fmla="*/ 4083 w 5196"/>
                    <a:gd name="T83" fmla="*/ 14 h 1578"/>
                    <a:gd name="T84" fmla="*/ 3756 w 5196"/>
                    <a:gd name="T85" fmla="*/ 39 h 1578"/>
                    <a:gd name="T86" fmla="*/ 2738 w 5196"/>
                    <a:gd name="T87" fmla="*/ 145 h 1578"/>
                    <a:gd name="T88" fmla="*/ 1916 w 5196"/>
                    <a:gd name="T89" fmla="*/ 222 h 15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5196" h="1578">
                      <a:moveTo>
                        <a:pt x="1916" y="222"/>
                      </a:moveTo>
                      <a:lnTo>
                        <a:pt x="1582" y="230"/>
                      </a:lnTo>
                      <a:lnTo>
                        <a:pt x="1200" y="240"/>
                      </a:lnTo>
                      <a:lnTo>
                        <a:pt x="727" y="261"/>
                      </a:lnTo>
                      <a:lnTo>
                        <a:pt x="393" y="275"/>
                      </a:lnTo>
                      <a:lnTo>
                        <a:pt x="382" y="279"/>
                      </a:lnTo>
                      <a:lnTo>
                        <a:pt x="218" y="293"/>
                      </a:lnTo>
                      <a:lnTo>
                        <a:pt x="120" y="311"/>
                      </a:lnTo>
                      <a:lnTo>
                        <a:pt x="80" y="346"/>
                      </a:lnTo>
                      <a:lnTo>
                        <a:pt x="47" y="420"/>
                      </a:lnTo>
                      <a:lnTo>
                        <a:pt x="11" y="611"/>
                      </a:lnTo>
                      <a:lnTo>
                        <a:pt x="0" y="812"/>
                      </a:lnTo>
                      <a:lnTo>
                        <a:pt x="4" y="914"/>
                      </a:lnTo>
                      <a:lnTo>
                        <a:pt x="15" y="964"/>
                      </a:lnTo>
                      <a:lnTo>
                        <a:pt x="40" y="1013"/>
                      </a:lnTo>
                      <a:lnTo>
                        <a:pt x="40" y="1024"/>
                      </a:lnTo>
                      <a:lnTo>
                        <a:pt x="142" y="1168"/>
                      </a:lnTo>
                      <a:lnTo>
                        <a:pt x="265" y="1359"/>
                      </a:lnTo>
                      <a:lnTo>
                        <a:pt x="335" y="1454"/>
                      </a:lnTo>
                      <a:lnTo>
                        <a:pt x="367" y="1542"/>
                      </a:lnTo>
                      <a:lnTo>
                        <a:pt x="407" y="1578"/>
                      </a:lnTo>
                      <a:lnTo>
                        <a:pt x="425" y="1556"/>
                      </a:lnTo>
                      <a:lnTo>
                        <a:pt x="418" y="1489"/>
                      </a:lnTo>
                      <a:lnTo>
                        <a:pt x="353" y="1405"/>
                      </a:lnTo>
                      <a:lnTo>
                        <a:pt x="262" y="1235"/>
                      </a:lnTo>
                      <a:lnTo>
                        <a:pt x="178" y="1122"/>
                      </a:lnTo>
                      <a:lnTo>
                        <a:pt x="95" y="1020"/>
                      </a:lnTo>
                      <a:lnTo>
                        <a:pt x="51" y="942"/>
                      </a:lnTo>
                      <a:lnTo>
                        <a:pt x="62" y="851"/>
                      </a:lnTo>
                      <a:lnTo>
                        <a:pt x="62" y="720"/>
                      </a:lnTo>
                      <a:lnTo>
                        <a:pt x="73" y="621"/>
                      </a:lnTo>
                      <a:lnTo>
                        <a:pt x="84" y="519"/>
                      </a:lnTo>
                      <a:lnTo>
                        <a:pt x="98" y="452"/>
                      </a:lnTo>
                      <a:lnTo>
                        <a:pt x="120" y="434"/>
                      </a:lnTo>
                      <a:lnTo>
                        <a:pt x="156" y="445"/>
                      </a:lnTo>
                      <a:lnTo>
                        <a:pt x="302" y="674"/>
                      </a:lnTo>
                      <a:lnTo>
                        <a:pt x="422" y="886"/>
                      </a:lnTo>
                      <a:lnTo>
                        <a:pt x="455" y="907"/>
                      </a:lnTo>
                      <a:lnTo>
                        <a:pt x="458" y="868"/>
                      </a:lnTo>
                      <a:lnTo>
                        <a:pt x="345" y="664"/>
                      </a:lnTo>
                      <a:lnTo>
                        <a:pt x="265" y="494"/>
                      </a:lnTo>
                      <a:lnTo>
                        <a:pt x="200" y="381"/>
                      </a:lnTo>
                      <a:lnTo>
                        <a:pt x="204" y="353"/>
                      </a:lnTo>
                      <a:lnTo>
                        <a:pt x="269" y="335"/>
                      </a:lnTo>
                      <a:lnTo>
                        <a:pt x="440" y="325"/>
                      </a:lnTo>
                      <a:lnTo>
                        <a:pt x="727" y="307"/>
                      </a:lnTo>
                      <a:lnTo>
                        <a:pt x="1007" y="297"/>
                      </a:lnTo>
                      <a:lnTo>
                        <a:pt x="1814" y="268"/>
                      </a:lnTo>
                      <a:lnTo>
                        <a:pt x="2698" y="201"/>
                      </a:lnTo>
                      <a:lnTo>
                        <a:pt x="3091" y="166"/>
                      </a:lnTo>
                      <a:lnTo>
                        <a:pt x="3556" y="110"/>
                      </a:lnTo>
                      <a:lnTo>
                        <a:pt x="4116" y="60"/>
                      </a:lnTo>
                      <a:lnTo>
                        <a:pt x="4265" y="67"/>
                      </a:lnTo>
                      <a:lnTo>
                        <a:pt x="4345" y="78"/>
                      </a:lnTo>
                      <a:lnTo>
                        <a:pt x="4429" y="117"/>
                      </a:lnTo>
                      <a:lnTo>
                        <a:pt x="4742" y="208"/>
                      </a:lnTo>
                      <a:lnTo>
                        <a:pt x="5018" y="311"/>
                      </a:lnTo>
                      <a:lnTo>
                        <a:pt x="5109" y="367"/>
                      </a:lnTo>
                      <a:lnTo>
                        <a:pt x="5131" y="406"/>
                      </a:lnTo>
                      <a:lnTo>
                        <a:pt x="5131" y="466"/>
                      </a:lnTo>
                      <a:lnTo>
                        <a:pt x="5102" y="642"/>
                      </a:lnTo>
                      <a:lnTo>
                        <a:pt x="5094" y="826"/>
                      </a:lnTo>
                      <a:lnTo>
                        <a:pt x="5098" y="1077"/>
                      </a:lnTo>
                      <a:lnTo>
                        <a:pt x="5102" y="1225"/>
                      </a:lnTo>
                      <a:lnTo>
                        <a:pt x="5123" y="1267"/>
                      </a:lnTo>
                      <a:lnTo>
                        <a:pt x="5149" y="1267"/>
                      </a:lnTo>
                      <a:lnTo>
                        <a:pt x="5171" y="1232"/>
                      </a:lnTo>
                      <a:lnTo>
                        <a:pt x="5167" y="1119"/>
                      </a:lnTo>
                      <a:lnTo>
                        <a:pt x="5153" y="872"/>
                      </a:lnTo>
                      <a:lnTo>
                        <a:pt x="5153" y="861"/>
                      </a:lnTo>
                      <a:lnTo>
                        <a:pt x="5153" y="699"/>
                      </a:lnTo>
                      <a:lnTo>
                        <a:pt x="5174" y="537"/>
                      </a:lnTo>
                      <a:lnTo>
                        <a:pt x="5196" y="417"/>
                      </a:lnTo>
                      <a:lnTo>
                        <a:pt x="5193" y="371"/>
                      </a:lnTo>
                      <a:lnTo>
                        <a:pt x="5149" y="332"/>
                      </a:lnTo>
                      <a:lnTo>
                        <a:pt x="5113" y="304"/>
                      </a:lnTo>
                      <a:lnTo>
                        <a:pt x="5000" y="254"/>
                      </a:lnTo>
                      <a:lnTo>
                        <a:pt x="4833" y="187"/>
                      </a:lnTo>
                      <a:lnTo>
                        <a:pt x="4625" y="117"/>
                      </a:lnTo>
                      <a:lnTo>
                        <a:pt x="4429" y="53"/>
                      </a:lnTo>
                      <a:lnTo>
                        <a:pt x="4331" y="18"/>
                      </a:lnTo>
                      <a:lnTo>
                        <a:pt x="4280" y="4"/>
                      </a:lnTo>
                      <a:lnTo>
                        <a:pt x="4214" y="0"/>
                      </a:lnTo>
                      <a:lnTo>
                        <a:pt x="4083" y="14"/>
                      </a:lnTo>
                      <a:lnTo>
                        <a:pt x="3767" y="35"/>
                      </a:lnTo>
                      <a:lnTo>
                        <a:pt x="3756" y="39"/>
                      </a:lnTo>
                      <a:lnTo>
                        <a:pt x="3240" y="99"/>
                      </a:lnTo>
                      <a:lnTo>
                        <a:pt x="2738" y="145"/>
                      </a:lnTo>
                      <a:lnTo>
                        <a:pt x="2113" y="198"/>
                      </a:lnTo>
                      <a:lnTo>
                        <a:pt x="1916" y="222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299094" name="Freeform 86"/>
                <p:cNvSpPr>
                  <a:spLocks/>
                </p:cNvSpPr>
                <p:nvPr/>
              </p:nvSpPr>
              <p:spPr bwMode="auto">
                <a:xfrm>
                  <a:off x="456" y="2801"/>
                  <a:ext cx="2387" cy="716"/>
                </a:xfrm>
                <a:custGeom>
                  <a:avLst/>
                  <a:gdLst>
                    <a:gd name="T0" fmla="*/ 4774 w 4774"/>
                    <a:gd name="T1" fmla="*/ 816 h 1433"/>
                    <a:gd name="T2" fmla="*/ 4759 w 4774"/>
                    <a:gd name="T3" fmla="*/ 922 h 1433"/>
                    <a:gd name="T4" fmla="*/ 4705 w 4774"/>
                    <a:gd name="T5" fmla="*/ 946 h 1433"/>
                    <a:gd name="T6" fmla="*/ 4581 w 4774"/>
                    <a:gd name="T7" fmla="*/ 960 h 1433"/>
                    <a:gd name="T8" fmla="*/ 4298 w 4774"/>
                    <a:gd name="T9" fmla="*/ 996 h 1433"/>
                    <a:gd name="T10" fmla="*/ 4039 w 4774"/>
                    <a:gd name="T11" fmla="*/ 1045 h 1433"/>
                    <a:gd name="T12" fmla="*/ 3603 w 4774"/>
                    <a:gd name="T13" fmla="*/ 1158 h 1433"/>
                    <a:gd name="T14" fmla="*/ 3272 w 4774"/>
                    <a:gd name="T15" fmla="*/ 1229 h 1433"/>
                    <a:gd name="T16" fmla="*/ 2807 w 4774"/>
                    <a:gd name="T17" fmla="*/ 1264 h 1433"/>
                    <a:gd name="T18" fmla="*/ 1978 w 4774"/>
                    <a:gd name="T19" fmla="*/ 1310 h 1433"/>
                    <a:gd name="T20" fmla="*/ 1643 w 4774"/>
                    <a:gd name="T21" fmla="*/ 1338 h 1433"/>
                    <a:gd name="T22" fmla="*/ 821 w 4774"/>
                    <a:gd name="T23" fmla="*/ 1380 h 1433"/>
                    <a:gd name="T24" fmla="*/ 447 w 4774"/>
                    <a:gd name="T25" fmla="*/ 1423 h 1433"/>
                    <a:gd name="T26" fmla="*/ 269 w 4774"/>
                    <a:gd name="T27" fmla="*/ 1433 h 1433"/>
                    <a:gd name="T28" fmla="*/ 196 w 4774"/>
                    <a:gd name="T29" fmla="*/ 1416 h 1433"/>
                    <a:gd name="T30" fmla="*/ 58 w 4774"/>
                    <a:gd name="T31" fmla="*/ 1310 h 1433"/>
                    <a:gd name="T32" fmla="*/ 14 w 4774"/>
                    <a:gd name="T33" fmla="*/ 1197 h 1433"/>
                    <a:gd name="T34" fmla="*/ 0 w 4774"/>
                    <a:gd name="T35" fmla="*/ 1010 h 1433"/>
                    <a:gd name="T36" fmla="*/ 43 w 4774"/>
                    <a:gd name="T37" fmla="*/ 618 h 1433"/>
                    <a:gd name="T38" fmla="*/ 14 w 4774"/>
                    <a:gd name="T39" fmla="*/ 399 h 1433"/>
                    <a:gd name="T40" fmla="*/ 36 w 4774"/>
                    <a:gd name="T41" fmla="*/ 374 h 1433"/>
                    <a:gd name="T42" fmla="*/ 127 w 4774"/>
                    <a:gd name="T43" fmla="*/ 431 h 1433"/>
                    <a:gd name="T44" fmla="*/ 341 w 4774"/>
                    <a:gd name="T45" fmla="*/ 438 h 1433"/>
                    <a:gd name="T46" fmla="*/ 938 w 4774"/>
                    <a:gd name="T47" fmla="*/ 406 h 1433"/>
                    <a:gd name="T48" fmla="*/ 2170 w 4774"/>
                    <a:gd name="T49" fmla="*/ 304 h 1433"/>
                    <a:gd name="T50" fmla="*/ 3116 w 4774"/>
                    <a:gd name="T51" fmla="*/ 173 h 1433"/>
                    <a:gd name="T52" fmla="*/ 4036 w 4774"/>
                    <a:gd name="T53" fmla="*/ 7 h 1433"/>
                    <a:gd name="T54" fmla="*/ 4090 w 4774"/>
                    <a:gd name="T55" fmla="*/ 11 h 1433"/>
                    <a:gd name="T56" fmla="*/ 3923 w 4774"/>
                    <a:gd name="T57" fmla="*/ 75 h 1433"/>
                    <a:gd name="T58" fmla="*/ 3283 w 4774"/>
                    <a:gd name="T59" fmla="*/ 187 h 1433"/>
                    <a:gd name="T60" fmla="*/ 2534 w 4774"/>
                    <a:gd name="T61" fmla="*/ 304 h 1433"/>
                    <a:gd name="T62" fmla="*/ 1934 w 4774"/>
                    <a:gd name="T63" fmla="*/ 371 h 1433"/>
                    <a:gd name="T64" fmla="*/ 1465 w 4774"/>
                    <a:gd name="T65" fmla="*/ 417 h 1433"/>
                    <a:gd name="T66" fmla="*/ 607 w 4774"/>
                    <a:gd name="T67" fmla="*/ 466 h 1433"/>
                    <a:gd name="T68" fmla="*/ 203 w 4774"/>
                    <a:gd name="T69" fmla="*/ 487 h 1433"/>
                    <a:gd name="T70" fmla="*/ 109 w 4774"/>
                    <a:gd name="T71" fmla="*/ 544 h 1433"/>
                    <a:gd name="T72" fmla="*/ 69 w 4774"/>
                    <a:gd name="T73" fmla="*/ 851 h 1433"/>
                    <a:gd name="T74" fmla="*/ 54 w 4774"/>
                    <a:gd name="T75" fmla="*/ 1119 h 1433"/>
                    <a:gd name="T76" fmla="*/ 72 w 4774"/>
                    <a:gd name="T77" fmla="*/ 1229 h 1433"/>
                    <a:gd name="T78" fmla="*/ 152 w 4774"/>
                    <a:gd name="T79" fmla="*/ 1320 h 1433"/>
                    <a:gd name="T80" fmla="*/ 276 w 4774"/>
                    <a:gd name="T81" fmla="*/ 1363 h 1433"/>
                    <a:gd name="T82" fmla="*/ 698 w 4774"/>
                    <a:gd name="T83" fmla="*/ 1345 h 1433"/>
                    <a:gd name="T84" fmla="*/ 1141 w 4774"/>
                    <a:gd name="T85" fmla="*/ 1310 h 1433"/>
                    <a:gd name="T86" fmla="*/ 1654 w 4774"/>
                    <a:gd name="T87" fmla="*/ 1271 h 1433"/>
                    <a:gd name="T88" fmla="*/ 2330 w 4774"/>
                    <a:gd name="T89" fmla="*/ 1236 h 1433"/>
                    <a:gd name="T90" fmla="*/ 3061 w 4774"/>
                    <a:gd name="T91" fmla="*/ 1200 h 1433"/>
                    <a:gd name="T92" fmla="*/ 3552 w 4774"/>
                    <a:gd name="T93" fmla="*/ 1112 h 1433"/>
                    <a:gd name="T94" fmla="*/ 4181 w 4774"/>
                    <a:gd name="T95" fmla="*/ 964 h 1433"/>
                    <a:gd name="T96" fmla="*/ 4687 w 4774"/>
                    <a:gd name="T97" fmla="*/ 879 h 1433"/>
                    <a:gd name="T98" fmla="*/ 4705 w 4774"/>
                    <a:gd name="T99" fmla="*/ 766 h 1433"/>
                    <a:gd name="T100" fmla="*/ 4759 w 4774"/>
                    <a:gd name="T101" fmla="*/ 742 h 14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4774" h="1433">
                      <a:moveTo>
                        <a:pt x="4759" y="742"/>
                      </a:moveTo>
                      <a:lnTo>
                        <a:pt x="4774" y="816"/>
                      </a:lnTo>
                      <a:lnTo>
                        <a:pt x="4774" y="886"/>
                      </a:lnTo>
                      <a:lnTo>
                        <a:pt x="4759" y="922"/>
                      </a:lnTo>
                      <a:lnTo>
                        <a:pt x="4716" y="943"/>
                      </a:lnTo>
                      <a:lnTo>
                        <a:pt x="4705" y="946"/>
                      </a:lnTo>
                      <a:lnTo>
                        <a:pt x="4694" y="946"/>
                      </a:lnTo>
                      <a:lnTo>
                        <a:pt x="4581" y="960"/>
                      </a:lnTo>
                      <a:lnTo>
                        <a:pt x="4309" y="992"/>
                      </a:lnTo>
                      <a:lnTo>
                        <a:pt x="4298" y="996"/>
                      </a:lnTo>
                      <a:lnTo>
                        <a:pt x="4287" y="996"/>
                      </a:lnTo>
                      <a:lnTo>
                        <a:pt x="4039" y="1045"/>
                      </a:lnTo>
                      <a:lnTo>
                        <a:pt x="3814" y="1098"/>
                      </a:lnTo>
                      <a:lnTo>
                        <a:pt x="3603" y="1158"/>
                      </a:lnTo>
                      <a:lnTo>
                        <a:pt x="3414" y="1200"/>
                      </a:lnTo>
                      <a:lnTo>
                        <a:pt x="3272" y="1229"/>
                      </a:lnTo>
                      <a:lnTo>
                        <a:pt x="3072" y="1246"/>
                      </a:lnTo>
                      <a:lnTo>
                        <a:pt x="2807" y="1264"/>
                      </a:lnTo>
                      <a:lnTo>
                        <a:pt x="2480" y="1278"/>
                      </a:lnTo>
                      <a:lnTo>
                        <a:pt x="1978" y="1310"/>
                      </a:lnTo>
                      <a:lnTo>
                        <a:pt x="1665" y="1331"/>
                      </a:lnTo>
                      <a:lnTo>
                        <a:pt x="1643" y="1338"/>
                      </a:lnTo>
                      <a:lnTo>
                        <a:pt x="1280" y="1359"/>
                      </a:lnTo>
                      <a:lnTo>
                        <a:pt x="821" y="1380"/>
                      </a:lnTo>
                      <a:lnTo>
                        <a:pt x="458" y="1416"/>
                      </a:lnTo>
                      <a:lnTo>
                        <a:pt x="447" y="1423"/>
                      </a:lnTo>
                      <a:lnTo>
                        <a:pt x="280" y="1433"/>
                      </a:lnTo>
                      <a:lnTo>
                        <a:pt x="269" y="1433"/>
                      </a:lnTo>
                      <a:lnTo>
                        <a:pt x="207" y="1412"/>
                      </a:lnTo>
                      <a:lnTo>
                        <a:pt x="196" y="1416"/>
                      </a:lnTo>
                      <a:lnTo>
                        <a:pt x="116" y="1363"/>
                      </a:lnTo>
                      <a:lnTo>
                        <a:pt x="58" y="1310"/>
                      </a:lnTo>
                      <a:lnTo>
                        <a:pt x="29" y="1250"/>
                      </a:lnTo>
                      <a:lnTo>
                        <a:pt x="14" y="1197"/>
                      </a:lnTo>
                      <a:lnTo>
                        <a:pt x="7" y="1094"/>
                      </a:lnTo>
                      <a:lnTo>
                        <a:pt x="0" y="1010"/>
                      </a:lnTo>
                      <a:lnTo>
                        <a:pt x="7" y="904"/>
                      </a:lnTo>
                      <a:lnTo>
                        <a:pt x="43" y="618"/>
                      </a:lnTo>
                      <a:lnTo>
                        <a:pt x="61" y="494"/>
                      </a:lnTo>
                      <a:lnTo>
                        <a:pt x="14" y="399"/>
                      </a:lnTo>
                      <a:lnTo>
                        <a:pt x="11" y="357"/>
                      </a:lnTo>
                      <a:lnTo>
                        <a:pt x="36" y="374"/>
                      </a:lnTo>
                      <a:lnTo>
                        <a:pt x="83" y="413"/>
                      </a:lnTo>
                      <a:lnTo>
                        <a:pt x="127" y="431"/>
                      </a:lnTo>
                      <a:lnTo>
                        <a:pt x="181" y="445"/>
                      </a:lnTo>
                      <a:lnTo>
                        <a:pt x="341" y="438"/>
                      </a:lnTo>
                      <a:lnTo>
                        <a:pt x="600" y="427"/>
                      </a:lnTo>
                      <a:lnTo>
                        <a:pt x="938" y="406"/>
                      </a:lnTo>
                      <a:lnTo>
                        <a:pt x="1767" y="346"/>
                      </a:lnTo>
                      <a:lnTo>
                        <a:pt x="2170" y="304"/>
                      </a:lnTo>
                      <a:lnTo>
                        <a:pt x="2752" y="226"/>
                      </a:lnTo>
                      <a:lnTo>
                        <a:pt x="3116" y="173"/>
                      </a:lnTo>
                      <a:lnTo>
                        <a:pt x="3709" y="67"/>
                      </a:lnTo>
                      <a:lnTo>
                        <a:pt x="4036" y="7"/>
                      </a:lnTo>
                      <a:lnTo>
                        <a:pt x="4087" y="0"/>
                      </a:lnTo>
                      <a:lnTo>
                        <a:pt x="4090" y="11"/>
                      </a:lnTo>
                      <a:lnTo>
                        <a:pt x="4058" y="43"/>
                      </a:lnTo>
                      <a:lnTo>
                        <a:pt x="3923" y="75"/>
                      </a:lnTo>
                      <a:lnTo>
                        <a:pt x="3654" y="120"/>
                      </a:lnTo>
                      <a:lnTo>
                        <a:pt x="3283" y="187"/>
                      </a:lnTo>
                      <a:lnTo>
                        <a:pt x="2894" y="247"/>
                      </a:lnTo>
                      <a:lnTo>
                        <a:pt x="2534" y="304"/>
                      </a:lnTo>
                      <a:lnTo>
                        <a:pt x="2523" y="304"/>
                      </a:lnTo>
                      <a:lnTo>
                        <a:pt x="1934" y="371"/>
                      </a:lnTo>
                      <a:lnTo>
                        <a:pt x="1476" y="413"/>
                      </a:lnTo>
                      <a:lnTo>
                        <a:pt x="1465" y="417"/>
                      </a:lnTo>
                      <a:lnTo>
                        <a:pt x="992" y="445"/>
                      </a:lnTo>
                      <a:lnTo>
                        <a:pt x="607" y="466"/>
                      </a:lnTo>
                      <a:lnTo>
                        <a:pt x="592" y="470"/>
                      </a:lnTo>
                      <a:lnTo>
                        <a:pt x="203" y="487"/>
                      </a:lnTo>
                      <a:lnTo>
                        <a:pt x="134" y="505"/>
                      </a:lnTo>
                      <a:lnTo>
                        <a:pt x="109" y="544"/>
                      </a:lnTo>
                      <a:lnTo>
                        <a:pt x="87" y="674"/>
                      </a:lnTo>
                      <a:lnTo>
                        <a:pt x="69" y="851"/>
                      </a:lnTo>
                      <a:lnTo>
                        <a:pt x="43" y="996"/>
                      </a:lnTo>
                      <a:lnTo>
                        <a:pt x="54" y="1119"/>
                      </a:lnTo>
                      <a:lnTo>
                        <a:pt x="54" y="1130"/>
                      </a:lnTo>
                      <a:lnTo>
                        <a:pt x="72" y="1229"/>
                      </a:lnTo>
                      <a:lnTo>
                        <a:pt x="109" y="1274"/>
                      </a:lnTo>
                      <a:lnTo>
                        <a:pt x="152" y="1320"/>
                      </a:lnTo>
                      <a:lnTo>
                        <a:pt x="211" y="1349"/>
                      </a:lnTo>
                      <a:lnTo>
                        <a:pt x="276" y="1363"/>
                      </a:lnTo>
                      <a:lnTo>
                        <a:pt x="509" y="1370"/>
                      </a:lnTo>
                      <a:lnTo>
                        <a:pt x="698" y="1345"/>
                      </a:lnTo>
                      <a:lnTo>
                        <a:pt x="872" y="1334"/>
                      </a:lnTo>
                      <a:lnTo>
                        <a:pt x="1141" y="1310"/>
                      </a:lnTo>
                      <a:lnTo>
                        <a:pt x="1432" y="1292"/>
                      </a:lnTo>
                      <a:lnTo>
                        <a:pt x="1654" y="1271"/>
                      </a:lnTo>
                      <a:lnTo>
                        <a:pt x="2014" y="1257"/>
                      </a:lnTo>
                      <a:lnTo>
                        <a:pt x="2330" y="1236"/>
                      </a:lnTo>
                      <a:lnTo>
                        <a:pt x="2738" y="1218"/>
                      </a:lnTo>
                      <a:lnTo>
                        <a:pt x="3061" y="1200"/>
                      </a:lnTo>
                      <a:lnTo>
                        <a:pt x="3301" y="1169"/>
                      </a:lnTo>
                      <a:lnTo>
                        <a:pt x="3552" y="1112"/>
                      </a:lnTo>
                      <a:lnTo>
                        <a:pt x="3992" y="1003"/>
                      </a:lnTo>
                      <a:lnTo>
                        <a:pt x="4181" y="964"/>
                      </a:lnTo>
                      <a:lnTo>
                        <a:pt x="4454" y="925"/>
                      </a:lnTo>
                      <a:lnTo>
                        <a:pt x="4687" y="879"/>
                      </a:lnTo>
                      <a:lnTo>
                        <a:pt x="4698" y="847"/>
                      </a:lnTo>
                      <a:lnTo>
                        <a:pt x="4705" y="766"/>
                      </a:lnTo>
                      <a:lnTo>
                        <a:pt x="4730" y="720"/>
                      </a:lnTo>
                      <a:lnTo>
                        <a:pt x="4759" y="742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p:grpSp>
        </p:grpSp>
        <p:sp>
          <p:nvSpPr>
            <p:cNvPr id="299095" name="Freeform 87"/>
            <p:cNvSpPr>
              <a:spLocks/>
            </p:cNvSpPr>
            <p:nvPr/>
          </p:nvSpPr>
          <p:spPr bwMode="auto">
            <a:xfrm>
              <a:off x="4525" y="1764"/>
              <a:ext cx="268" cy="231"/>
            </a:xfrm>
            <a:custGeom>
              <a:avLst/>
              <a:gdLst>
                <a:gd name="T0" fmla="*/ 391 w 538"/>
                <a:gd name="T1" fmla="*/ 214 h 462"/>
                <a:gd name="T2" fmla="*/ 371 w 538"/>
                <a:gd name="T3" fmla="*/ 164 h 462"/>
                <a:gd name="T4" fmla="*/ 354 w 538"/>
                <a:gd name="T5" fmla="*/ 124 h 462"/>
                <a:gd name="T6" fmla="*/ 327 w 538"/>
                <a:gd name="T7" fmla="*/ 86 h 462"/>
                <a:gd name="T8" fmla="*/ 294 w 538"/>
                <a:gd name="T9" fmla="*/ 48 h 462"/>
                <a:gd name="T10" fmla="*/ 262 w 538"/>
                <a:gd name="T11" fmla="*/ 23 h 462"/>
                <a:gd name="T12" fmla="*/ 229 w 538"/>
                <a:gd name="T13" fmla="*/ 11 h 462"/>
                <a:gd name="T14" fmla="*/ 191 w 538"/>
                <a:gd name="T15" fmla="*/ 0 h 462"/>
                <a:gd name="T16" fmla="*/ 145 w 538"/>
                <a:gd name="T17" fmla="*/ 5 h 462"/>
                <a:gd name="T18" fmla="*/ 104 w 538"/>
                <a:gd name="T19" fmla="*/ 18 h 462"/>
                <a:gd name="T20" fmla="*/ 69 w 538"/>
                <a:gd name="T21" fmla="*/ 44 h 462"/>
                <a:gd name="T22" fmla="*/ 38 w 538"/>
                <a:gd name="T23" fmla="*/ 85 h 462"/>
                <a:gd name="T24" fmla="*/ 16 w 538"/>
                <a:gd name="T25" fmla="*/ 132 h 462"/>
                <a:gd name="T26" fmla="*/ 4 w 538"/>
                <a:gd name="T27" fmla="*/ 196 h 462"/>
                <a:gd name="T28" fmla="*/ 0 w 538"/>
                <a:gd name="T29" fmla="*/ 259 h 462"/>
                <a:gd name="T30" fmla="*/ 11 w 538"/>
                <a:gd name="T31" fmla="*/ 319 h 462"/>
                <a:gd name="T32" fmla="*/ 27 w 538"/>
                <a:gd name="T33" fmla="*/ 371 h 462"/>
                <a:gd name="T34" fmla="*/ 53 w 538"/>
                <a:gd name="T35" fmla="*/ 404 h 462"/>
                <a:gd name="T36" fmla="*/ 93 w 538"/>
                <a:gd name="T37" fmla="*/ 434 h 462"/>
                <a:gd name="T38" fmla="*/ 131 w 538"/>
                <a:gd name="T39" fmla="*/ 452 h 462"/>
                <a:gd name="T40" fmla="*/ 180 w 538"/>
                <a:gd name="T41" fmla="*/ 462 h 462"/>
                <a:gd name="T42" fmla="*/ 227 w 538"/>
                <a:gd name="T43" fmla="*/ 462 h 462"/>
                <a:gd name="T44" fmla="*/ 271 w 538"/>
                <a:gd name="T45" fmla="*/ 452 h 462"/>
                <a:gd name="T46" fmla="*/ 309 w 538"/>
                <a:gd name="T47" fmla="*/ 431 h 462"/>
                <a:gd name="T48" fmla="*/ 336 w 538"/>
                <a:gd name="T49" fmla="*/ 408 h 462"/>
                <a:gd name="T50" fmla="*/ 364 w 538"/>
                <a:gd name="T51" fmla="*/ 371 h 462"/>
                <a:gd name="T52" fmla="*/ 382 w 538"/>
                <a:gd name="T53" fmla="*/ 330 h 462"/>
                <a:gd name="T54" fmla="*/ 391 w 538"/>
                <a:gd name="T55" fmla="*/ 296 h 462"/>
                <a:gd name="T56" fmla="*/ 391 w 538"/>
                <a:gd name="T57" fmla="*/ 282 h 462"/>
                <a:gd name="T58" fmla="*/ 425 w 538"/>
                <a:gd name="T59" fmla="*/ 281 h 462"/>
                <a:gd name="T60" fmla="*/ 434 w 538"/>
                <a:gd name="T61" fmla="*/ 281 h 462"/>
                <a:gd name="T62" fmla="*/ 442 w 538"/>
                <a:gd name="T63" fmla="*/ 282 h 462"/>
                <a:gd name="T64" fmla="*/ 451 w 538"/>
                <a:gd name="T65" fmla="*/ 282 h 462"/>
                <a:gd name="T66" fmla="*/ 458 w 538"/>
                <a:gd name="T67" fmla="*/ 288 h 462"/>
                <a:gd name="T68" fmla="*/ 467 w 538"/>
                <a:gd name="T69" fmla="*/ 288 h 462"/>
                <a:gd name="T70" fmla="*/ 474 w 538"/>
                <a:gd name="T71" fmla="*/ 293 h 462"/>
                <a:gd name="T72" fmla="*/ 484 w 538"/>
                <a:gd name="T73" fmla="*/ 296 h 462"/>
                <a:gd name="T74" fmla="*/ 494 w 538"/>
                <a:gd name="T75" fmla="*/ 298 h 462"/>
                <a:gd name="T76" fmla="*/ 502 w 538"/>
                <a:gd name="T77" fmla="*/ 302 h 462"/>
                <a:gd name="T78" fmla="*/ 511 w 538"/>
                <a:gd name="T79" fmla="*/ 302 h 462"/>
                <a:gd name="T80" fmla="*/ 522 w 538"/>
                <a:gd name="T81" fmla="*/ 298 h 462"/>
                <a:gd name="T82" fmla="*/ 529 w 538"/>
                <a:gd name="T83" fmla="*/ 296 h 462"/>
                <a:gd name="T84" fmla="*/ 534 w 538"/>
                <a:gd name="T85" fmla="*/ 288 h 462"/>
                <a:gd name="T86" fmla="*/ 538 w 538"/>
                <a:gd name="T87" fmla="*/ 281 h 462"/>
                <a:gd name="T88" fmla="*/ 538 w 538"/>
                <a:gd name="T89" fmla="*/ 272 h 462"/>
                <a:gd name="T90" fmla="*/ 538 w 538"/>
                <a:gd name="T91" fmla="*/ 265 h 462"/>
                <a:gd name="T92" fmla="*/ 533 w 538"/>
                <a:gd name="T93" fmla="*/ 256 h 462"/>
                <a:gd name="T94" fmla="*/ 529 w 538"/>
                <a:gd name="T95" fmla="*/ 249 h 462"/>
                <a:gd name="T96" fmla="*/ 522 w 538"/>
                <a:gd name="T97" fmla="*/ 249 h 462"/>
                <a:gd name="T98" fmla="*/ 516 w 538"/>
                <a:gd name="T99" fmla="*/ 240 h 462"/>
                <a:gd name="T100" fmla="*/ 507 w 538"/>
                <a:gd name="T101" fmla="*/ 240 h 462"/>
                <a:gd name="T102" fmla="*/ 500 w 538"/>
                <a:gd name="T103" fmla="*/ 238 h 462"/>
                <a:gd name="T104" fmla="*/ 489 w 538"/>
                <a:gd name="T105" fmla="*/ 235 h 462"/>
                <a:gd name="T106" fmla="*/ 480 w 538"/>
                <a:gd name="T107" fmla="*/ 233 h 462"/>
                <a:gd name="T108" fmla="*/ 473 w 538"/>
                <a:gd name="T109" fmla="*/ 233 h 462"/>
                <a:gd name="T110" fmla="*/ 464 w 538"/>
                <a:gd name="T111" fmla="*/ 229 h 462"/>
                <a:gd name="T112" fmla="*/ 407 w 538"/>
                <a:gd name="T113" fmla="*/ 222 h 462"/>
                <a:gd name="T114" fmla="*/ 391 w 538"/>
                <a:gd name="T115" fmla="*/ 214 h 4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38" h="462">
                  <a:moveTo>
                    <a:pt x="391" y="214"/>
                  </a:moveTo>
                  <a:lnTo>
                    <a:pt x="371" y="164"/>
                  </a:lnTo>
                  <a:lnTo>
                    <a:pt x="354" y="124"/>
                  </a:lnTo>
                  <a:lnTo>
                    <a:pt x="327" y="86"/>
                  </a:lnTo>
                  <a:lnTo>
                    <a:pt x="294" y="48"/>
                  </a:lnTo>
                  <a:lnTo>
                    <a:pt x="262" y="23"/>
                  </a:lnTo>
                  <a:lnTo>
                    <a:pt x="229" y="11"/>
                  </a:lnTo>
                  <a:lnTo>
                    <a:pt x="191" y="0"/>
                  </a:lnTo>
                  <a:lnTo>
                    <a:pt x="145" y="5"/>
                  </a:lnTo>
                  <a:lnTo>
                    <a:pt x="104" y="18"/>
                  </a:lnTo>
                  <a:lnTo>
                    <a:pt x="69" y="44"/>
                  </a:lnTo>
                  <a:lnTo>
                    <a:pt x="38" y="85"/>
                  </a:lnTo>
                  <a:lnTo>
                    <a:pt x="16" y="132"/>
                  </a:lnTo>
                  <a:lnTo>
                    <a:pt x="4" y="196"/>
                  </a:lnTo>
                  <a:lnTo>
                    <a:pt x="0" y="259"/>
                  </a:lnTo>
                  <a:lnTo>
                    <a:pt x="11" y="319"/>
                  </a:lnTo>
                  <a:lnTo>
                    <a:pt x="27" y="371"/>
                  </a:lnTo>
                  <a:lnTo>
                    <a:pt x="53" y="404"/>
                  </a:lnTo>
                  <a:lnTo>
                    <a:pt x="93" y="434"/>
                  </a:lnTo>
                  <a:lnTo>
                    <a:pt x="131" y="452"/>
                  </a:lnTo>
                  <a:lnTo>
                    <a:pt x="180" y="462"/>
                  </a:lnTo>
                  <a:lnTo>
                    <a:pt x="227" y="462"/>
                  </a:lnTo>
                  <a:lnTo>
                    <a:pt x="271" y="452"/>
                  </a:lnTo>
                  <a:lnTo>
                    <a:pt x="309" y="431"/>
                  </a:lnTo>
                  <a:lnTo>
                    <a:pt x="336" y="408"/>
                  </a:lnTo>
                  <a:lnTo>
                    <a:pt x="364" y="371"/>
                  </a:lnTo>
                  <a:lnTo>
                    <a:pt x="382" y="330"/>
                  </a:lnTo>
                  <a:lnTo>
                    <a:pt x="391" y="296"/>
                  </a:lnTo>
                  <a:lnTo>
                    <a:pt x="391" y="282"/>
                  </a:lnTo>
                  <a:lnTo>
                    <a:pt x="425" y="281"/>
                  </a:lnTo>
                  <a:lnTo>
                    <a:pt x="434" y="281"/>
                  </a:lnTo>
                  <a:lnTo>
                    <a:pt x="442" y="282"/>
                  </a:lnTo>
                  <a:lnTo>
                    <a:pt x="451" y="282"/>
                  </a:lnTo>
                  <a:lnTo>
                    <a:pt x="458" y="288"/>
                  </a:lnTo>
                  <a:lnTo>
                    <a:pt x="467" y="288"/>
                  </a:lnTo>
                  <a:lnTo>
                    <a:pt x="474" y="293"/>
                  </a:lnTo>
                  <a:lnTo>
                    <a:pt x="484" y="296"/>
                  </a:lnTo>
                  <a:lnTo>
                    <a:pt x="494" y="298"/>
                  </a:lnTo>
                  <a:lnTo>
                    <a:pt x="502" y="302"/>
                  </a:lnTo>
                  <a:lnTo>
                    <a:pt x="511" y="302"/>
                  </a:lnTo>
                  <a:lnTo>
                    <a:pt x="522" y="298"/>
                  </a:lnTo>
                  <a:lnTo>
                    <a:pt x="529" y="296"/>
                  </a:lnTo>
                  <a:lnTo>
                    <a:pt x="534" y="288"/>
                  </a:lnTo>
                  <a:lnTo>
                    <a:pt x="538" y="281"/>
                  </a:lnTo>
                  <a:lnTo>
                    <a:pt x="538" y="272"/>
                  </a:lnTo>
                  <a:lnTo>
                    <a:pt x="538" y="265"/>
                  </a:lnTo>
                  <a:lnTo>
                    <a:pt x="533" y="256"/>
                  </a:lnTo>
                  <a:lnTo>
                    <a:pt x="529" y="249"/>
                  </a:lnTo>
                  <a:lnTo>
                    <a:pt x="522" y="249"/>
                  </a:lnTo>
                  <a:lnTo>
                    <a:pt x="516" y="240"/>
                  </a:lnTo>
                  <a:lnTo>
                    <a:pt x="507" y="240"/>
                  </a:lnTo>
                  <a:lnTo>
                    <a:pt x="500" y="238"/>
                  </a:lnTo>
                  <a:lnTo>
                    <a:pt x="489" y="235"/>
                  </a:lnTo>
                  <a:lnTo>
                    <a:pt x="480" y="233"/>
                  </a:lnTo>
                  <a:lnTo>
                    <a:pt x="473" y="233"/>
                  </a:lnTo>
                  <a:lnTo>
                    <a:pt x="464" y="229"/>
                  </a:lnTo>
                  <a:lnTo>
                    <a:pt x="407" y="222"/>
                  </a:lnTo>
                  <a:lnTo>
                    <a:pt x="391" y="2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096" name="Freeform 88"/>
            <p:cNvSpPr>
              <a:spLocks/>
            </p:cNvSpPr>
            <p:nvPr/>
          </p:nvSpPr>
          <p:spPr bwMode="auto">
            <a:xfrm>
              <a:off x="4682" y="1995"/>
              <a:ext cx="158" cy="80"/>
            </a:xfrm>
            <a:custGeom>
              <a:avLst/>
              <a:gdLst>
                <a:gd name="T0" fmla="*/ 0 w 317"/>
                <a:gd name="T1" fmla="*/ 30 h 159"/>
                <a:gd name="T2" fmla="*/ 31 w 317"/>
                <a:gd name="T3" fmla="*/ 9 h 159"/>
                <a:gd name="T4" fmla="*/ 88 w 317"/>
                <a:gd name="T5" fmla="*/ 0 h 159"/>
                <a:gd name="T6" fmla="*/ 137 w 317"/>
                <a:gd name="T7" fmla="*/ 5 h 159"/>
                <a:gd name="T8" fmla="*/ 202 w 317"/>
                <a:gd name="T9" fmla="*/ 27 h 159"/>
                <a:gd name="T10" fmla="*/ 233 w 317"/>
                <a:gd name="T11" fmla="*/ 41 h 159"/>
                <a:gd name="T12" fmla="*/ 240 w 317"/>
                <a:gd name="T13" fmla="*/ 41 h 159"/>
                <a:gd name="T14" fmla="*/ 277 w 317"/>
                <a:gd name="T15" fmla="*/ 48 h 159"/>
                <a:gd name="T16" fmla="*/ 317 w 317"/>
                <a:gd name="T17" fmla="*/ 58 h 159"/>
                <a:gd name="T18" fmla="*/ 317 w 317"/>
                <a:gd name="T19" fmla="*/ 78 h 159"/>
                <a:gd name="T20" fmla="*/ 235 w 317"/>
                <a:gd name="T21" fmla="*/ 125 h 159"/>
                <a:gd name="T22" fmla="*/ 175 w 317"/>
                <a:gd name="T23" fmla="*/ 159 h 159"/>
                <a:gd name="T24" fmla="*/ 131 w 317"/>
                <a:gd name="T25" fmla="*/ 152 h 159"/>
                <a:gd name="T26" fmla="*/ 75 w 317"/>
                <a:gd name="T27" fmla="*/ 111 h 159"/>
                <a:gd name="T28" fmla="*/ 37 w 317"/>
                <a:gd name="T29" fmla="*/ 88 h 159"/>
                <a:gd name="T30" fmla="*/ 0 w 317"/>
                <a:gd name="T31" fmla="*/ 53 h 159"/>
                <a:gd name="T32" fmla="*/ 0 w 317"/>
                <a:gd name="T33" fmla="*/ 3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7" h="159">
                  <a:moveTo>
                    <a:pt x="0" y="30"/>
                  </a:moveTo>
                  <a:lnTo>
                    <a:pt x="31" y="9"/>
                  </a:lnTo>
                  <a:lnTo>
                    <a:pt x="88" y="0"/>
                  </a:lnTo>
                  <a:lnTo>
                    <a:pt x="137" y="5"/>
                  </a:lnTo>
                  <a:lnTo>
                    <a:pt x="202" y="27"/>
                  </a:lnTo>
                  <a:lnTo>
                    <a:pt x="233" y="41"/>
                  </a:lnTo>
                  <a:lnTo>
                    <a:pt x="240" y="41"/>
                  </a:lnTo>
                  <a:lnTo>
                    <a:pt x="277" y="48"/>
                  </a:lnTo>
                  <a:lnTo>
                    <a:pt x="317" y="58"/>
                  </a:lnTo>
                  <a:lnTo>
                    <a:pt x="317" y="78"/>
                  </a:lnTo>
                  <a:lnTo>
                    <a:pt x="235" y="125"/>
                  </a:lnTo>
                  <a:lnTo>
                    <a:pt x="175" y="159"/>
                  </a:lnTo>
                  <a:lnTo>
                    <a:pt x="131" y="152"/>
                  </a:lnTo>
                  <a:lnTo>
                    <a:pt x="75" y="111"/>
                  </a:lnTo>
                  <a:lnTo>
                    <a:pt x="37" y="88"/>
                  </a:lnTo>
                  <a:lnTo>
                    <a:pt x="0" y="53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9340" name="Group 89"/>
            <p:cNvGrpSpPr>
              <a:grpSpLocks/>
            </p:cNvGrpSpPr>
            <p:nvPr/>
          </p:nvGrpSpPr>
          <p:grpSpPr bwMode="auto">
            <a:xfrm>
              <a:off x="4592" y="1986"/>
              <a:ext cx="426" cy="419"/>
              <a:chOff x="1881" y="2301"/>
              <a:chExt cx="426" cy="419"/>
            </a:xfrm>
          </p:grpSpPr>
          <p:sp>
            <p:nvSpPr>
              <p:cNvPr id="299098" name="Freeform 90"/>
              <p:cNvSpPr>
                <a:spLocks/>
              </p:cNvSpPr>
              <p:nvPr/>
            </p:nvSpPr>
            <p:spPr bwMode="auto">
              <a:xfrm>
                <a:off x="1880" y="2302"/>
                <a:ext cx="426" cy="419"/>
              </a:xfrm>
              <a:custGeom>
                <a:avLst/>
                <a:gdLst>
                  <a:gd name="T0" fmla="*/ 66 w 851"/>
                  <a:gd name="T1" fmla="*/ 102 h 838"/>
                  <a:gd name="T2" fmla="*/ 180 w 851"/>
                  <a:gd name="T3" fmla="*/ 102 h 838"/>
                  <a:gd name="T4" fmla="*/ 288 w 851"/>
                  <a:gd name="T5" fmla="*/ 97 h 838"/>
                  <a:gd name="T6" fmla="*/ 446 w 851"/>
                  <a:gd name="T7" fmla="*/ 60 h 838"/>
                  <a:gd name="T8" fmla="*/ 568 w 851"/>
                  <a:gd name="T9" fmla="*/ 21 h 838"/>
                  <a:gd name="T10" fmla="*/ 633 w 851"/>
                  <a:gd name="T11" fmla="*/ 1 h 838"/>
                  <a:gd name="T12" fmla="*/ 669 w 851"/>
                  <a:gd name="T13" fmla="*/ 0 h 838"/>
                  <a:gd name="T14" fmla="*/ 693 w 851"/>
                  <a:gd name="T15" fmla="*/ 12 h 838"/>
                  <a:gd name="T16" fmla="*/ 713 w 851"/>
                  <a:gd name="T17" fmla="*/ 79 h 838"/>
                  <a:gd name="T18" fmla="*/ 746 w 851"/>
                  <a:gd name="T19" fmla="*/ 250 h 838"/>
                  <a:gd name="T20" fmla="*/ 751 w 851"/>
                  <a:gd name="T21" fmla="*/ 259 h 838"/>
                  <a:gd name="T22" fmla="*/ 791 w 851"/>
                  <a:gd name="T23" fmla="*/ 444 h 838"/>
                  <a:gd name="T24" fmla="*/ 839 w 851"/>
                  <a:gd name="T25" fmla="*/ 647 h 838"/>
                  <a:gd name="T26" fmla="*/ 851 w 851"/>
                  <a:gd name="T27" fmla="*/ 716 h 838"/>
                  <a:gd name="T28" fmla="*/ 849 w 851"/>
                  <a:gd name="T29" fmla="*/ 743 h 838"/>
                  <a:gd name="T30" fmla="*/ 822 w 851"/>
                  <a:gd name="T31" fmla="*/ 769 h 838"/>
                  <a:gd name="T32" fmla="*/ 811 w 851"/>
                  <a:gd name="T33" fmla="*/ 769 h 838"/>
                  <a:gd name="T34" fmla="*/ 762 w 851"/>
                  <a:gd name="T35" fmla="*/ 778 h 838"/>
                  <a:gd name="T36" fmla="*/ 560 w 851"/>
                  <a:gd name="T37" fmla="*/ 778 h 838"/>
                  <a:gd name="T38" fmla="*/ 551 w 851"/>
                  <a:gd name="T39" fmla="*/ 783 h 838"/>
                  <a:gd name="T40" fmla="*/ 375 w 851"/>
                  <a:gd name="T41" fmla="*/ 804 h 838"/>
                  <a:gd name="T42" fmla="*/ 244 w 851"/>
                  <a:gd name="T43" fmla="*/ 827 h 838"/>
                  <a:gd name="T44" fmla="*/ 148 w 851"/>
                  <a:gd name="T45" fmla="*/ 836 h 838"/>
                  <a:gd name="T46" fmla="*/ 140 w 851"/>
                  <a:gd name="T47" fmla="*/ 838 h 838"/>
                  <a:gd name="T48" fmla="*/ 91 w 851"/>
                  <a:gd name="T49" fmla="*/ 831 h 838"/>
                  <a:gd name="T50" fmla="*/ 75 w 851"/>
                  <a:gd name="T51" fmla="*/ 810 h 838"/>
                  <a:gd name="T52" fmla="*/ 64 w 851"/>
                  <a:gd name="T53" fmla="*/ 737 h 838"/>
                  <a:gd name="T54" fmla="*/ 53 w 851"/>
                  <a:gd name="T55" fmla="*/ 584 h 838"/>
                  <a:gd name="T56" fmla="*/ 31 w 851"/>
                  <a:gd name="T57" fmla="*/ 386 h 838"/>
                  <a:gd name="T58" fmla="*/ 0 w 851"/>
                  <a:gd name="T59" fmla="*/ 148 h 838"/>
                  <a:gd name="T60" fmla="*/ 0 w 851"/>
                  <a:gd name="T61" fmla="*/ 116 h 838"/>
                  <a:gd name="T62" fmla="*/ 26 w 851"/>
                  <a:gd name="T63" fmla="*/ 100 h 838"/>
                  <a:gd name="T64" fmla="*/ 66 w 851"/>
                  <a:gd name="T65" fmla="*/ 102 h 8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51" h="838">
                    <a:moveTo>
                      <a:pt x="66" y="102"/>
                    </a:moveTo>
                    <a:lnTo>
                      <a:pt x="180" y="102"/>
                    </a:lnTo>
                    <a:lnTo>
                      <a:pt x="288" y="97"/>
                    </a:lnTo>
                    <a:lnTo>
                      <a:pt x="446" y="60"/>
                    </a:lnTo>
                    <a:lnTo>
                      <a:pt x="568" y="21"/>
                    </a:lnTo>
                    <a:lnTo>
                      <a:pt x="633" y="1"/>
                    </a:lnTo>
                    <a:lnTo>
                      <a:pt x="669" y="0"/>
                    </a:lnTo>
                    <a:lnTo>
                      <a:pt x="693" y="12"/>
                    </a:lnTo>
                    <a:lnTo>
                      <a:pt x="713" y="79"/>
                    </a:lnTo>
                    <a:lnTo>
                      <a:pt x="746" y="250"/>
                    </a:lnTo>
                    <a:lnTo>
                      <a:pt x="751" y="259"/>
                    </a:lnTo>
                    <a:lnTo>
                      <a:pt x="791" y="444"/>
                    </a:lnTo>
                    <a:lnTo>
                      <a:pt x="839" y="647"/>
                    </a:lnTo>
                    <a:lnTo>
                      <a:pt x="851" y="716"/>
                    </a:lnTo>
                    <a:lnTo>
                      <a:pt x="849" y="743"/>
                    </a:lnTo>
                    <a:lnTo>
                      <a:pt x="822" y="769"/>
                    </a:lnTo>
                    <a:lnTo>
                      <a:pt x="811" y="769"/>
                    </a:lnTo>
                    <a:lnTo>
                      <a:pt x="762" y="778"/>
                    </a:lnTo>
                    <a:lnTo>
                      <a:pt x="560" y="778"/>
                    </a:lnTo>
                    <a:lnTo>
                      <a:pt x="551" y="783"/>
                    </a:lnTo>
                    <a:lnTo>
                      <a:pt x="375" y="804"/>
                    </a:lnTo>
                    <a:lnTo>
                      <a:pt x="244" y="827"/>
                    </a:lnTo>
                    <a:lnTo>
                      <a:pt x="148" y="836"/>
                    </a:lnTo>
                    <a:lnTo>
                      <a:pt x="140" y="838"/>
                    </a:lnTo>
                    <a:lnTo>
                      <a:pt x="91" y="831"/>
                    </a:lnTo>
                    <a:lnTo>
                      <a:pt x="75" y="810"/>
                    </a:lnTo>
                    <a:lnTo>
                      <a:pt x="64" y="737"/>
                    </a:lnTo>
                    <a:lnTo>
                      <a:pt x="53" y="584"/>
                    </a:lnTo>
                    <a:lnTo>
                      <a:pt x="31" y="386"/>
                    </a:lnTo>
                    <a:lnTo>
                      <a:pt x="0" y="148"/>
                    </a:lnTo>
                    <a:lnTo>
                      <a:pt x="0" y="116"/>
                    </a:lnTo>
                    <a:lnTo>
                      <a:pt x="26" y="100"/>
                    </a:lnTo>
                    <a:lnTo>
                      <a:pt x="66" y="10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9099" name="Freeform 91"/>
              <p:cNvSpPr>
                <a:spLocks/>
              </p:cNvSpPr>
              <p:nvPr/>
            </p:nvSpPr>
            <p:spPr bwMode="auto">
              <a:xfrm>
                <a:off x="1900" y="2325"/>
                <a:ext cx="379" cy="373"/>
              </a:xfrm>
              <a:custGeom>
                <a:avLst/>
                <a:gdLst>
                  <a:gd name="T0" fmla="*/ 0 w 758"/>
                  <a:gd name="T1" fmla="*/ 95 h 750"/>
                  <a:gd name="T2" fmla="*/ 120 w 758"/>
                  <a:gd name="T3" fmla="*/ 90 h 750"/>
                  <a:gd name="T4" fmla="*/ 251 w 758"/>
                  <a:gd name="T5" fmla="*/ 90 h 750"/>
                  <a:gd name="T6" fmla="*/ 355 w 758"/>
                  <a:gd name="T7" fmla="*/ 74 h 750"/>
                  <a:gd name="T8" fmla="*/ 469 w 758"/>
                  <a:gd name="T9" fmla="*/ 40 h 750"/>
                  <a:gd name="T10" fmla="*/ 586 w 758"/>
                  <a:gd name="T11" fmla="*/ 0 h 750"/>
                  <a:gd name="T12" fmla="*/ 606 w 758"/>
                  <a:gd name="T13" fmla="*/ 0 h 750"/>
                  <a:gd name="T14" fmla="*/ 633 w 758"/>
                  <a:gd name="T15" fmla="*/ 16 h 750"/>
                  <a:gd name="T16" fmla="*/ 662 w 758"/>
                  <a:gd name="T17" fmla="*/ 189 h 750"/>
                  <a:gd name="T18" fmla="*/ 693 w 758"/>
                  <a:gd name="T19" fmla="*/ 323 h 750"/>
                  <a:gd name="T20" fmla="*/ 722 w 758"/>
                  <a:gd name="T21" fmla="*/ 453 h 750"/>
                  <a:gd name="T22" fmla="*/ 758 w 758"/>
                  <a:gd name="T23" fmla="*/ 633 h 750"/>
                  <a:gd name="T24" fmla="*/ 758 w 758"/>
                  <a:gd name="T25" fmla="*/ 670 h 750"/>
                  <a:gd name="T26" fmla="*/ 742 w 758"/>
                  <a:gd name="T27" fmla="*/ 688 h 750"/>
                  <a:gd name="T28" fmla="*/ 678 w 758"/>
                  <a:gd name="T29" fmla="*/ 697 h 750"/>
                  <a:gd name="T30" fmla="*/ 498 w 758"/>
                  <a:gd name="T31" fmla="*/ 697 h 750"/>
                  <a:gd name="T32" fmla="*/ 491 w 758"/>
                  <a:gd name="T33" fmla="*/ 699 h 750"/>
                  <a:gd name="T34" fmla="*/ 371 w 758"/>
                  <a:gd name="T35" fmla="*/ 714 h 750"/>
                  <a:gd name="T36" fmla="*/ 360 w 758"/>
                  <a:gd name="T37" fmla="*/ 720 h 750"/>
                  <a:gd name="T38" fmla="*/ 215 w 758"/>
                  <a:gd name="T39" fmla="*/ 739 h 750"/>
                  <a:gd name="T40" fmla="*/ 104 w 758"/>
                  <a:gd name="T41" fmla="*/ 750 h 750"/>
                  <a:gd name="T42" fmla="*/ 77 w 758"/>
                  <a:gd name="T43" fmla="*/ 741 h 750"/>
                  <a:gd name="T44" fmla="*/ 68 w 758"/>
                  <a:gd name="T45" fmla="*/ 739 h 750"/>
                  <a:gd name="T46" fmla="*/ 57 w 758"/>
                  <a:gd name="T47" fmla="*/ 686 h 750"/>
                  <a:gd name="T48" fmla="*/ 44 w 758"/>
                  <a:gd name="T49" fmla="*/ 444 h 750"/>
                  <a:gd name="T50" fmla="*/ 35 w 758"/>
                  <a:gd name="T51" fmla="*/ 300 h 750"/>
                  <a:gd name="T52" fmla="*/ 6 w 758"/>
                  <a:gd name="T53" fmla="*/ 159 h 750"/>
                  <a:gd name="T54" fmla="*/ 0 w 758"/>
                  <a:gd name="T55" fmla="*/ 95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758" h="750">
                    <a:moveTo>
                      <a:pt x="0" y="95"/>
                    </a:moveTo>
                    <a:lnTo>
                      <a:pt x="120" y="90"/>
                    </a:lnTo>
                    <a:lnTo>
                      <a:pt x="251" y="90"/>
                    </a:lnTo>
                    <a:lnTo>
                      <a:pt x="355" y="74"/>
                    </a:lnTo>
                    <a:lnTo>
                      <a:pt x="469" y="40"/>
                    </a:lnTo>
                    <a:lnTo>
                      <a:pt x="586" y="0"/>
                    </a:lnTo>
                    <a:lnTo>
                      <a:pt x="606" y="0"/>
                    </a:lnTo>
                    <a:lnTo>
                      <a:pt x="633" y="16"/>
                    </a:lnTo>
                    <a:lnTo>
                      <a:pt x="662" y="189"/>
                    </a:lnTo>
                    <a:lnTo>
                      <a:pt x="693" y="323"/>
                    </a:lnTo>
                    <a:lnTo>
                      <a:pt x="722" y="453"/>
                    </a:lnTo>
                    <a:lnTo>
                      <a:pt x="758" y="633"/>
                    </a:lnTo>
                    <a:lnTo>
                      <a:pt x="758" y="670"/>
                    </a:lnTo>
                    <a:lnTo>
                      <a:pt x="742" y="688"/>
                    </a:lnTo>
                    <a:lnTo>
                      <a:pt x="678" y="697"/>
                    </a:lnTo>
                    <a:lnTo>
                      <a:pt x="498" y="697"/>
                    </a:lnTo>
                    <a:lnTo>
                      <a:pt x="491" y="699"/>
                    </a:lnTo>
                    <a:lnTo>
                      <a:pt x="371" y="714"/>
                    </a:lnTo>
                    <a:lnTo>
                      <a:pt x="360" y="720"/>
                    </a:lnTo>
                    <a:lnTo>
                      <a:pt x="215" y="739"/>
                    </a:lnTo>
                    <a:lnTo>
                      <a:pt x="104" y="750"/>
                    </a:lnTo>
                    <a:lnTo>
                      <a:pt x="77" y="741"/>
                    </a:lnTo>
                    <a:lnTo>
                      <a:pt x="68" y="739"/>
                    </a:lnTo>
                    <a:lnTo>
                      <a:pt x="57" y="686"/>
                    </a:lnTo>
                    <a:lnTo>
                      <a:pt x="44" y="444"/>
                    </a:lnTo>
                    <a:lnTo>
                      <a:pt x="35" y="300"/>
                    </a:lnTo>
                    <a:lnTo>
                      <a:pt x="6" y="159"/>
                    </a:lnTo>
                    <a:lnTo>
                      <a:pt x="0" y="9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99100" name="Freeform 92"/>
            <p:cNvSpPr>
              <a:spLocks/>
            </p:cNvSpPr>
            <p:nvPr/>
          </p:nvSpPr>
          <p:spPr bwMode="auto">
            <a:xfrm>
              <a:off x="4838" y="1977"/>
              <a:ext cx="169" cy="87"/>
            </a:xfrm>
            <a:custGeom>
              <a:avLst/>
              <a:gdLst>
                <a:gd name="T0" fmla="*/ 109 w 339"/>
                <a:gd name="T1" fmla="*/ 9 h 175"/>
                <a:gd name="T2" fmla="*/ 89 w 339"/>
                <a:gd name="T3" fmla="*/ 9 h 175"/>
                <a:gd name="T4" fmla="*/ 72 w 339"/>
                <a:gd name="T5" fmla="*/ 16 h 175"/>
                <a:gd name="T6" fmla="*/ 54 w 339"/>
                <a:gd name="T7" fmla="*/ 27 h 175"/>
                <a:gd name="T8" fmla="*/ 40 w 339"/>
                <a:gd name="T9" fmla="*/ 37 h 175"/>
                <a:gd name="T10" fmla="*/ 21 w 339"/>
                <a:gd name="T11" fmla="*/ 57 h 175"/>
                <a:gd name="T12" fmla="*/ 7 w 339"/>
                <a:gd name="T13" fmla="*/ 73 h 175"/>
                <a:gd name="T14" fmla="*/ 5 w 339"/>
                <a:gd name="T15" fmla="*/ 88 h 175"/>
                <a:gd name="T16" fmla="*/ 0 w 339"/>
                <a:gd name="T17" fmla="*/ 106 h 175"/>
                <a:gd name="T18" fmla="*/ 0 w 339"/>
                <a:gd name="T19" fmla="*/ 122 h 175"/>
                <a:gd name="T20" fmla="*/ 10 w 339"/>
                <a:gd name="T21" fmla="*/ 143 h 175"/>
                <a:gd name="T22" fmla="*/ 27 w 339"/>
                <a:gd name="T23" fmla="*/ 152 h 175"/>
                <a:gd name="T24" fmla="*/ 45 w 339"/>
                <a:gd name="T25" fmla="*/ 152 h 175"/>
                <a:gd name="T26" fmla="*/ 61 w 339"/>
                <a:gd name="T27" fmla="*/ 147 h 175"/>
                <a:gd name="T28" fmla="*/ 81 w 339"/>
                <a:gd name="T29" fmla="*/ 131 h 175"/>
                <a:gd name="T30" fmla="*/ 87 w 339"/>
                <a:gd name="T31" fmla="*/ 115 h 175"/>
                <a:gd name="T32" fmla="*/ 89 w 339"/>
                <a:gd name="T33" fmla="*/ 99 h 175"/>
                <a:gd name="T34" fmla="*/ 87 w 339"/>
                <a:gd name="T35" fmla="*/ 83 h 175"/>
                <a:gd name="T36" fmla="*/ 87 w 339"/>
                <a:gd name="T37" fmla="*/ 67 h 175"/>
                <a:gd name="T38" fmla="*/ 103 w 339"/>
                <a:gd name="T39" fmla="*/ 58 h 175"/>
                <a:gd name="T40" fmla="*/ 120 w 339"/>
                <a:gd name="T41" fmla="*/ 57 h 175"/>
                <a:gd name="T42" fmla="*/ 136 w 339"/>
                <a:gd name="T43" fmla="*/ 64 h 175"/>
                <a:gd name="T44" fmla="*/ 141 w 339"/>
                <a:gd name="T45" fmla="*/ 80 h 175"/>
                <a:gd name="T46" fmla="*/ 136 w 339"/>
                <a:gd name="T47" fmla="*/ 96 h 175"/>
                <a:gd name="T48" fmla="*/ 136 w 339"/>
                <a:gd name="T49" fmla="*/ 111 h 175"/>
                <a:gd name="T50" fmla="*/ 130 w 339"/>
                <a:gd name="T51" fmla="*/ 133 h 175"/>
                <a:gd name="T52" fmla="*/ 125 w 339"/>
                <a:gd name="T53" fmla="*/ 154 h 175"/>
                <a:gd name="T54" fmla="*/ 136 w 339"/>
                <a:gd name="T55" fmla="*/ 170 h 175"/>
                <a:gd name="T56" fmla="*/ 152 w 339"/>
                <a:gd name="T57" fmla="*/ 175 h 175"/>
                <a:gd name="T58" fmla="*/ 169 w 339"/>
                <a:gd name="T59" fmla="*/ 175 h 175"/>
                <a:gd name="T60" fmla="*/ 185 w 339"/>
                <a:gd name="T61" fmla="*/ 170 h 175"/>
                <a:gd name="T62" fmla="*/ 198 w 339"/>
                <a:gd name="T63" fmla="*/ 157 h 175"/>
                <a:gd name="T64" fmla="*/ 207 w 339"/>
                <a:gd name="T65" fmla="*/ 138 h 175"/>
                <a:gd name="T66" fmla="*/ 207 w 339"/>
                <a:gd name="T67" fmla="*/ 122 h 175"/>
                <a:gd name="T68" fmla="*/ 201 w 339"/>
                <a:gd name="T69" fmla="*/ 106 h 175"/>
                <a:gd name="T70" fmla="*/ 196 w 339"/>
                <a:gd name="T71" fmla="*/ 90 h 175"/>
                <a:gd name="T72" fmla="*/ 190 w 339"/>
                <a:gd name="T73" fmla="*/ 74 h 175"/>
                <a:gd name="T74" fmla="*/ 185 w 339"/>
                <a:gd name="T75" fmla="*/ 58 h 175"/>
                <a:gd name="T76" fmla="*/ 192 w 339"/>
                <a:gd name="T77" fmla="*/ 48 h 175"/>
                <a:gd name="T78" fmla="*/ 212 w 339"/>
                <a:gd name="T79" fmla="*/ 48 h 175"/>
                <a:gd name="T80" fmla="*/ 230 w 339"/>
                <a:gd name="T81" fmla="*/ 53 h 175"/>
                <a:gd name="T82" fmla="*/ 245 w 339"/>
                <a:gd name="T83" fmla="*/ 67 h 175"/>
                <a:gd name="T84" fmla="*/ 258 w 339"/>
                <a:gd name="T85" fmla="*/ 85 h 175"/>
                <a:gd name="T86" fmla="*/ 279 w 339"/>
                <a:gd name="T87" fmla="*/ 101 h 175"/>
                <a:gd name="T88" fmla="*/ 296 w 339"/>
                <a:gd name="T89" fmla="*/ 110 h 175"/>
                <a:gd name="T90" fmla="*/ 312 w 339"/>
                <a:gd name="T91" fmla="*/ 110 h 175"/>
                <a:gd name="T92" fmla="*/ 329 w 339"/>
                <a:gd name="T93" fmla="*/ 99 h 175"/>
                <a:gd name="T94" fmla="*/ 339 w 339"/>
                <a:gd name="T95" fmla="*/ 85 h 175"/>
                <a:gd name="T96" fmla="*/ 338 w 339"/>
                <a:gd name="T97" fmla="*/ 67 h 175"/>
                <a:gd name="T98" fmla="*/ 327 w 339"/>
                <a:gd name="T99" fmla="*/ 51 h 175"/>
                <a:gd name="T100" fmla="*/ 312 w 339"/>
                <a:gd name="T101" fmla="*/ 37 h 175"/>
                <a:gd name="T102" fmla="*/ 296 w 339"/>
                <a:gd name="T103" fmla="*/ 27 h 175"/>
                <a:gd name="T104" fmla="*/ 278 w 339"/>
                <a:gd name="T105" fmla="*/ 14 h 175"/>
                <a:gd name="T106" fmla="*/ 256 w 339"/>
                <a:gd name="T107" fmla="*/ 6 h 175"/>
                <a:gd name="T108" fmla="*/ 239 w 339"/>
                <a:gd name="T109" fmla="*/ 4 h 175"/>
                <a:gd name="T110" fmla="*/ 223 w 339"/>
                <a:gd name="T111" fmla="*/ 0 h 175"/>
                <a:gd name="T112" fmla="*/ 207 w 339"/>
                <a:gd name="T113" fmla="*/ 0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39" h="175">
                  <a:moveTo>
                    <a:pt x="120" y="6"/>
                  </a:moveTo>
                  <a:lnTo>
                    <a:pt x="109" y="9"/>
                  </a:lnTo>
                  <a:lnTo>
                    <a:pt x="98" y="9"/>
                  </a:lnTo>
                  <a:lnTo>
                    <a:pt x="89" y="9"/>
                  </a:lnTo>
                  <a:lnTo>
                    <a:pt x="81" y="14"/>
                  </a:lnTo>
                  <a:lnTo>
                    <a:pt x="72" y="16"/>
                  </a:lnTo>
                  <a:lnTo>
                    <a:pt x="65" y="20"/>
                  </a:lnTo>
                  <a:lnTo>
                    <a:pt x="54" y="27"/>
                  </a:lnTo>
                  <a:lnTo>
                    <a:pt x="49" y="36"/>
                  </a:lnTo>
                  <a:lnTo>
                    <a:pt x="40" y="37"/>
                  </a:lnTo>
                  <a:lnTo>
                    <a:pt x="32" y="46"/>
                  </a:lnTo>
                  <a:lnTo>
                    <a:pt x="21" y="57"/>
                  </a:lnTo>
                  <a:lnTo>
                    <a:pt x="16" y="64"/>
                  </a:lnTo>
                  <a:lnTo>
                    <a:pt x="7" y="73"/>
                  </a:lnTo>
                  <a:lnTo>
                    <a:pt x="5" y="80"/>
                  </a:lnTo>
                  <a:lnTo>
                    <a:pt x="5" y="88"/>
                  </a:lnTo>
                  <a:lnTo>
                    <a:pt x="0" y="96"/>
                  </a:lnTo>
                  <a:lnTo>
                    <a:pt x="0" y="106"/>
                  </a:lnTo>
                  <a:lnTo>
                    <a:pt x="0" y="115"/>
                  </a:lnTo>
                  <a:lnTo>
                    <a:pt x="0" y="122"/>
                  </a:lnTo>
                  <a:lnTo>
                    <a:pt x="5" y="131"/>
                  </a:lnTo>
                  <a:lnTo>
                    <a:pt x="10" y="143"/>
                  </a:lnTo>
                  <a:lnTo>
                    <a:pt x="18" y="148"/>
                  </a:lnTo>
                  <a:lnTo>
                    <a:pt x="27" y="152"/>
                  </a:lnTo>
                  <a:lnTo>
                    <a:pt x="38" y="152"/>
                  </a:lnTo>
                  <a:lnTo>
                    <a:pt x="45" y="152"/>
                  </a:lnTo>
                  <a:lnTo>
                    <a:pt x="54" y="148"/>
                  </a:lnTo>
                  <a:lnTo>
                    <a:pt x="61" y="147"/>
                  </a:lnTo>
                  <a:lnTo>
                    <a:pt x="72" y="138"/>
                  </a:lnTo>
                  <a:lnTo>
                    <a:pt x="81" y="131"/>
                  </a:lnTo>
                  <a:lnTo>
                    <a:pt x="87" y="122"/>
                  </a:lnTo>
                  <a:lnTo>
                    <a:pt x="87" y="115"/>
                  </a:lnTo>
                  <a:lnTo>
                    <a:pt x="89" y="106"/>
                  </a:lnTo>
                  <a:lnTo>
                    <a:pt x="89" y="99"/>
                  </a:lnTo>
                  <a:lnTo>
                    <a:pt x="87" y="90"/>
                  </a:lnTo>
                  <a:lnTo>
                    <a:pt x="87" y="83"/>
                  </a:lnTo>
                  <a:lnTo>
                    <a:pt x="87" y="74"/>
                  </a:lnTo>
                  <a:lnTo>
                    <a:pt x="87" y="67"/>
                  </a:lnTo>
                  <a:lnTo>
                    <a:pt x="94" y="58"/>
                  </a:lnTo>
                  <a:lnTo>
                    <a:pt x="103" y="58"/>
                  </a:lnTo>
                  <a:lnTo>
                    <a:pt x="110" y="57"/>
                  </a:lnTo>
                  <a:lnTo>
                    <a:pt x="120" y="57"/>
                  </a:lnTo>
                  <a:lnTo>
                    <a:pt x="127" y="58"/>
                  </a:lnTo>
                  <a:lnTo>
                    <a:pt x="136" y="64"/>
                  </a:lnTo>
                  <a:lnTo>
                    <a:pt x="141" y="73"/>
                  </a:lnTo>
                  <a:lnTo>
                    <a:pt x="141" y="80"/>
                  </a:lnTo>
                  <a:lnTo>
                    <a:pt x="141" y="88"/>
                  </a:lnTo>
                  <a:lnTo>
                    <a:pt x="136" y="96"/>
                  </a:lnTo>
                  <a:lnTo>
                    <a:pt x="136" y="104"/>
                  </a:lnTo>
                  <a:lnTo>
                    <a:pt x="136" y="111"/>
                  </a:lnTo>
                  <a:lnTo>
                    <a:pt x="132" y="122"/>
                  </a:lnTo>
                  <a:lnTo>
                    <a:pt x="130" y="133"/>
                  </a:lnTo>
                  <a:lnTo>
                    <a:pt x="127" y="143"/>
                  </a:lnTo>
                  <a:lnTo>
                    <a:pt x="125" y="154"/>
                  </a:lnTo>
                  <a:lnTo>
                    <a:pt x="130" y="163"/>
                  </a:lnTo>
                  <a:lnTo>
                    <a:pt x="136" y="170"/>
                  </a:lnTo>
                  <a:lnTo>
                    <a:pt x="143" y="173"/>
                  </a:lnTo>
                  <a:lnTo>
                    <a:pt x="152" y="175"/>
                  </a:lnTo>
                  <a:lnTo>
                    <a:pt x="159" y="175"/>
                  </a:lnTo>
                  <a:lnTo>
                    <a:pt x="169" y="175"/>
                  </a:lnTo>
                  <a:lnTo>
                    <a:pt x="176" y="175"/>
                  </a:lnTo>
                  <a:lnTo>
                    <a:pt x="185" y="170"/>
                  </a:lnTo>
                  <a:lnTo>
                    <a:pt x="190" y="163"/>
                  </a:lnTo>
                  <a:lnTo>
                    <a:pt x="198" y="157"/>
                  </a:lnTo>
                  <a:lnTo>
                    <a:pt x="203" y="147"/>
                  </a:lnTo>
                  <a:lnTo>
                    <a:pt x="207" y="138"/>
                  </a:lnTo>
                  <a:lnTo>
                    <a:pt x="207" y="131"/>
                  </a:lnTo>
                  <a:lnTo>
                    <a:pt x="207" y="122"/>
                  </a:lnTo>
                  <a:lnTo>
                    <a:pt x="207" y="115"/>
                  </a:lnTo>
                  <a:lnTo>
                    <a:pt x="201" y="106"/>
                  </a:lnTo>
                  <a:lnTo>
                    <a:pt x="198" y="99"/>
                  </a:lnTo>
                  <a:lnTo>
                    <a:pt x="196" y="90"/>
                  </a:lnTo>
                  <a:lnTo>
                    <a:pt x="192" y="83"/>
                  </a:lnTo>
                  <a:lnTo>
                    <a:pt x="190" y="74"/>
                  </a:lnTo>
                  <a:lnTo>
                    <a:pt x="187" y="67"/>
                  </a:lnTo>
                  <a:lnTo>
                    <a:pt x="185" y="58"/>
                  </a:lnTo>
                  <a:lnTo>
                    <a:pt x="185" y="51"/>
                  </a:lnTo>
                  <a:lnTo>
                    <a:pt x="192" y="48"/>
                  </a:lnTo>
                  <a:lnTo>
                    <a:pt x="201" y="48"/>
                  </a:lnTo>
                  <a:lnTo>
                    <a:pt x="212" y="48"/>
                  </a:lnTo>
                  <a:lnTo>
                    <a:pt x="223" y="51"/>
                  </a:lnTo>
                  <a:lnTo>
                    <a:pt x="230" y="53"/>
                  </a:lnTo>
                  <a:lnTo>
                    <a:pt x="239" y="58"/>
                  </a:lnTo>
                  <a:lnTo>
                    <a:pt x="245" y="67"/>
                  </a:lnTo>
                  <a:lnTo>
                    <a:pt x="250" y="74"/>
                  </a:lnTo>
                  <a:lnTo>
                    <a:pt x="258" y="85"/>
                  </a:lnTo>
                  <a:lnTo>
                    <a:pt x="269" y="96"/>
                  </a:lnTo>
                  <a:lnTo>
                    <a:pt x="279" y="101"/>
                  </a:lnTo>
                  <a:lnTo>
                    <a:pt x="289" y="104"/>
                  </a:lnTo>
                  <a:lnTo>
                    <a:pt x="296" y="110"/>
                  </a:lnTo>
                  <a:lnTo>
                    <a:pt x="305" y="110"/>
                  </a:lnTo>
                  <a:lnTo>
                    <a:pt x="312" y="110"/>
                  </a:lnTo>
                  <a:lnTo>
                    <a:pt x="321" y="106"/>
                  </a:lnTo>
                  <a:lnTo>
                    <a:pt x="329" y="99"/>
                  </a:lnTo>
                  <a:lnTo>
                    <a:pt x="338" y="94"/>
                  </a:lnTo>
                  <a:lnTo>
                    <a:pt x="339" y="85"/>
                  </a:lnTo>
                  <a:lnTo>
                    <a:pt x="339" y="78"/>
                  </a:lnTo>
                  <a:lnTo>
                    <a:pt x="338" y="67"/>
                  </a:lnTo>
                  <a:lnTo>
                    <a:pt x="332" y="58"/>
                  </a:lnTo>
                  <a:lnTo>
                    <a:pt x="327" y="51"/>
                  </a:lnTo>
                  <a:lnTo>
                    <a:pt x="321" y="43"/>
                  </a:lnTo>
                  <a:lnTo>
                    <a:pt x="312" y="37"/>
                  </a:lnTo>
                  <a:lnTo>
                    <a:pt x="305" y="30"/>
                  </a:lnTo>
                  <a:lnTo>
                    <a:pt x="296" y="27"/>
                  </a:lnTo>
                  <a:lnTo>
                    <a:pt x="285" y="20"/>
                  </a:lnTo>
                  <a:lnTo>
                    <a:pt x="278" y="14"/>
                  </a:lnTo>
                  <a:lnTo>
                    <a:pt x="267" y="11"/>
                  </a:lnTo>
                  <a:lnTo>
                    <a:pt x="256" y="6"/>
                  </a:lnTo>
                  <a:lnTo>
                    <a:pt x="247" y="4"/>
                  </a:lnTo>
                  <a:lnTo>
                    <a:pt x="239" y="4"/>
                  </a:lnTo>
                  <a:lnTo>
                    <a:pt x="230" y="4"/>
                  </a:lnTo>
                  <a:lnTo>
                    <a:pt x="223" y="0"/>
                  </a:lnTo>
                  <a:lnTo>
                    <a:pt x="214" y="0"/>
                  </a:lnTo>
                  <a:lnTo>
                    <a:pt x="207" y="0"/>
                  </a:lnTo>
                  <a:lnTo>
                    <a:pt x="12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01" name="Freeform 93"/>
            <p:cNvSpPr>
              <a:spLocks/>
            </p:cNvSpPr>
            <p:nvPr/>
          </p:nvSpPr>
          <p:spPr bwMode="auto">
            <a:xfrm>
              <a:off x="3875" y="2059"/>
              <a:ext cx="428" cy="390"/>
            </a:xfrm>
            <a:custGeom>
              <a:avLst/>
              <a:gdLst>
                <a:gd name="T0" fmla="*/ 300 w 854"/>
                <a:gd name="T1" fmla="*/ 37 h 780"/>
                <a:gd name="T2" fmla="*/ 345 w 854"/>
                <a:gd name="T3" fmla="*/ 10 h 780"/>
                <a:gd name="T4" fmla="*/ 411 w 854"/>
                <a:gd name="T5" fmla="*/ 0 h 780"/>
                <a:gd name="T6" fmla="*/ 465 w 854"/>
                <a:gd name="T7" fmla="*/ 17 h 780"/>
                <a:gd name="T8" fmla="*/ 504 w 854"/>
                <a:gd name="T9" fmla="*/ 49 h 780"/>
                <a:gd name="T10" fmla="*/ 547 w 854"/>
                <a:gd name="T11" fmla="*/ 111 h 780"/>
                <a:gd name="T12" fmla="*/ 594 w 854"/>
                <a:gd name="T13" fmla="*/ 143 h 780"/>
                <a:gd name="T14" fmla="*/ 653 w 854"/>
                <a:gd name="T15" fmla="*/ 174 h 780"/>
                <a:gd name="T16" fmla="*/ 745 w 854"/>
                <a:gd name="T17" fmla="*/ 203 h 780"/>
                <a:gd name="T18" fmla="*/ 833 w 854"/>
                <a:gd name="T19" fmla="*/ 245 h 780"/>
                <a:gd name="T20" fmla="*/ 851 w 854"/>
                <a:gd name="T21" fmla="*/ 275 h 780"/>
                <a:gd name="T22" fmla="*/ 854 w 854"/>
                <a:gd name="T23" fmla="*/ 319 h 780"/>
                <a:gd name="T24" fmla="*/ 827 w 854"/>
                <a:gd name="T25" fmla="*/ 328 h 780"/>
                <a:gd name="T26" fmla="*/ 767 w 854"/>
                <a:gd name="T27" fmla="*/ 323 h 780"/>
                <a:gd name="T28" fmla="*/ 627 w 854"/>
                <a:gd name="T29" fmla="*/ 277 h 780"/>
                <a:gd name="T30" fmla="*/ 642 w 854"/>
                <a:gd name="T31" fmla="*/ 356 h 780"/>
                <a:gd name="T32" fmla="*/ 653 w 854"/>
                <a:gd name="T33" fmla="*/ 462 h 780"/>
                <a:gd name="T34" fmla="*/ 653 w 854"/>
                <a:gd name="T35" fmla="*/ 471 h 780"/>
                <a:gd name="T36" fmla="*/ 647 w 854"/>
                <a:gd name="T37" fmla="*/ 584 h 780"/>
                <a:gd name="T38" fmla="*/ 620 w 854"/>
                <a:gd name="T39" fmla="*/ 674 h 780"/>
                <a:gd name="T40" fmla="*/ 587 w 854"/>
                <a:gd name="T41" fmla="*/ 730 h 780"/>
                <a:gd name="T42" fmla="*/ 524 w 854"/>
                <a:gd name="T43" fmla="*/ 767 h 780"/>
                <a:gd name="T44" fmla="*/ 433 w 854"/>
                <a:gd name="T45" fmla="*/ 774 h 780"/>
                <a:gd name="T46" fmla="*/ 425 w 854"/>
                <a:gd name="T47" fmla="*/ 780 h 780"/>
                <a:gd name="T48" fmla="*/ 344 w 854"/>
                <a:gd name="T49" fmla="*/ 753 h 780"/>
                <a:gd name="T50" fmla="*/ 334 w 854"/>
                <a:gd name="T51" fmla="*/ 757 h 780"/>
                <a:gd name="T52" fmla="*/ 291 w 854"/>
                <a:gd name="T53" fmla="*/ 682 h 780"/>
                <a:gd name="T54" fmla="*/ 245 w 854"/>
                <a:gd name="T55" fmla="*/ 582 h 780"/>
                <a:gd name="T56" fmla="*/ 224 w 854"/>
                <a:gd name="T57" fmla="*/ 455 h 780"/>
                <a:gd name="T58" fmla="*/ 158 w 854"/>
                <a:gd name="T59" fmla="*/ 423 h 780"/>
                <a:gd name="T60" fmla="*/ 93 w 854"/>
                <a:gd name="T61" fmla="*/ 391 h 780"/>
                <a:gd name="T62" fmla="*/ 40 w 854"/>
                <a:gd name="T63" fmla="*/ 354 h 780"/>
                <a:gd name="T64" fmla="*/ 7 w 854"/>
                <a:gd name="T65" fmla="*/ 308 h 780"/>
                <a:gd name="T66" fmla="*/ 0 w 854"/>
                <a:gd name="T67" fmla="*/ 282 h 780"/>
                <a:gd name="T68" fmla="*/ 2 w 854"/>
                <a:gd name="T69" fmla="*/ 245 h 780"/>
                <a:gd name="T70" fmla="*/ 34 w 854"/>
                <a:gd name="T71" fmla="*/ 211 h 780"/>
                <a:gd name="T72" fmla="*/ 82 w 854"/>
                <a:gd name="T73" fmla="*/ 171 h 780"/>
                <a:gd name="T74" fmla="*/ 73 w 854"/>
                <a:gd name="T75" fmla="*/ 176 h 780"/>
                <a:gd name="T76" fmla="*/ 82 w 854"/>
                <a:gd name="T77" fmla="*/ 171 h 780"/>
                <a:gd name="T78" fmla="*/ 142 w 854"/>
                <a:gd name="T79" fmla="*/ 127 h 780"/>
                <a:gd name="T80" fmla="*/ 218 w 854"/>
                <a:gd name="T81" fmla="*/ 68 h 780"/>
                <a:gd name="T82" fmla="*/ 300 w 854"/>
                <a:gd name="T83" fmla="*/ 37 h 7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854" h="780">
                  <a:moveTo>
                    <a:pt x="300" y="37"/>
                  </a:moveTo>
                  <a:lnTo>
                    <a:pt x="345" y="10"/>
                  </a:lnTo>
                  <a:lnTo>
                    <a:pt x="411" y="0"/>
                  </a:lnTo>
                  <a:lnTo>
                    <a:pt x="465" y="17"/>
                  </a:lnTo>
                  <a:lnTo>
                    <a:pt x="504" y="49"/>
                  </a:lnTo>
                  <a:lnTo>
                    <a:pt x="547" y="111"/>
                  </a:lnTo>
                  <a:lnTo>
                    <a:pt x="594" y="143"/>
                  </a:lnTo>
                  <a:lnTo>
                    <a:pt x="653" y="174"/>
                  </a:lnTo>
                  <a:lnTo>
                    <a:pt x="745" y="203"/>
                  </a:lnTo>
                  <a:lnTo>
                    <a:pt x="833" y="245"/>
                  </a:lnTo>
                  <a:lnTo>
                    <a:pt x="851" y="275"/>
                  </a:lnTo>
                  <a:lnTo>
                    <a:pt x="854" y="319"/>
                  </a:lnTo>
                  <a:lnTo>
                    <a:pt x="827" y="328"/>
                  </a:lnTo>
                  <a:lnTo>
                    <a:pt x="767" y="323"/>
                  </a:lnTo>
                  <a:lnTo>
                    <a:pt x="627" y="277"/>
                  </a:lnTo>
                  <a:lnTo>
                    <a:pt x="642" y="356"/>
                  </a:lnTo>
                  <a:lnTo>
                    <a:pt x="653" y="462"/>
                  </a:lnTo>
                  <a:lnTo>
                    <a:pt x="653" y="471"/>
                  </a:lnTo>
                  <a:lnTo>
                    <a:pt x="647" y="584"/>
                  </a:lnTo>
                  <a:lnTo>
                    <a:pt x="620" y="674"/>
                  </a:lnTo>
                  <a:lnTo>
                    <a:pt x="587" y="730"/>
                  </a:lnTo>
                  <a:lnTo>
                    <a:pt x="524" y="767"/>
                  </a:lnTo>
                  <a:lnTo>
                    <a:pt x="433" y="774"/>
                  </a:lnTo>
                  <a:lnTo>
                    <a:pt x="425" y="780"/>
                  </a:lnTo>
                  <a:lnTo>
                    <a:pt x="344" y="753"/>
                  </a:lnTo>
                  <a:lnTo>
                    <a:pt x="334" y="757"/>
                  </a:lnTo>
                  <a:lnTo>
                    <a:pt x="291" y="682"/>
                  </a:lnTo>
                  <a:lnTo>
                    <a:pt x="245" y="582"/>
                  </a:lnTo>
                  <a:lnTo>
                    <a:pt x="224" y="455"/>
                  </a:lnTo>
                  <a:lnTo>
                    <a:pt x="158" y="423"/>
                  </a:lnTo>
                  <a:lnTo>
                    <a:pt x="93" y="391"/>
                  </a:lnTo>
                  <a:lnTo>
                    <a:pt x="40" y="354"/>
                  </a:lnTo>
                  <a:lnTo>
                    <a:pt x="7" y="308"/>
                  </a:lnTo>
                  <a:lnTo>
                    <a:pt x="0" y="282"/>
                  </a:lnTo>
                  <a:lnTo>
                    <a:pt x="2" y="245"/>
                  </a:lnTo>
                  <a:lnTo>
                    <a:pt x="34" y="211"/>
                  </a:lnTo>
                  <a:lnTo>
                    <a:pt x="82" y="171"/>
                  </a:lnTo>
                  <a:lnTo>
                    <a:pt x="73" y="176"/>
                  </a:lnTo>
                  <a:lnTo>
                    <a:pt x="82" y="171"/>
                  </a:lnTo>
                  <a:lnTo>
                    <a:pt x="142" y="127"/>
                  </a:lnTo>
                  <a:lnTo>
                    <a:pt x="218" y="68"/>
                  </a:lnTo>
                  <a:lnTo>
                    <a:pt x="300" y="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9343" name="Group 94"/>
            <p:cNvGrpSpPr>
              <a:grpSpLocks/>
            </p:cNvGrpSpPr>
            <p:nvPr/>
          </p:nvGrpSpPr>
          <p:grpSpPr bwMode="auto">
            <a:xfrm>
              <a:off x="3921" y="2076"/>
              <a:ext cx="410" cy="405"/>
              <a:chOff x="1227" y="2354"/>
              <a:chExt cx="410" cy="405"/>
            </a:xfrm>
          </p:grpSpPr>
          <p:sp>
            <p:nvSpPr>
              <p:cNvPr id="299103" name="Freeform 95"/>
              <p:cNvSpPr>
                <a:spLocks/>
              </p:cNvSpPr>
              <p:nvPr/>
            </p:nvSpPr>
            <p:spPr bwMode="auto">
              <a:xfrm>
                <a:off x="1227" y="2354"/>
                <a:ext cx="410" cy="406"/>
              </a:xfrm>
              <a:custGeom>
                <a:avLst/>
                <a:gdLst>
                  <a:gd name="T0" fmla="*/ 69 w 820"/>
                  <a:gd name="T1" fmla="*/ 72 h 809"/>
                  <a:gd name="T2" fmla="*/ 184 w 820"/>
                  <a:gd name="T3" fmla="*/ 77 h 809"/>
                  <a:gd name="T4" fmla="*/ 291 w 820"/>
                  <a:gd name="T5" fmla="*/ 77 h 809"/>
                  <a:gd name="T6" fmla="*/ 451 w 820"/>
                  <a:gd name="T7" fmla="*/ 49 h 809"/>
                  <a:gd name="T8" fmla="*/ 575 w 820"/>
                  <a:gd name="T9" fmla="*/ 15 h 809"/>
                  <a:gd name="T10" fmla="*/ 640 w 820"/>
                  <a:gd name="T11" fmla="*/ 0 h 809"/>
                  <a:gd name="T12" fmla="*/ 677 w 820"/>
                  <a:gd name="T13" fmla="*/ 0 h 809"/>
                  <a:gd name="T14" fmla="*/ 700 w 820"/>
                  <a:gd name="T15" fmla="*/ 14 h 809"/>
                  <a:gd name="T16" fmla="*/ 717 w 820"/>
                  <a:gd name="T17" fmla="*/ 82 h 809"/>
                  <a:gd name="T18" fmla="*/ 740 w 820"/>
                  <a:gd name="T19" fmla="*/ 254 h 809"/>
                  <a:gd name="T20" fmla="*/ 744 w 820"/>
                  <a:gd name="T21" fmla="*/ 262 h 809"/>
                  <a:gd name="T22" fmla="*/ 775 w 820"/>
                  <a:gd name="T23" fmla="*/ 450 h 809"/>
                  <a:gd name="T24" fmla="*/ 811 w 820"/>
                  <a:gd name="T25" fmla="*/ 656 h 809"/>
                  <a:gd name="T26" fmla="*/ 820 w 820"/>
                  <a:gd name="T27" fmla="*/ 725 h 809"/>
                  <a:gd name="T28" fmla="*/ 817 w 820"/>
                  <a:gd name="T29" fmla="*/ 751 h 809"/>
                  <a:gd name="T30" fmla="*/ 788 w 820"/>
                  <a:gd name="T31" fmla="*/ 776 h 809"/>
                  <a:gd name="T32" fmla="*/ 777 w 820"/>
                  <a:gd name="T33" fmla="*/ 776 h 809"/>
                  <a:gd name="T34" fmla="*/ 728 w 820"/>
                  <a:gd name="T35" fmla="*/ 781 h 809"/>
                  <a:gd name="T36" fmla="*/ 526 w 820"/>
                  <a:gd name="T37" fmla="*/ 772 h 809"/>
                  <a:gd name="T38" fmla="*/ 517 w 820"/>
                  <a:gd name="T39" fmla="*/ 776 h 809"/>
                  <a:gd name="T40" fmla="*/ 340 w 820"/>
                  <a:gd name="T41" fmla="*/ 788 h 809"/>
                  <a:gd name="T42" fmla="*/ 208 w 820"/>
                  <a:gd name="T43" fmla="*/ 804 h 809"/>
                  <a:gd name="T44" fmla="*/ 111 w 820"/>
                  <a:gd name="T45" fmla="*/ 809 h 809"/>
                  <a:gd name="T46" fmla="*/ 104 w 820"/>
                  <a:gd name="T47" fmla="*/ 809 h 809"/>
                  <a:gd name="T48" fmla="*/ 55 w 820"/>
                  <a:gd name="T49" fmla="*/ 801 h 809"/>
                  <a:gd name="T50" fmla="*/ 40 w 820"/>
                  <a:gd name="T51" fmla="*/ 779 h 809"/>
                  <a:gd name="T52" fmla="*/ 33 w 820"/>
                  <a:gd name="T53" fmla="*/ 705 h 809"/>
                  <a:gd name="T54" fmla="*/ 29 w 820"/>
                  <a:gd name="T55" fmla="*/ 552 h 809"/>
                  <a:gd name="T56" fmla="*/ 19 w 820"/>
                  <a:gd name="T57" fmla="*/ 354 h 809"/>
                  <a:gd name="T58" fmla="*/ 0 w 820"/>
                  <a:gd name="T59" fmla="*/ 114 h 809"/>
                  <a:gd name="T60" fmla="*/ 2 w 820"/>
                  <a:gd name="T61" fmla="*/ 82 h 809"/>
                  <a:gd name="T62" fmla="*/ 29 w 820"/>
                  <a:gd name="T63" fmla="*/ 68 h 809"/>
                  <a:gd name="T64" fmla="*/ 69 w 820"/>
                  <a:gd name="T65" fmla="*/ 72 h 8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20" h="809">
                    <a:moveTo>
                      <a:pt x="69" y="72"/>
                    </a:moveTo>
                    <a:lnTo>
                      <a:pt x="184" y="77"/>
                    </a:lnTo>
                    <a:lnTo>
                      <a:pt x="291" y="77"/>
                    </a:lnTo>
                    <a:lnTo>
                      <a:pt x="451" y="49"/>
                    </a:lnTo>
                    <a:lnTo>
                      <a:pt x="575" y="15"/>
                    </a:lnTo>
                    <a:lnTo>
                      <a:pt x="640" y="0"/>
                    </a:lnTo>
                    <a:lnTo>
                      <a:pt x="677" y="0"/>
                    </a:lnTo>
                    <a:lnTo>
                      <a:pt x="700" y="14"/>
                    </a:lnTo>
                    <a:lnTo>
                      <a:pt x="717" y="82"/>
                    </a:lnTo>
                    <a:lnTo>
                      <a:pt x="740" y="254"/>
                    </a:lnTo>
                    <a:lnTo>
                      <a:pt x="744" y="262"/>
                    </a:lnTo>
                    <a:lnTo>
                      <a:pt x="775" y="450"/>
                    </a:lnTo>
                    <a:lnTo>
                      <a:pt x="811" y="656"/>
                    </a:lnTo>
                    <a:lnTo>
                      <a:pt x="820" y="725"/>
                    </a:lnTo>
                    <a:lnTo>
                      <a:pt x="817" y="751"/>
                    </a:lnTo>
                    <a:lnTo>
                      <a:pt x="788" y="776"/>
                    </a:lnTo>
                    <a:lnTo>
                      <a:pt x="777" y="776"/>
                    </a:lnTo>
                    <a:lnTo>
                      <a:pt x="728" y="781"/>
                    </a:lnTo>
                    <a:lnTo>
                      <a:pt x="526" y="772"/>
                    </a:lnTo>
                    <a:lnTo>
                      <a:pt x="517" y="776"/>
                    </a:lnTo>
                    <a:lnTo>
                      <a:pt x="340" y="788"/>
                    </a:lnTo>
                    <a:lnTo>
                      <a:pt x="208" y="804"/>
                    </a:lnTo>
                    <a:lnTo>
                      <a:pt x="111" y="809"/>
                    </a:lnTo>
                    <a:lnTo>
                      <a:pt x="104" y="809"/>
                    </a:lnTo>
                    <a:lnTo>
                      <a:pt x="55" y="801"/>
                    </a:lnTo>
                    <a:lnTo>
                      <a:pt x="40" y="779"/>
                    </a:lnTo>
                    <a:lnTo>
                      <a:pt x="33" y="705"/>
                    </a:lnTo>
                    <a:lnTo>
                      <a:pt x="29" y="552"/>
                    </a:lnTo>
                    <a:lnTo>
                      <a:pt x="19" y="354"/>
                    </a:lnTo>
                    <a:lnTo>
                      <a:pt x="0" y="114"/>
                    </a:lnTo>
                    <a:lnTo>
                      <a:pt x="2" y="82"/>
                    </a:lnTo>
                    <a:lnTo>
                      <a:pt x="29" y="68"/>
                    </a:lnTo>
                    <a:lnTo>
                      <a:pt x="69" y="7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9104" name="Freeform 96"/>
              <p:cNvSpPr>
                <a:spLocks/>
              </p:cNvSpPr>
              <p:nvPr/>
            </p:nvSpPr>
            <p:spPr bwMode="auto">
              <a:xfrm>
                <a:off x="1249" y="2374"/>
                <a:ext cx="364" cy="365"/>
              </a:xfrm>
              <a:custGeom>
                <a:avLst/>
                <a:gdLst>
                  <a:gd name="T0" fmla="*/ 0 w 727"/>
                  <a:gd name="T1" fmla="*/ 65 h 725"/>
                  <a:gd name="T2" fmla="*/ 120 w 727"/>
                  <a:gd name="T3" fmla="*/ 67 h 725"/>
                  <a:gd name="T4" fmla="*/ 251 w 727"/>
                  <a:gd name="T5" fmla="*/ 72 h 725"/>
                  <a:gd name="T6" fmla="*/ 355 w 727"/>
                  <a:gd name="T7" fmla="*/ 62 h 725"/>
                  <a:gd name="T8" fmla="*/ 471 w 727"/>
                  <a:gd name="T9" fmla="*/ 35 h 725"/>
                  <a:gd name="T10" fmla="*/ 589 w 727"/>
                  <a:gd name="T11" fmla="*/ 0 h 725"/>
                  <a:gd name="T12" fmla="*/ 609 w 727"/>
                  <a:gd name="T13" fmla="*/ 2 h 725"/>
                  <a:gd name="T14" fmla="*/ 635 w 727"/>
                  <a:gd name="T15" fmla="*/ 18 h 725"/>
                  <a:gd name="T16" fmla="*/ 655 w 727"/>
                  <a:gd name="T17" fmla="*/ 192 h 725"/>
                  <a:gd name="T18" fmla="*/ 678 w 727"/>
                  <a:gd name="T19" fmla="*/ 328 h 725"/>
                  <a:gd name="T20" fmla="*/ 700 w 727"/>
                  <a:gd name="T21" fmla="*/ 460 h 725"/>
                  <a:gd name="T22" fmla="*/ 727 w 727"/>
                  <a:gd name="T23" fmla="*/ 642 h 725"/>
                  <a:gd name="T24" fmla="*/ 725 w 727"/>
                  <a:gd name="T25" fmla="*/ 679 h 725"/>
                  <a:gd name="T26" fmla="*/ 707 w 727"/>
                  <a:gd name="T27" fmla="*/ 695 h 725"/>
                  <a:gd name="T28" fmla="*/ 644 w 727"/>
                  <a:gd name="T29" fmla="*/ 700 h 725"/>
                  <a:gd name="T30" fmla="*/ 464 w 727"/>
                  <a:gd name="T31" fmla="*/ 692 h 725"/>
                  <a:gd name="T32" fmla="*/ 456 w 727"/>
                  <a:gd name="T33" fmla="*/ 693 h 725"/>
                  <a:gd name="T34" fmla="*/ 336 w 727"/>
                  <a:gd name="T35" fmla="*/ 702 h 725"/>
                  <a:gd name="T36" fmla="*/ 325 w 727"/>
                  <a:gd name="T37" fmla="*/ 707 h 725"/>
                  <a:gd name="T38" fmla="*/ 178 w 727"/>
                  <a:gd name="T39" fmla="*/ 720 h 725"/>
                  <a:gd name="T40" fmla="*/ 67 w 727"/>
                  <a:gd name="T41" fmla="*/ 725 h 725"/>
                  <a:gd name="T42" fmla="*/ 40 w 727"/>
                  <a:gd name="T43" fmla="*/ 715 h 725"/>
                  <a:gd name="T44" fmla="*/ 31 w 727"/>
                  <a:gd name="T45" fmla="*/ 713 h 725"/>
                  <a:gd name="T46" fmla="*/ 24 w 727"/>
                  <a:gd name="T47" fmla="*/ 658 h 725"/>
                  <a:gd name="T48" fmla="*/ 24 w 727"/>
                  <a:gd name="T49" fmla="*/ 416 h 725"/>
                  <a:gd name="T50" fmla="*/ 22 w 727"/>
                  <a:gd name="T51" fmla="*/ 272 h 725"/>
                  <a:gd name="T52" fmla="*/ 2 w 727"/>
                  <a:gd name="T53" fmla="*/ 129 h 725"/>
                  <a:gd name="T54" fmla="*/ 0 w 727"/>
                  <a:gd name="T55" fmla="*/ 65 h 7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727" h="725">
                    <a:moveTo>
                      <a:pt x="0" y="65"/>
                    </a:moveTo>
                    <a:lnTo>
                      <a:pt x="120" y="67"/>
                    </a:lnTo>
                    <a:lnTo>
                      <a:pt x="251" y="72"/>
                    </a:lnTo>
                    <a:lnTo>
                      <a:pt x="355" y="62"/>
                    </a:lnTo>
                    <a:lnTo>
                      <a:pt x="471" y="35"/>
                    </a:lnTo>
                    <a:lnTo>
                      <a:pt x="589" y="0"/>
                    </a:lnTo>
                    <a:lnTo>
                      <a:pt x="609" y="2"/>
                    </a:lnTo>
                    <a:lnTo>
                      <a:pt x="635" y="18"/>
                    </a:lnTo>
                    <a:lnTo>
                      <a:pt x="655" y="192"/>
                    </a:lnTo>
                    <a:lnTo>
                      <a:pt x="678" y="328"/>
                    </a:lnTo>
                    <a:lnTo>
                      <a:pt x="700" y="460"/>
                    </a:lnTo>
                    <a:lnTo>
                      <a:pt x="727" y="642"/>
                    </a:lnTo>
                    <a:lnTo>
                      <a:pt x="725" y="679"/>
                    </a:lnTo>
                    <a:lnTo>
                      <a:pt x="707" y="695"/>
                    </a:lnTo>
                    <a:lnTo>
                      <a:pt x="644" y="700"/>
                    </a:lnTo>
                    <a:lnTo>
                      <a:pt x="464" y="692"/>
                    </a:lnTo>
                    <a:lnTo>
                      <a:pt x="456" y="693"/>
                    </a:lnTo>
                    <a:lnTo>
                      <a:pt x="336" y="702"/>
                    </a:lnTo>
                    <a:lnTo>
                      <a:pt x="325" y="707"/>
                    </a:lnTo>
                    <a:lnTo>
                      <a:pt x="178" y="720"/>
                    </a:lnTo>
                    <a:lnTo>
                      <a:pt x="67" y="725"/>
                    </a:lnTo>
                    <a:lnTo>
                      <a:pt x="40" y="715"/>
                    </a:lnTo>
                    <a:lnTo>
                      <a:pt x="31" y="713"/>
                    </a:lnTo>
                    <a:lnTo>
                      <a:pt x="24" y="658"/>
                    </a:lnTo>
                    <a:lnTo>
                      <a:pt x="24" y="416"/>
                    </a:lnTo>
                    <a:lnTo>
                      <a:pt x="22" y="272"/>
                    </a:lnTo>
                    <a:lnTo>
                      <a:pt x="2" y="129"/>
                    </a:lnTo>
                    <a:lnTo>
                      <a:pt x="0" y="6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99105" name="Freeform 97"/>
            <p:cNvSpPr>
              <a:spLocks/>
            </p:cNvSpPr>
            <p:nvPr/>
          </p:nvSpPr>
          <p:spPr bwMode="auto">
            <a:xfrm>
              <a:off x="3932" y="2189"/>
              <a:ext cx="89" cy="155"/>
            </a:xfrm>
            <a:custGeom>
              <a:avLst/>
              <a:gdLst>
                <a:gd name="T0" fmla="*/ 24 w 180"/>
                <a:gd name="T1" fmla="*/ 97 h 307"/>
                <a:gd name="T2" fmla="*/ 40 w 180"/>
                <a:gd name="T3" fmla="*/ 80 h 307"/>
                <a:gd name="T4" fmla="*/ 40 w 180"/>
                <a:gd name="T5" fmla="*/ 64 h 307"/>
                <a:gd name="T6" fmla="*/ 39 w 180"/>
                <a:gd name="T7" fmla="*/ 48 h 307"/>
                <a:gd name="T8" fmla="*/ 50 w 180"/>
                <a:gd name="T9" fmla="*/ 32 h 307"/>
                <a:gd name="T10" fmla="*/ 66 w 180"/>
                <a:gd name="T11" fmla="*/ 16 h 307"/>
                <a:gd name="T12" fmla="*/ 82 w 180"/>
                <a:gd name="T13" fmla="*/ 7 h 307"/>
                <a:gd name="T14" fmla="*/ 100 w 180"/>
                <a:gd name="T15" fmla="*/ 0 h 307"/>
                <a:gd name="T16" fmla="*/ 120 w 180"/>
                <a:gd name="T17" fmla="*/ 2 h 307"/>
                <a:gd name="T18" fmla="*/ 137 w 180"/>
                <a:gd name="T19" fmla="*/ 7 h 307"/>
                <a:gd name="T20" fmla="*/ 150 w 180"/>
                <a:gd name="T21" fmla="*/ 18 h 307"/>
                <a:gd name="T22" fmla="*/ 159 w 180"/>
                <a:gd name="T23" fmla="*/ 37 h 307"/>
                <a:gd name="T24" fmla="*/ 148 w 180"/>
                <a:gd name="T25" fmla="*/ 55 h 307"/>
                <a:gd name="T26" fmla="*/ 137 w 180"/>
                <a:gd name="T27" fmla="*/ 69 h 307"/>
                <a:gd name="T28" fmla="*/ 120 w 180"/>
                <a:gd name="T29" fmla="*/ 80 h 307"/>
                <a:gd name="T30" fmla="*/ 104 w 180"/>
                <a:gd name="T31" fmla="*/ 87 h 307"/>
                <a:gd name="T32" fmla="*/ 95 w 180"/>
                <a:gd name="T33" fmla="*/ 101 h 307"/>
                <a:gd name="T34" fmla="*/ 93 w 180"/>
                <a:gd name="T35" fmla="*/ 117 h 307"/>
                <a:gd name="T36" fmla="*/ 100 w 180"/>
                <a:gd name="T37" fmla="*/ 129 h 307"/>
                <a:gd name="T38" fmla="*/ 117 w 180"/>
                <a:gd name="T39" fmla="*/ 138 h 307"/>
                <a:gd name="T40" fmla="*/ 142 w 180"/>
                <a:gd name="T41" fmla="*/ 149 h 307"/>
                <a:gd name="T42" fmla="*/ 160 w 180"/>
                <a:gd name="T43" fmla="*/ 159 h 307"/>
                <a:gd name="T44" fmla="*/ 177 w 180"/>
                <a:gd name="T45" fmla="*/ 175 h 307"/>
                <a:gd name="T46" fmla="*/ 180 w 180"/>
                <a:gd name="T47" fmla="*/ 193 h 307"/>
                <a:gd name="T48" fmla="*/ 180 w 180"/>
                <a:gd name="T49" fmla="*/ 212 h 307"/>
                <a:gd name="T50" fmla="*/ 177 w 180"/>
                <a:gd name="T51" fmla="*/ 228 h 307"/>
                <a:gd name="T52" fmla="*/ 160 w 180"/>
                <a:gd name="T53" fmla="*/ 235 h 307"/>
                <a:gd name="T54" fmla="*/ 139 w 180"/>
                <a:gd name="T55" fmla="*/ 238 h 307"/>
                <a:gd name="T56" fmla="*/ 120 w 180"/>
                <a:gd name="T57" fmla="*/ 240 h 307"/>
                <a:gd name="T58" fmla="*/ 100 w 180"/>
                <a:gd name="T59" fmla="*/ 230 h 307"/>
                <a:gd name="T60" fmla="*/ 88 w 180"/>
                <a:gd name="T61" fmla="*/ 214 h 307"/>
                <a:gd name="T62" fmla="*/ 73 w 180"/>
                <a:gd name="T63" fmla="*/ 224 h 307"/>
                <a:gd name="T64" fmla="*/ 73 w 180"/>
                <a:gd name="T65" fmla="*/ 240 h 307"/>
                <a:gd name="T66" fmla="*/ 84 w 180"/>
                <a:gd name="T67" fmla="*/ 260 h 307"/>
                <a:gd name="T68" fmla="*/ 90 w 180"/>
                <a:gd name="T69" fmla="*/ 277 h 307"/>
                <a:gd name="T70" fmla="*/ 79 w 180"/>
                <a:gd name="T71" fmla="*/ 297 h 307"/>
                <a:gd name="T72" fmla="*/ 62 w 180"/>
                <a:gd name="T73" fmla="*/ 304 h 307"/>
                <a:gd name="T74" fmla="*/ 44 w 180"/>
                <a:gd name="T75" fmla="*/ 304 h 307"/>
                <a:gd name="T76" fmla="*/ 28 w 180"/>
                <a:gd name="T77" fmla="*/ 288 h 307"/>
                <a:gd name="T78" fmla="*/ 11 w 180"/>
                <a:gd name="T79" fmla="*/ 270 h 307"/>
                <a:gd name="T80" fmla="*/ 8 w 180"/>
                <a:gd name="T81" fmla="*/ 251 h 307"/>
                <a:gd name="T82" fmla="*/ 8 w 180"/>
                <a:gd name="T83" fmla="*/ 233 h 307"/>
                <a:gd name="T84" fmla="*/ 13 w 180"/>
                <a:gd name="T85" fmla="*/ 214 h 307"/>
                <a:gd name="T86" fmla="*/ 13 w 180"/>
                <a:gd name="T87" fmla="*/ 198 h 307"/>
                <a:gd name="T88" fmla="*/ 13 w 180"/>
                <a:gd name="T89" fmla="*/ 182 h 307"/>
                <a:gd name="T90" fmla="*/ 13 w 180"/>
                <a:gd name="T91" fmla="*/ 166 h 307"/>
                <a:gd name="T92" fmla="*/ 0 w 180"/>
                <a:gd name="T93" fmla="*/ 124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80" h="307">
                  <a:moveTo>
                    <a:pt x="13" y="97"/>
                  </a:moveTo>
                  <a:lnTo>
                    <a:pt x="24" y="97"/>
                  </a:lnTo>
                  <a:lnTo>
                    <a:pt x="33" y="90"/>
                  </a:lnTo>
                  <a:lnTo>
                    <a:pt x="40" y="80"/>
                  </a:lnTo>
                  <a:lnTo>
                    <a:pt x="40" y="71"/>
                  </a:lnTo>
                  <a:lnTo>
                    <a:pt x="40" y="64"/>
                  </a:lnTo>
                  <a:lnTo>
                    <a:pt x="39" y="55"/>
                  </a:lnTo>
                  <a:lnTo>
                    <a:pt x="39" y="48"/>
                  </a:lnTo>
                  <a:lnTo>
                    <a:pt x="40" y="39"/>
                  </a:lnTo>
                  <a:lnTo>
                    <a:pt x="50" y="32"/>
                  </a:lnTo>
                  <a:lnTo>
                    <a:pt x="55" y="23"/>
                  </a:lnTo>
                  <a:lnTo>
                    <a:pt x="66" y="16"/>
                  </a:lnTo>
                  <a:lnTo>
                    <a:pt x="73" y="11"/>
                  </a:lnTo>
                  <a:lnTo>
                    <a:pt x="82" y="7"/>
                  </a:lnTo>
                  <a:lnTo>
                    <a:pt x="90" y="2"/>
                  </a:lnTo>
                  <a:lnTo>
                    <a:pt x="100" y="0"/>
                  </a:lnTo>
                  <a:lnTo>
                    <a:pt x="110" y="0"/>
                  </a:lnTo>
                  <a:lnTo>
                    <a:pt x="120" y="2"/>
                  </a:lnTo>
                  <a:lnTo>
                    <a:pt x="128" y="6"/>
                  </a:lnTo>
                  <a:lnTo>
                    <a:pt x="137" y="7"/>
                  </a:lnTo>
                  <a:lnTo>
                    <a:pt x="144" y="11"/>
                  </a:lnTo>
                  <a:lnTo>
                    <a:pt x="150" y="18"/>
                  </a:lnTo>
                  <a:lnTo>
                    <a:pt x="159" y="29"/>
                  </a:lnTo>
                  <a:lnTo>
                    <a:pt x="159" y="37"/>
                  </a:lnTo>
                  <a:lnTo>
                    <a:pt x="159" y="44"/>
                  </a:lnTo>
                  <a:lnTo>
                    <a:pt x="148" y="55"/>
                  </a:lnTo>
                  <a:lnTo>
                    <a:pt x="144" y="66"/>
                  </a:lnTo>
                  <a:lnTo>
                    <a:pt x="137" y="69"/>
                  </a:lnTo>
                  <a:lnTo>
                    <a:pt x="128" y="74"/>
                  </a:lnTo>
                  <a:lnTo>
                    <a:pt x="120" y="80"/>
                  </a:lnTo>
                  <a:lnTo>
                    <a:pt x="111" y="81"/>
                  </a:lnTo>
                  <a:lnTo>
                    <a:pt x="104" y="87"/>
                  </a:lnTo>
                  <a:lnTo>
                    <a:pt x="95" y="92"/>
                  </a:lnTo>
                  <a:lnTo>
                    <a:pt x="95" y="101"/>
                  </a:lnTo>
                  <a:lnTo>
                    <a:pt x="93" y="108"/>
                  </a:lnTo>
                  <a:lnTo>
                    <a:pt x="93" y="117"/>
                  </a:lnTo>
                  <a:lnTo>
                    <a:pt x="93" y="124"/>
                  </a:lnTo>
                  <a:lnTo>
                    <a:pt x="100" y="129"/>
                  </a:lnTo>
                  <a:lnTo>
                    <a:pt x="110" y="133"/>
                  </a:lnTo>
                  <a:lnTo>
                    <a:pt x="117" y="138"/>
                  </a:lnTo>
                  <a:lnTo>
                    <a:pt x="128" y="140"/>
                  </a:lnTo>
                  <a:lnTo>
                    <a:pt x="142" y="149"/>
                  </a:lnTo>
                  <a:lnTo>
                    <a:pt x="153" y="154"/>
                  </a:lnTo>
                  <a:lnTo>
                    <a:pt x="160" y="159"/>
                  </a:lnTo>
                  <a:lnTo>
                    <a:pt x="170" y="170"/>
                  </a:lnTo>
                  <a:lnTo>
                    <a:pt x="177" y="175"/>
                  </a:lnTo>
                  <a:lnTo>
                    <a:pt x="177" y="182"/>
                  </a:lnTo>
                  <a:lnTo>
                    <a:pt x="180" y="193"/>
                  </a:lnTo>
                  <a:lnTo>
                    <a:pt x="180" y="201"/>
                  </a:lnTo>
                  <a:lnTo>
                    <a:pt x="180" y="212"/>
                  </a:lnTo>
                  <a:lnTo>
                    <a:pt x="177" y="219"/>
                  </a:lnTo>
                  <a:lnTo>
                    <a:pt x="177" y="228"/>
                  </a:lnTo>
                  <a:lnTo>
                    <a:pt x="170" y="233"/>
                  </a:lnTo>
                  <a:lnTo>
                    <a:pt x="160" y="235"/>
                  </a:lnTo>
                  <a:lnTo>
                    <a:pt x="150" y="235"/>
                  </a:lnTo>
                  <a:lnTo>
                    <a:pt x="139" y="238"/>
                  </a:lnTo>
                  <a:lnTo>
                    <a:pt x="131" y="240"/>
                  </a:lnTo>
                  <a:lnTo>
                    <a:pt x="120" y="240"/>
                  </a:lnTo>
                  <a:lnTo>
                    <a:pt x="111" y="235"/>
                  </a:lnTo>
                  <a:lnTo>
                    <a:pt x="100" y="230"/>
                  </a:lnTo>
                  <a:lnTo>
                    <a:pt x="93" y="223"/>
                  </a:lnTo>
                  <a:lnTo>
                    <a:pt x="88" y="214"/>
                  </a:lnTo>
                  <a:lnTo>
                    <a:pt x="79" y="217"/>
                  </a:lnTo>
                  <a:lnTo>
                    <a:pt x="73" y="224"/>
                  </a:lnTo>
                  <a:lnTo>
                    <a:pt x="73" y="233"/>
                  </a:lnTo>
                  <a:lnTo>
                    <a:pt x="73" y="240"/>
                  </a:lnTo>
                  <a:lnTo>
                    <a:pt x="79" y="249"/>
                  </a:lnTo>
                  <a:lnTo>
                    <a:pt x="84" y="260"/>
                  </a:lnTo>
                  <a:lnTo>
                    <a:pt x="90" y="267"/>
                  </a:lnTo>
                  <a:lnTo>
                    <a:pt x="90" y="277"/>
                  </a:lnTo>
                  <a:lnTo>
                    <a:pt x="88" y="286"/>
                  </a:lnTo>
                  <a:lnTo>
                    <a:pt x="79" y="297"/>
                  </a:lnTo>
                  <a:lnTo>
                    <a:pt x="71" y="298"/>
                  </a:lnTo>
                  <a:lnTo>
                    <a:pt x="62" y="304"/>
                  </a:lnTo>
                  <a:lnTo>
                    <a:pt x="51" y="307"/>
                  </a:lnTo>
                  <a:lnTo>
                    <a:pt x="44" y="304"/>
                  </a:lnTo>
                  <a:lnTo>
                    <a:pt x="33" y="297"/>
                  </a:lnTo>
                  <a:lnTo>
                    <a:pt x="28" y="288"/>
                  </a:lnTo>
                  <a:lnTo>
                    <a:pt x="19" y="277"/>
                  </a:lnTo>
                  <a:lnTo>
                    <a:pt x="11" y="270"/>
                  </a:lnTo>
                  <a:lnTo>
                    <a:pt x="8" y="260"/>
                  </a:lnTo>
                  <a:lnTo>
                    <a:pt x="8" y="251"/>
                  </a:lnTo>
                  <a:lnTo>
                    <a:pt x="6" y="240"/>
                  </a:lnTo>
                  <a:lnTo>
                    <a:pt x="8" y="233"/>
                  </a:lnTo>
                  <a:lnTo>
                    <a:pt x="8" y="224"/>
                  </a:lnTo>
                  <a:lnTo>
                    <a:pt x="13" y="214"/>
                  </a:lnTo>
                  <a:lnTo>
                    <a:pt x="13" y="207"/>
                  </a:lnTo>
                  <a:lnTo>
                    <a:pt x="13" y="198"/>
                  </a:lnTo>
                  <a:lnTo>
                    <a:pt x="13" y="191"/>
                  </a:lnTo>
                  <a:lnTo>
                    <a:pt x="13" y="182"/>
                  </a:lnTo>
                  <a:lnTo>
                    <a:pt x="13" y="175"/>
                  </a:lnTo>
                  <a:lnTo>
                    <a:pt x="13" y="166"/>
                  </a:lnTo>
                  <a:lnTo>
                    <a:pt x="13" y="159"/>
                  </a:lnTo>
                  <a:lnTo>
                    <a:pt x="0" y="124"/>
                  </a:lnTo>
                  <a:lnTo>
                    <a:pt x="13" y="9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06" name="Freeform 98"/>
            <p:cNvSpPr>
              <a:spLocks/>
            </p:cNvSpPr>
            <p:nvPr/>
          </p:nvSpPr>
          <p:spPr bwMode="auto">
            <a:xfrm>
              <a:off x="4236" y="2154"/>
              <a:ext cx="93" cy="124"/>
            </a:xfrm>
            <a:custGeom>
              <a:avLst/>
              <a:gdLst>
                <a:gd name="T0" fmla="*/ 130 w 187"/>
                <a:gd name="T1" fmla="*/ 34 h 251"/>
                <a:gd name="T2" fmla="*/ 109 w 187"/>
                <a:gd name="T3" fmla="*/ 21 h 251"/>
                <a:gd name="T4" fmla="*/ 83 w 187"/>
                <a:gd name="T5" fmla="*/ 11 h 251"/>
                <a:gd name="T6" fmla="*/ 65 w 187"/>
                <a:gd name="T7" fmla="*/ 2 h 251"/>
                <a:gd name="T8" fmla="*/ 45 w 187"/>
                <a:gd name="T9" fmla="*/ 0 h 251"/>
                <a:gd name="T10" fmla="*/ 27 w 187"/>
                <a:gd name="T11" fmla="*/ 0 h 251"/>
                <a:gd name="T12" fmla="*/ 5 w 187"/>
                <a:gd name="T13" fmla="*/ 13 h 251"/>
                <a:gd name="T14" fmla="*/ 0 w 187"/>
                <a:gd name="T15" fmla="*/ 28 h 251"/>
                <a:gd name="T16" fmla="*/ 5 w 187"/>
                <a:gd name="T17" fmla="*/ 44 h 251"/>
                <a:gd name="T18" fmla="*/ 21 w 187"/>
                <a:gd name="T19" fmla="*/ 58 h 251"/>
                <a:gd name="T20" fmla="*/ 40 w 187"/>
                <a:gd name="T21" fmla="*/ 64 h 251"/>
                <a:gd name="T22" fmla="*/ 60 w 187"/>
                <a:gd name="T23" fmla="*/ 69 h 251"/>
                <a:gd name="T24" fmla="*/ 76 w 187"/>
                <a:gd name="T25" fmla="*/ 80 h 251"/>
                <a:gd name="T26" fmla="*/ 72 w 187"/>
                <a:gd name="T27" fmla="*/ 95 h 251"/>
                <a:gd name="T28" fmla="*/ 61 w 187"/>
                <a:gd name="T29" fmla="*/ 108 h 251"/>
                <a:gd name="T30" fmla="*/ 49 w 187"/>
                <a:gd name="T31" fmla="*/ 122 h 251"/>
                <a:gd name="T32" fmla="*/ 40 w 187"/>
                <a:gd name="T33" fmla="*/ 138 h 251"/>
                <a:gd name="T34" fmla="*/ 27 w 187"/>
                <a:gd name="T35" fmla="*/ 154 h 251"/>
                <a:gd name="T36" fmla="*/ 23 w 187"/>
                <a:gd name="T37" fmla="*/ 171 h 251"/>
                <a:gd name="T38" fmla="*/ 32 w 187"/>
                <a:gd name="T39" fmla="*/ 187 h 251"/>
                <a:gd name="T40" fmla="*/ 50 w 187"/>
                <a:gd name="T41" fmla="*/ 191 h 251"/>
                <a:gd name="T42" fmla="*/ 67 w 187"/>
                <a:gd name="T43" fmla="*/ 175 h 251"/>
                <a:gd name="T44" fmla="*/ 87 w 187"/>
                <a:gd name="T45" fmla="*/ 166 h 251"/>
                <a:gd name="T46" fmla="*/ 98 w 187"/>
                <a:gd name="T47" fmla="*/ 182 h 251"/>
                <a:gd name="T48" fmla="*/ 94 w 187"/>
                <a:gd name="T49" fmla="*/ 201 h 251"/>
                <a:gd name="T50" fmla="*/ 92 w 187"/>
                <a:gd name="T51" fmla="*/ 219 h 251"/>
                <a:gd name="T52" fmla="*/ 94 w 187"/>
                <a:gd name="T53" fmla="*/ 235 h 251"/>
                <a:gd name="T54" fmla="*/ 109 w 187"/>
                <a:gd name="T55" fmla="*/ 251 h 251"/>
                <a:gd name="T56" fmla="*/ 130 w 187"/>
                <a:gd name="T57" fmla="*/ 249 h 251"/>
                <a:gd name="T58" fmla="*/ 147 w 187"/>
                <a:gd name="T59" fmla="*/ 235 h 251"/>
                <a:gd name="T60" fmla="*/ 158 w 187"/>
                <a:gd name="T61" fmla="*/ 217 h 251"/>
                <a:gd name="T62" fmla="*/ 163 w 187"/>
                <a:gd name="T63" fmla="*/ 201 h 251"/>
                <a:gd name="T64" fmla="*/ 169 w 187"/>
                <a:gd name="T65" fmla="*/ 182 h 251"/>
                <a:gd name="T66" fmla="*/ 174 w 187"/>
                <a:gd name="T67" fmla="*/ 166 h 251"/>
                <a:gd name="T68" fmla="*/ 185 w 187"/>
                <a:gd name="T69" fmla="*/ 148 h 251"/>
                <a:gd name="T70" fmla="*/ 187 w 187"/>
                <a:gd name="T71" fmla="*/ 133 h 251"/>
                <a:gd name="T72" fmla="*/ 185 w 187"/>
                <a:gd name="T73" fmla="*/ 117 h 251"/>
                <a:gd name="T74" fmla="*/ 180 w 187"/>
                <a:gd name="T75" fmla="*/ 101 h 251"/>
                <a:gd name="T76" fmla="*/ 174 w 187"/>
                <a:gd name="T77" fmla="*/ 85 h 251"/>
                <a:gd name="T78" fmla="*/ 174 w 187"/>
                <a:gd name="T79" fmla="*/ 65 h 251"/>
                <a:gd name="T80" fmla="*/ 163 w 187"/>
                <a:gd name="T81" fmla="*/ 53 h 251"/>
                <a:gd name="T82" fmla="*/ 141 w 187"/>
                <a:gd name="T83" fmla="*/ 37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87" h="251">
                  <a:moveTo>
                    <a:pt x="141" y="37"/>
                  </a:moveTo>
                  <a:lnTo>
                    <a:pt x="130" y="34"/>
                  </a:lnTo>
                  <a:lnTo>
                    <a:pt x="120" y="27"/>
                  </a:lnTo>
                  <a:lnTo>
                    <a:pt x="109" y="21"/>
                  </a:lnTo>
                  <a:lnTo>
                    <a:pt x="94" y="13"/>
                  </a:lnTo>
                  <a:lnTo>
                    <a:pt x="83" y="11"/>
                  </a:lnTo>
                  <a:lnTo>
                    <a:pt x="76" y="5"/>
                  </a:lnTo>
                  <a:lnTo>
                    <a:pt x="65" y="2"/>
                  </a:lnTo>
                  <a:lnTo>
                    <a:pt x="54" y="0"/>
                  </a:lnTo>
                  <a:lnTo>
                    <a:pt x="45" y="0"/>
                  </a:lnTo>
                  <a:lnTo>
                    <a:pt x="34" y="0"/>
                  </a:lnTo>
                  <a:lnTo>
                    <a:pt x="27" y="0"/>
                  </a:lnTo>
                  <a:lnTo>
                    <a:pt x="12" y="2"/>
                  </a:lnTo>
                  <a:lnTo>
                    <a:pt x="5" y="13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0" y="37"/>
                  </a:lnTo>
                  <a:lnTo>
                    <a:pt x="5" y="44"/>
                  </a:lnTo>
                  <a:lnTo>
                    <a:pt x="10" y="53"/>
                  </a:lnTo>
                  <a:lnTo>
                    <a:pt x="21" y="58"/>
                  </a:lnTo>
                  <a:lnTo>
                    <a:pt x="32" y="64"/>
                  </a:lnTo>
                  <a:lnTo>
                    <a:pt x="40" y="64"/>
                  </a:lnTo>
                  <a:lnTo>
                    <a:pt x="49" y="65"/>
                  </a:lnTo>
                  <a:lnTo>
                    <a:pt x="60" y="69"/>
                  </a:lnTo>
                  <a:lnTo>
                    <a:pt x="70" y="71"/>
                  </a:lnTo>
                  <a:lnTo>
                    <a:pt x="76" y="80"/>
                  </a:lnTo>
                  <a:lnTo>
                    <a:pt x="76" y="87"/>
                  </a:lnTo>
                  <a:lnTo>
                    <a:pt x="72" y="95"/>
                  </a:lnTo>
                  <a:lnTo>
                    <a:pt x="65" y="101"/>
                  </a:lnTo>
                  <a:lnTo>
                    <a:pt x="61" y="108"/>
                  </a:lnTo>
                  <a:lnTo>
                    <a:pt x="54" y="113"/>
                  </a:lnTo>
                  <a:lnTo>
                    <a:pt x="49" y="122"/>
                  </a:lnTo>
                  <a:lnTo>
                    <a:pt x="45" y="129"/>
                  </a:lnTo>
                  <a:lnTo>
                    <a:pt x="40" y="138"/>
                  </a:lnTo>
                  <a:lnTo>
                    <a:pt x="32" y="145"/>
                  </a:lnTo>
                  <a:lnTo>
                    <a:pt x="27" y="154"/>
                  </a:lnTo>
                  <a:lnTo>
                    <a:pt x="23" y="161"/>
                  </a:lnTo>
                  <a:lnTo>
                    <a:pt x="23" y="171"/>
                  </a:lnTo>
                  <a:lnTo>
                    <a:pt x="27" y="180"/>
                  </a:lnTo>
                  <a:lnTo>
                    <a:pt x="32" y="187"/>
                  </a:lnTo>
                  <a:lnTo>
                    <a:pt x="43" y="193"/>
                  </a:lnTo>
                  <a:lnTo>
                    <a:pt x="50" y="191"/>
                  </a:lnTo>
                  <a:lnTo>
                    <a:pt x="60" y="185"/>
                  </a:lnTo>
                  <a:lnTo>
                    <a:pt x="67" y="175"/>
                  </a:lnTo>
                  <a:lnTo>
                    <a:pt x="76" y="170"/>
                  </a:lnTo>
                  <a:lnTo>
                    <a:pt x="87" y="166"/>
                  </a:lnTo>
                  <a:lnTo>
                    <a:pt x="94" y="175"/>
                  </a:lnTo>
                  <a:lnTo>
                    <a:pt x="98" y="182"/>
                  </a:lnTo>
                  <a:lnTo>
                    <a:pt x="98" y="191"/>
                  </a:lnTo>
                  <a:lnTo>
                    <a:pt x="94" y="201"/>
                  </a:lnTo>
                  <a:lnTo>
                    <a:pt x="94" y="208"/>
                  </a:lnTo>
                  <a:lnTo>
                    <a:pt x="92" y="219"/>
                  </a:lnTo>
                  <a:lnTo>
                    <a:pt x="92" y="228"/>
                  </a:lnTo>
                  <a:lnTo>
                    <a:pt x="94" y="235"/>
                  </a:lnTo>
                  <a:lnTo>
                    <a:pt x="100" y="245"/>
                  </a:lnTo>
                  <a:lnTo>
                    <a:pt x="109" y="251"/>
                  </a:lnTo>
                  <a:lnTo>
                    <a:pt x="120" y="251"/>
                  </a:lnTo>
                  <a:lnTo>
                    <a:pt x="130" y="249"/>
                  </a:lnTo>
                  <a:lnTo>
                    <a:pt x="141" y="244"/>
                  </a:lnTo>
                  <a:lnTo>
                    <a:pt x="147" y="235"/>
                  </a:lnTo>
                  <a:lnTo>
                    <a:pt x="152" y="228"/>
                  </a:lnTo>
                  <a:lnTo>
                    <a:pt x="158" y="217"/>
                  </a:lnTo>
                  <a:lnTo>
                    <a:pt x="163" y="208"/>
                  </a:lnTo>
                  <a:lnTo>
                    <a:pt x="163" y="201"/>
                  </a:lnTo>
                  <a:lnTo>
                    <a:pt x="165" y="191"/>
                  </a:lnTo>
                  <a:lnTo>
                    <a:pt x="169" y="182"/>
                  </a:lnTo>
                  <a:lnTo>
                    <a:pt x="170" y="175"/>
                  </a:lnTo>
                  <a:lnTo>
                    <a:pt x="174" y="166"/>
                  </a:lnTo>
                  <a:lnTo>
                    <a:pt x="181" y="159"/>
                  </a:lnTo>
                  <a:lnTo>
                    <a:pt x="185" y="148"/>
                  </a:lnTo>
                  <a:lnTo>
                    <a:pt x="187" y="140"/>
                  </a:lnTo>
                  <a:lnTo>
                    <a:pt x="187" y="133"/>
                  </a:lnTo>
                  <a:lnTo>
                    <a:pt x="187" y="124"/>
                  </a:lnTo>
                  <a:lnTo>
                    <a:pt x="185" y="117"/>
                  </a:lnTo>
                  <a:lnTo>
                    <a:pt x="180" y="108"/>
                  </a:lnTo>
                  <a:lnTo>
                    <a:pt x="180" y="101"/>
                  </a:lnTo>
                  <a:lnTo>
                    <a:pt x="174" y="92"/>
                  </a:lnTo>
                  <a:lnTo>
                    <a:pt x="174" y="85"/>
                  </a:lnTo>
                  <a:lnTo>
                    <a:pt x="174" y="74"/>
                  </a:lnTo>
                  <a:lnTo>
                    <a:pt x="174" y="65"/>
                  </a:lnTo>
                  <a:lnTo>
                    <a:pt x="165" y="60"/>
                  </a:lnTo>
                  <a:lnTo>
                    <a:pt x="163" y="53"/>
                  </a:lnTo>
                  <a:lnTo>
                    <a:pt x="158" y="44"/>
                  </a:lnTo>
                  <a:lnTo>
                    <a:pt x="141" y="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07" name="Freeform 99"/>
            <p:cNvSpPr>
              <a:spLocks/>
            </p:cNvSpPr>
            <p:nvPr/>
          </p:nvSpPr>
          <p:spPr bwMode="auto">
            <a:xfrm>
              <a:off x="3952" y="1820"/>
              <a:ext cx="246" cy="223"/>
            </a:xfrm>
            <a:custGeom>
              <a:avLst/>
              <a:gdLst>
                <a:gd name="T0" fmla="*/ 353 w 493"/>
                <a:gd name="T1" fmla="*/ 185 h 445"/>
                <a:gd name="T2" fmla="*/ 322 w 493"/>
                <a:gd name="T3" fmla="*/ 122 h 445"/>
                <a:gd name="T4" fmla="*/ 284 w 493"/>
                <a:gd name="T5" fmla="*/ 71 h 445"/>
                <a:gd name="T6" fmla="*/ 240 w 493"/>
                <a:gd name="T7" fmla="*/ 32 h 445"/>
                <a:gd name="T8" fmla="*/ 202 w 493"/>
                <a:gd name="T9" fmla="*/ 7 h 445"/>
                <a:gd name="T10" fmla="*/ 164 w 493"/>
                <a:gd name="T11" fmla="*/ 0 h 445"/>
                <a:gd name="T12" fmla="*/ 115 w 493"/>
                <a:gd name="T13" fmla="*/ 0 h 445"/>
                <a:gd name="T14" fmla="*/ 75 w 493"/>
                <a:gd name="T15" fmla="*/ 18 h 445"/>
                <a:gd name="T16" fmla="*/ 28 w 493"/>
                <a:gd name="T17" fmla="*/ 60 h 445"/>
                <a:gd name="T18" fmla="*/ 6 w 493"/>
                <a:gd name="T19" fmla="*/ 101 h 445"/>
                <a:gd name="T20" fmla="*/ 0 w 493"/>
                <a:gd name="T21" fmla="*/ 150 h 445"/>
                <a:gd name="T22" fmla="*/ 0 w 493"/>
                <a:gd name="T23" fmla="*/ 219 h 445"/>
                <a:gd name="T24" fmla="*/ 15 w 493"/>
                <a:gd name="T25" fmla="*/ 277 h 445"/>
                <a:gd name="T26" fmla="*/ 28 w 493"/>
                <a:gd name="T27" fmla="*/ 328 h 445"/>
                <a:gd name="T28" fmla="*/ 53 w 493"/>
                <a:gd name="T29" fmla="*/ 365 h 445"/>
                <a:gd name="T30" fmla="*/ 82 w 493"/>
                <a:gd name="T31" fmla="*/ 397 h 445"/>
                <a:gd name="T32" fmla="*/ 131 w 493"/>
                <a:gd name="T33" fmla="*/ 429 h 445"/>
                <a:gd name="T34" fmla="*/ 173 w 493"/>
                <a:gd name="T35" fmla="*/ 441 h 445"/>
                <a:gd name="T36" fmla="*/ 219 w 493"/>
                <a:gd name="T37" fmla="*/ 445 h 445"/>
                <a:gd name="T38" fmla="*/ 262 w 493"/>
                <a:gd name="T39" fmla="*/ 434 h 445"/>
                <a:gd name="T40" fmla="*/ 299 w 493"/>
                <a:gd name="T41" fmla="*/ 423 h 445"/>
                <a:gd name="T42" fmla="*/ 331 w 493"/>
                <a:gd name="T43" fmla="*/ 386 h 445"/>
                <a:gd name="T44" fmla="*/ 344 w 493"/>
                <a:gd name="T45" fmla="*/ 335 h 445"/>
                <a:gd name="T46" fmla="*/ 353 w 493"/>
                <a:gd name="T47" fmla="*/ 280 h 445"/>
                <a:gd name="T48" fmla="*/ 364 w 493"/>
                <a:gd name="T49" fmla="*/ 250 h 445"/>
                <a:gd name="T50" fmla="*/ 404 w 493"/>
                <a:gd name="T51" fmla="*/ 243 h 445"/>
                <a:gd name="T52" fmla="*/ 462 w 493"/>
                <a:gd name="T53" fmla="*/ 245 h 445"/>
                <a:gd name="T54" fmla="*/ 493 w 493"/>
                <a:gd name="T55" fmla="*/ 233 h 445"/>
                <a:gd name="T56" fmla="*/ 493 w 493"/>
                <a:gd name="T57" fmla="*/ 208 h 445"/>
                <a:gd name="T58" fmla="*/ 477 w 493"/>
                <a:gd name="T59" fmla="*/ 182 h 445"/>
                <a:gd name="T60" fmla="*/ 448 w 493"/>
                <a:gd name="T61" fmla="*/ 175 h 445"/>
                <a:gd name="T62" fmla="*/ 404 w 493"/>
                <a:gd name="T63" fmla="*/ 175 h 445"/>
                <a:gd name="T64" fmla="*/ 353 w 493"/>
                <a:gd name="T65" fmla="*/ 185 h 4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93" h="445">
                  <a:moveTo>
                    <a:pt x="353" y="185"/>
                  </a:moveTo>
                  <a:lnTo>
                    <a:pt x="322" y="122"/>
                  </a:lnTo>
                  <a:lnTo>
                    <a:pt x="284" y="71"/>
                  </a:lnTo>
                  <a:lnTo>
                    <a:pt x="240" y="32"/>
                  </a:lnTo>
                  <a:lnTo>
                    <a:pt x="202" y="7"/>
                  </a:lnTo>
                  <a:lnTo>
                    <a:pt x="164" y="0"/>
                  </a:lnTo>
                  <a:lnTo>
                    <a:pt x="115" y="0"/>
                  </a:lnTo>
                  <a:lnTo>
                    <a:pt x="75" y="18"/>
                  </a:lnTo>
                  <a:lnTo>
                    <a:pt x="28" y="60"/>
                  </a:lnTo>
                  <a:lnTo>
                    <a:pt x="6" y="101"/>
                  </a:lnTo>
                  <a:lnTo>
                    <a:pt x="0" y="150"/>
                  </a:lnTo>
                  <a:lnTo>
                    <a:pt x="0" y="219"/>
                  </a:lnTo>
                  <a:lnTo>
                    <a:pt x="15" y="277"/>
                  </a:lnTo>
                  <a:lnTo>
                    <a:pt x="28" y="328"/>
                  </a:lnTo>
                  <a:lnTo>
                    <a:pt x="53" y="365"/>
                  </a:lnTo>
                  <a:lnTo>
                    <a:pt x="82" y="397"/>
                  </a:lnTo>
                  <a:lnTo>
                    <a:pt x="131" y="429"/>
                  </a:lnTo>
                  <a:lnTo>
                    <a:pt x="173" y="441"/>
                  </a:lnTo>
                  <a:lnTo>
                    <a:pt x="219" y="445"/>
                  </a:lnTo>
                  <a:lnTo>
                    <a:pt x="262" y="434"/>
                  </a:lnTo>
                  <a:lnTo>
                    <a:pt x="299" y="423"/>
                  </a:lnTo>
                  <a:lnTo>
                    <a:pt x="331" y="386"/>
                  </a:lnTo>
                  <a:lnTo>
                    <a:pt x="344" y="335"/>
                  </a:lnTo>
                  <a:lnTo>
                    <a:pt x="353" y="280"/>
                  </a:lnTo>
                  <a:lnTo>
                    <a:pt x="364" y="250"/>
                  </a:lnTo>
                  <a:lnTo>
                    <a:pt x="404" y="243"/>
                  </a:lnTo>
                  <a:lnTo>
                    <a:pt x="462" y="245"/>
                  </a:lnTo>
                  <a:lnTo>
                    <a:pt x="493" y="233"/>
                  </a:lnTo>
                  <a:lnTo>
                    <a:pt x="493" y="208"/>
                  </a:lnTo>
                  <a:lnTo>
                    <a:pt x="477" y="182"/>
                  </a:lnTo>
                  <a:lnTo>
                    <a:pt x="448" y="175"/>
                  </a:lnTo>
                  <a:lnTo>
                    <a:pt x="404" y="175"/>
                  </a:lnTo>
                  <a:lnTo>
                    <a:pt x="353" y="18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08" name="Freeform 100"/>
            <p:cNvSpPr>
              <a:spLocks/>
            </p:cNvSpPr>
            <p:nvPr/>
          </p:nvSpPr>
          <p:spPr bwMode="auto">
            <a:xfrm>
              <a:off x="3373" y="1896"/>
              <a:ext cx="293" cy="223"/>
            </a:xfrm>
            <a:custGeom>
              <a:avLst/>
              <a:gdLst>
                <a:gd name="T0" fmla="*/ 417 w 586"/>
                <a:gd name="T1" fmla="*/ 270 h 444"/>
                <a:gd name="T2" fmla="*/ 400 w 586"/>
                <a:gd name="T3" fmla="*/ 180 h 444"/>
                <a:gd name="T4" fmla="*/ 373 w 586"/>
                <a:gd name="T5" fmla="*/ 118 h 444"/>
                <a:gd name="T6" fmla="*/ 324 w 586"/>
                <a:gd name="T7" fmla="*/ 53 h 444"/>
                <a:gd name="T8" fmla="*/ 280 w 586"/>
                <a:gd name="T9" fmla="*/ 17 h 444"/>
                <a:gd name="T10" fmla="*/ 220 w 586"/>
                <a:gd name="T11" fmla="*/ 0 h 444"/>
                <a:gd name="T12" fmla="*/ 155 w 586"/>
                <a:gd name="T13" fmla="*/ 0 h 444"/>
                <a:gd name="T14" fmla="*/ 93 w 586"/>
                <a:gd name="T15" fmla="*/ 16 h 444"/>
                <a:gd name="T16" fmla="*/ 46 w 586"/>
                <a:gd name="T17" fmla="*/ 54 h 444"/>
                <a:gd name="T18" fmla="*/ 18 w 586"/>
                <a:gd name="T19" fmla="*/ 97 h 444"/>
                <a:gd name="T20" fmla="*/ 2 w 586"/>
                <a:gd name="T21" fmla="*/ 150 h 444"/>
                <a:gd name="T22" fmla="*/ 0 w 586"/>
                <a:gd name="T23" fmla="*/ 206 h 444"/>
                <a:gd name="T24" fmla="*/ 6 w 586"/>
                <a:gd name="T25" fmla="*/ 264 h 444"/>
                <a:gd name="T26" fmla="*/ 18 w 586"/>
                <a:gd name="T27" fmla="*/ 314 h 444"/>
                <a:gd name="T28" fmla="*/ 57 w 586"/>
                <a:gd name="T29" fmla="*/ 360 h 444"/>
                <a:gd name="T30" fmla="*/ 93 w 586"/>
                <a:gd name="T31" fmla="*/ 391 h 444"/>
                <a:gd name="T32" fmla="*/ 138 w 586"/>
                <a:gd name="T33" fmla="*/ 425 h 444"/>
                <a:gd name="T34" fmla="*/ 175 w 586"/>
                <a:gd name="T35" fmla="*/ 439 h 444"/>
                <a:gd name="T36" fmla="*/ 235 w 586"/>
                <a:gd name="T37" fmla="*/ 444 h 444"/>
                <a:gd name="T38" fmla="*/ 280 w 586"/>
                <a:gd name="T39" fmla="*/ 430 h 444"/>
                <a:gd name="T40" fmla="*/ 322 w 586"/>
                <a:gd name="T41" fmla="*/ 413 h 444"/>
                <a:gd name="T42" fmla="*/ 360 w 586"/>
                <a:gd name="T43" fmla="*/ 386 h 444"/>
                <a:gd name="T44" fmla="*/ 389 w 586"/>
                <a:gd name="T45" fmla="*/ 354 h 444"/>
                <a:gd name="T46" fmla="*/ 426 w 586"/>
                <a:gd name="T47" fmla="*/ 335 h 444"/>
                <a:gd name="T48" fmla="*/ 482 w 586"/>
                <a:gd name="T49" fmla="*/ 340 h 444"/>
                <a:gd name="T50" fmla="*/ 487 w 586"/>
                <a:gd name="T51" fmla="*/ 349 h 444"/>
                <a:gd name="T52" fmla="*/ 531 w 586"/>
                <a:gd name="T53" fmla="*/ 367 h 444"/>
                <a:gd name="T54" fmla="*/ 564 w 586"/>
                <a:gd name="T55" fmla="*/ 361 h 444"/>
                <a:gd name="T56" fmla="*/ 586 w 586"/>
                <a:gd name="T57" fmla="*/ 330 h 444"/>
                <a:gd name="T58" fmla="*/ 578 w 586"/>
                <a:gd name="T59" fmla="*/ 308 h 444"/>
                <a:gd name="T60" fmla="*/ 551 w 586"/>
                <a:gd name="T61" fmla="*/ 293 h 444"/>
                <a:gd name="T62" fmla="*/ 493 w 586"/>
                <a:gd name="T63" fmla="*/ 286 h 444"/>
                <a:gd name="T64" fmla="*/ 444 w 586"/>
                <a:gd name="T65" fmla="*/ 280 h 444"/>
                <a:gd name="T66" fmla="*/ 417 w 586"/>
                <a:gd name="T67" fmla="*/ 27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6" h="444">
                  <a:moveTo>
                    <a:pt x="417" y="270"/>
                  </a:moveTo>
                  <a:lnTo>
                    <a:pt x="400" y="180"/>
                  </a:lnTo>
                  <a:lnTo>
                    <a:pt x="373" y="118"/>
                  </a:lnTo>
                  <a:lnTo>
                    <a:pt x="324" y="53"/>
                  </a:lnTo>
                  <a:lnTo>
                    <a:pt x="280" y="17"/>
                  </a:lnTo>
                  <a:lnTo>
                    <a:pt x="220" y="0"/>
                  </a:lnTo>
                  <a:lnTo>
                    <a:pt x="155" y="0"/>
                  </a:lnTo>
                  <a:lnTo>
                    <a:pt x="93" y="16"/>
                  </a:lnTo>
                  <a:lnTo>
                    <a:pt x="46" y="54"/>
                  </a:lnTo>
                  <a:lnTo>
                    <a:pt x="18" y="97"/>
                  </a:lnTo>
                  <a:lnTo>
                    <a:pt x="2" y="150"/>
                  </a:lnTo>
                  <a:lnTo>
                    <a:pt x="0" y="206"/>
                  </a:lnTo>
                  <a:lnTo>
                    <a:pt x="6" y="264"/>
                  </a:lnTo>
                  <a:lnTo>
                    <a:pt x="18" y="314"/>
                  </a:lnTo>
                  <a:lnTo>
                    <a:pt x="57" y="360"/>
                  </a:lnTo>
                  <a:lnTo>
                    <a:pt x="93" y="391"/>
                  </a:lnTo>
                  <a:lnTo>
                    <a:pt x="138" y="425"/>
                  </a:lnTo>
                  <a:lnTo>
                    <a:pt x="175" y="439"/>
                  </a:lnTo>
                  <a:lnTo>
                    <a:pt x="235" y="444"/>
                  </a:lnTo>
                  <a:lnTo>
                    <a:pt x="280" y="430"/>
                  </a:lnTo>
                  <a:lnTo>
                    <a:pt x="322" y="413"/>
                  </a:lnTo>
                  <a:lnTo>
                    <a:pt x="360" y="386"/>
                  </a:lnTo>
                  <a:lnTo>
                    <a:pt x="389" y="354"/>
                  </a:lnTo>
                  <a:lnTo>
                    <a:pt x="426" y="335"/>
                  </a:lnTo>
                  <a:lnTo>
                    <a:pt x="482" y="340"/>
                  </a:lnTo>
                  <a:lnTo>
                    <a:pt x="487" y="349"/>
                  </a:lnTo>
                  <a:lnTo>
                    <a:pt x="531" y="367"/>
                  </a:lnTo>
                  <a:lnTo>
                    <a:pt x="564" y="361"/>
                  </a:lnTo>
                  <a:lnTo>
                    <a:pt x="586" y="330"/>
                  </a:lnTo>
                  <a:lnTo>
                    <a:pt x="578" y="308"/>
                  </a:lnTo>
                  <a:lnTo>
                    <a:pt x="551" y="293"/>
                  </a:lnTo>
                  <a:lnTo>
                    <a:pt x="493" y="286"/>
                  </a:lnTo>
                  <a:lnTo>
                    <a:pt x="444" y="280"/>
                  </a:lnTo>
                  <a:lnTo>
                    <a:pt x="417" y="2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09" name="Freeform 101"/>
            <p:cNvSpPr>
              <a:spLocks/>
            </p:cNvSpPr>
            <p:nvPr/>
          </p:nvSpPr>
          <p:spPr bwMode="auto">
            <a:xfrm>
              <a:off x="3200" y="2183"/>
              <a:ext cx="240" cy="351"/>
            </a:xfrm>
            <a:custGeom>
              <a:avLst/>
              <a:gdLst>
                <a:gd name="T0" fmla="*/ 256 w 480"/>
                <a:gd name="T1" fmla="*/ 69 h 704"/>
                <a:gd name="T2" fmla="*/ 440 w 480"/>
                <a:gd name="T3" fmla="*/ 0 h 704"/>
                <a:gd name="T4" fmla="*/ 480 w 480"/>
                <a:gd name="T5" fmla="*/ 55 h 704"/>
                <a:gd name="T6" fmla="*/ 398 w 480"/>
                <a:gd name="T7" fmla="*/ 161 h 704"/>
                <a:gd name="T8" fmla="*/ 189 w 480"/>
                <a:gd name="T9" fmla="*/ 233 h 704"/>
                <a:gd name="T10" fmla="*/ 66 w 480"/>
                <a:gd name="T11" fmla="*/ 360 h 704"/>
                <a:gd name="T12" fmla="*/ 80 w 480"/>
                <a:gd name="T13" fmla="*/ 429 h 704"/>
                <a:gd name="T14" fmla="*/ 156 w 480"/>
                <a:gd name="T15" fmla="*/ 487 h 704"/>
                <a:gd name="T16" fmla="*/ 246 w 480"/>
                <a:gd name="T17" fmla="*/ 487 h 704"/>
                <a:gd name="T18" fmla="*/ 338 w 480"/>
                <a:gd name="T19" fmla="*/ 466 h 704"/>
                <a:gd name="T20" fmla="*/ 382 w 480"/>
                <a:gd name="T21" fmla="*/ 489 h 704"/>
                <a:gd name="T22" fmla="*/ 380 w 480"/>
                <a:gd name="T23" fmla="*/ 505 h 704"/>
                <a:gd name="T24" fmla="*/ 371 w 480"/>
                <a:gd name="T25" fmla="*/ 521 h 704"/>
                <a:gd name="T26" fmla="*/ 353 w 480"/>
                <a:gd name="T27" fmla="*/ 530 h 704"/>
                <a:gd name="T28" fmla="*/ 333 w 480"/>
                <a:gd name="T29" fmla="*/ 530 h 704"/>
                <a:gd name="T30" fmla="*/ 316 w 480"/>
                <a:gd name="T31" fmla="*/ 526 h 704"/>
                <a:gd name="T32" fmla="*/ 300 w 480"/>
                <a:gd name="T33" fmla="*/ 524 h 704"/>
                <a:gd name="T34" fmla="*/ 278 w 480"/>
                <a:gd name="T35" fmla="*/ 521 h 704"/>
                <a:gd name="T36" fmla="*/ 262 w 480"/>
                <a:gd name="T37" fmla="*/ 524 h 704"/>
                <a:gd name="T38" fmla="*/ 256 w 480"/>
                <a:gd name="T39" fmla="*/ 540 h 704"/>
                <a:gd name="T40" fmla="*/ 278 w 480"/>
                <a:gd name="T41" fmla="*/ 547 h 704"/>
                <a:gd name="T42" fmla="*/ 298 w 480"/>
                <a:gd name="T43" fmla="*/ 551 h 704"/>
                <a:gd name="T44" fmla="*/ 316 w 480"/>
                <a:gd name="T45" fmla="*/ 553 h 704"/>
                <a:gd name="T46" fmla="*/ 338 w 480"/>
                <a:gd name="T47" fmla="*/ 556 h 704"/>
                <a:gd name="T48" fmla="*/ 358 w 480"/>
                <a:gd name="T49" fmla="*/ 562 h 704"/>
                <a:gd name="T50" fmla="*/ 371 w 480"/>
                <a:gd name="T51" fmla="*/ 572 h 704"/>
                <a:gd name="T52" fmla="*/ 376 w 480"/>
                <a:gd name="T53" fmla="*/ 588 h 704"/>
                <a:gd name="T54" fmla="*/ 364 w 480"/>
                <a:gd name="T55" fmla="*/ 604 h 704"/>
                <a:gd name="T56" fmla="*/ 338 w 480"/>
                <a:gd name="T57" fmla="*/ 614 h 704"/>
                <a:gd name="T58" fmla="*/ 320 w 480"/>
                <a:gd name="T59" fmla="*/ 614 h 704"/>
                <a:gd name="T60" fmla="*/ 293 w 480"/>
                <a:gd name="T61" fmla="*/ 606 h 704"/>
                <a:gd name="T62" fmla="*/ 273 w 480"/>
                <a:gd name="T63" fmla="*/ 599 h 704"/>
                <a:gd name="T64" fmla="*/ 251 w 480"/>
                <a:gd name="T65" fmla="*/ 595 h 704"/>
                <a:gd name="T66" fmla="*/ 244 w 480"/>
                <a:gd name="T67" fmla="*/ 609 h 704"/>
                <a:gd name="T68" fmla="*/ 260 w 480"/>
                <a:gd name="T69" fmla="*/ 614 h 704"/>
                <a:gd name="T70" fmla="*/ 273 w 480"/>
                <a:gd name="T71" fmla="*/ 622 h 704"/>
                <a:gd name="T72" fmla="*/ 287 w 480"/>
                <a:gd name="T73" fmla="*/ 629 h 704"/>
                <a:gd name="T74" fmla="*/ 304 w 480"/>
                <a:gd name="T75" fmla="*/ 639 h 704"/>
                <a:gd name="T76" fmla="*/ 322 w 480"/>
                <a:gd name="T77" fmla="*/ 657 h 704"/>
                <a:gd name="T78" fmla="*/ 327 w 480"/>
                <a:gd name="T79" fmla="*/ 676 h 704"/>
                <a:gd name="T80" fmla="*/ 326 w 480"/>
                <a:gd name="T81" fmla="*/ 694 h 704"/>
                <a:gd name="T82" fmla="*/ 309 w 480"/>
                <a:gd name="T83" fmla="*/ 703 h 704"/>
                <a:gd name="T84" fmla="*/ 293 w 480"/>
                <a:gd name="T85" fmla="*/ 704 h 704"/>
                <a:gd name="T86" fmla="*/ 273 w 480"/>
                <a:gd name="T87" fmla="*/ 703 h 704"/>
                <a:gd name="T88" fmla="*/ 255 w 480"/>
                <a:gd name="T89" fmla="*/ 697 h 704"/>
                <a:gd name="T90" fmla="*/ 235 w 480"/>
                <a:gd name="T91" fmla="*/ 694 h 704"/>
                <a:gd name="T92" fmla="*/ 218 w 480"/>
                <a:gd name="T93" fmla="*/ 682 h 704"/>
                <a:gd name="T94" fmla="*/ 202 w 480"/>
                <a:gd name="T95" fmla="*/ 671 h 704"/>
                <a:gd name="T96" fmla="*/ 186 w 480"/>
                <a:gd name="T97" fmla="*/ 652 h 704"/>
                <a:gd name="T98" fmla="*/ 175 w 480"/>
                <a:gd name="T99" fmla="*/ 639 h 704"/>
                <a:gd name="T100" fmla="*/ 169 w 480"/>
                <a:gd name="T101" fmla="*/ 622 h 704"/>
                <a:gd name="T102" fmla="*/ 164 w 480"/>
                <a:gd name="T103" fmla="*/ 606 h 704"/>
                <a:gd name="T104" fmla="*/ 53 w 480"/>
                <a:gd name="T105" fmla="*/ 489 h 704"/>
                <a:gd name="T106" fmla="*/ 9 w 480"/>
                <a:gd name="T107" fmla="*/ 399 h 704"/>
                <a:gd name="T108" fmla="*/ 20 w 480"/>
                <a:gd name="T109" fmla="*/ 309 h 704"/>
                <a:gd name="T110" fmla="*/ 126 w 480"/>
                <a:gd name="T111" fmla="*/ 193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80" h="704">
                  <a:moveTo>
                    <a:pt x="153" y="165"/>
                  </a:moveTo>
                  <a:lnTo>
                    <a:pt x="256" y="69"/>
                  </a:lnTo>
                  <a:lnTo>
                    <a:pt x="360" y="22"/>
                  </a:lnTo>
                  <a:lnTo>
                    <a:pt x="440" y="0"/>
                  </a:lnTo>
                  <a:lnTo>
                    <a:pt x="469" y="13"/>
                  </a:lnTo>
                  <a:lnTo>
                    <a:pt x="480" y="55"/>
                  </a:lnTo>
                  <a:lnTo>
                    <a:pt x="447" y="124"/>
                  </a:lnTo>
                  <a:lnTo>
                    <a:pt x="398" y="161"/>
                  </a:lnTo>
                  <a:lnTo>
                    <a:pt x="304" y="182"/>
                  </a:lnTo>
                  <a:lnTo>
                    <a:pt x="189" y="233"/>
                  </a:lnTo>
                  <a:lnTo>
                    <a:pt x="104" y="299"/>
                  </a:lnTo>
                  <a:lnTo>
                    <a:pt x="66" y="360"/>
                  </a:lnTo>
                  <a:lnTo>
                    <a:pt x="66" y="394"/>
                  </a:lnTo>
                  <a:lnTo>
                    <a:pt x="80" y="429"/>
                  </a:lnTo>
                  <a:lnTo>
                    <a:pt x="107" y="461"/>
                  </a:lnTo>
                  <a:lnTo>
                    <a:pt x="156" y="487"/>
                  </a:lnTo>
                  <a:lnTo>
                    <a:pt x="211" y="498"/>
                  </a:lnTo>
                  <a:lnTo>
                    <a:pt x="246" y="487"/>
                  </a:lnTo>
                  <a:lnTo>
                    <a:pt x="289" y="477"/>
                  </a:lnTo>
                  <a:lnTo>
                    <a:pt x="338" y="466"/>
                  </a:lnTo>
                  <a:lnTo>
                    <a:pt x="375" y="472"/>
                  </a:lnTo>
                  <a:lnTo>
                    <a:pt x="382" y="489"/>
                  </a:lnTo>
                  <a:lnTo>
                    <a:pt x="376" y="498"/>
                  </a:lnTo>
                  <a:lnTo>
                    <a:pt x="380" y="505"/>
                  </a:lnTo>
                  <a:lnTo>
                    <a:pt x="380" y="514"/>
                  </a:lnTo>
                  <a:lnTo>
                    <a:pt x="371" y="521"/>
                  </a:lnTo>
                  <a:lnTo>
                    <a:pt x="364" y="524"/>
                  </a:lnTo>
                  <a:lnTo>
                    <a:pt x="353" y="530"/>
                  </a:lnTo>
                  <a:lnTo>
                    <a:pt x="342" y="532"/>
                  </a:lnTo>
                  <a:lnTo>
                    <a:pt x="333" y="530"/>
                  </a:lnTo>
                  <a:lnTo>
                    <a:pt x="326" y="526"/>
                  </a:lnTo>
                  <a:lnTo>
                    <a:pt x="316" y="526"/>
                  </a:lnTo>
                  <a:lnTo>
                    <a:pt x="309" y="524"/>
                  </a:lnTo>
                  <a:lnTo>
                    <a:pt x="300" y="524"/>
                  </a:lnTo>
                  <a:lnTo>
                    <a:pt x="289" y="521"/>
                  </a:lnTo>
                  <a:lnTo>
                    <a:pt x="278" y="521"/>
                  </a:lnTo>
                  <a:lnTo>
                    <a:pt x="271" y="521"/>
                  </a:lnTo>
                  <a:lnTo>
                    <a:pt x="262" y="524"/>
                  </a:lnTo>
                  <a:lnTo>
                    <a:pt x="255" y="532"/>
                  </a:lnTo>
                  <a:lnTo>
                    <a:pt x="256" y="540"/>
                  </a:lnTo>
                  <a:lnTo>
                    <a:pt x="267" y="542"/>
                  </a:lnTo>
                  <a:lnTo>
                    <a:pt x="278" y="547"/>
                  </a:lnTo>
                  <a:lnTo>
                    <a:pt x="287" y="547"/>
                  </a:lnTo>
                  <a:lnTo>
                    <a:pt x="298" y="551"/>
                  </a:lnTo>
                  <a:lnTo>
                    <a:pt x="306" y="551"/>
                  </a:lnTo>
                  <a:lnTo>
                    <a:pt x="316" y="553"/>
                  </a:lnTo>
                  <a:lnTo>
                    <a:pt x="327" y="553"/>
                  </a:lnTo>
                  <a:lnTo>
                    <a:pt x="338" y="556"/>
                  </a:lnTo>
                  <a:lnTo>
                    <a:pt x="349" y="558"/>
                  </a:lnTo>
                  <a:lnTo>
                    <a:pt x="358" y="562"/>
                  </a:lnTo>
                  <a:lnTo>
                    <a:pt x="366" y="563"/>
                  </a:lnTo>
                  <a:lnTo>
                    <a:pt x="371" y="572"/>
                  </a:lnTo>
                  <a:lnTo>
                    <a:pt x="375" y="579"/>
                  </a:lnTo>
                  <a:lnTo>
                    <a:pt x="376" y="588"/>
                  </a:lnTo>
                  <a:lnTo>
                    <a:pt x="369" y="595"/>
                  </a:lnTo>
                  <a:lnTo>
                    <a:pt x="364" y="604"/>
                  </a:lnTo>
                  <a:lnTo>
                    <a:pt x="349" y="609"/>
                  </a:lnTo>
                  <a:lnTo>
                    <a:pt x="338" y="614"/>
                  </a:lnTo>
                  <a:lnTo>
                    <a:pt x="327" y="614"/>
                  </a:lnTo>
                  <a:lnTo>
                    <a:pt x="320" y="614"/>
                  </a:lnTo>
                  <a:lnTo>
                    <a:pt x="306" y="611"/>
                  </a:lnTo>
                  <a:lnTo>
                    <a:pt x="293" y="606"/>
                  </a:lnTo>
                  <a:lnTo>
                    <a:pt x="282" y="600"/>
                  </a:lnTo>
                  <a:lnTo>
                    <a:pt x="273" y="599"/>
                  </a:lnTo>
                  <a:lnTo>
                    <a:pt x="266" y="599"/>
                  </a:lnTo>
                  <a:lnTo>
                    <a:pt x="251" y="595"/>
                  </a:lnTo>
                  <a:lnTo>
                    <a:pt x="244" y="599"/>
                  </a:lnTo>
                  <a:lnTo>
                    <a:pt x="244" y="609"/>
                  </a:lnTo>
                  <a:lnTo>
                    <a:pt x="251" y="609"/>
                  </a:lnTo>
                  <a:lnTo>
                    <a:pt x="260" y="614"/>
                  </a:lnTo>
                  <a:lnTo>
                    <a:pt x="266" y="622"/>
                  </a:lnTo>
                  <a:lnTo>
                    <a:pt x="273" y="622"/>
                  </a:lnTo>
                  <a:lnTo>
                    <a:pt x="278" y="629"/>
                  </a:lnTo>
                  <a:lnTo>
                    <a:pt x="287" y="629"/>
                  </a:lnTo>
                  <a:lnTo>
                    <a:pt x="295" y="634"/>
                  </a:lnTo>
                  <a:lnTo>
                    <a:pt x="304" y="639"/>
                  </a:lnTo>
                  <a:lnTo>
                    <a:pt x="315" y="650"/>
                  </a:lnTo>
                  <a:lnTo>
                    <a:pt x="322" y="657"/>
                  </a:lnTo>
                  <a:lnTo>
                    <a:pt x="326" y="667"/>
                  </a:lnTo>
                  <a:lnTo>
                    <a:pt x="327" y="676"/>
                  </a:lnTo>
                  <a:lnTo>
                    <a:pt x="333" y="683"/>
                  </a:lnTo>
                  <a:lnTo>
                    <a:pt x="326" y="694"/>
                  </a:lnTo>
                  <a:lnTo>
                    <a:pt x="316" y="699"/>
                  </a:lnTo>
                  <a:lnTo>
                    <a:pt x="309" y="703"/>
                  </a:lnTo>
                  <a:lnTo>
                    <a:pt x="300" y="703"/>
                  </a:lnTo>
                  <a:lnTo>
                    <a:pt x="293" y="704"/>
                  </a:lnTo>
                  <a:lnTo>
                    <a:pt x="284" y="704"/>
                  </a:lnTo>
                  <a:lnTo>
                    <a:pt x="273" y="703"/>
                  </a:lnTo>
                  <a:lnTo>
                    <a:pt x="262" y="699"/>
                  </a:lnTo>
                  <a:lnTo>
                    <a:pt x="255" y="697"/>
                  </a:lnTo>
                  <a:lnTo>
                    <a:pt x="244" y="694"/>
                  </a:lnTo>
                  <a:lnTo>
                    <a:pt x="235" y="694"/>
                  </a:lnTo>
                  <a:lnTo>
                    <a:pt x="224" y="689"/>
                  </a:lnTo>
                  <a:lnTo>
                    <a:pt x="218" y="682"/>
                  </a:lnTo>
                  <a:lnTo>
                    <a:pt x="211" y="678"/>
                  </a:lnTo>
                  <a:lnTo>
                    <a:pt x="202" y="671"/>
                  </a:lnTo>
                  <a:lnTo>
                    <a:pt x="195" y="662"/>
                  </a:lnTo>
                  <a:lnTo>
                    <a:pt x="186" y="652"/>
                  </a:lnTo>
                  <a:lnTo>
                    <a:pt x="178" y="646"/>
                  </a:lnTo>
                  <a:lnTo>
                    <a:pt x="175" y="639"/>
                  </a:lnTo>
                  <a:lnTo>
                    <a:pt x="175" y="630"/>
                  </a:lnTo>
                  <a:lnTo>
                    <a:pt x="169" y="622"/>
                  </a:lnTo>
                  <a:lnTo>
                    <a:pt x="169" y="614"/>
                  </a:lnTo>
                  <a:lnTo>
                    <a:pt x="164" y="606"/>
                  </a:lnTo>
                  <a:lnTo>
                    <a:pt x="126" y="547"/>
                  </a:lnTo>
                  <a:lnTo>
                    <a:pt x="53" y="489"/>
                  </a:lnTo>
                  <a:lnTo>
                    <a:pt x="20" y="436"/>
                  </a:lnTo>
                  <a:lnTo>
                    <a:pt x="9" y="399"/>
                  </a:lnTo>
                  <a:lnTo>
                    <a:pt x="0" y="357"/>
                  </a:lnTo>
                  <a:lnTo>
                    <a:pt x="20" y="309"/>
                  </a:lnTo>
                  <a:lnTo>
                    <a:pt x="75" y="254"/>
                  </a:lnTo>
                  <a:lnTo>
                    <a:pt x="126" y="193"/>
                  </a:lnTo>
                  <a:lnTo>
                    <a:pt x="153" y="1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10" name="Freeform 102"/>
            <p:cNvSpPr>
              <a:spLocks/>
            </p:cNvSpPr>
            <p:nvPr/>
          </p:nvSpPr>
          <p:spPr bwMode="auto">
            <a:xfrm>
              <a:off x="3564" y="2175"/>
              <a:ext cx="209" cy="320"/>
            </a:xfrm>
            <a:custGeom>
              <a:avLst/>
              <a:gdLst>
                <a:gd name="T0" fmla="*/ 78 w 416"/>
                <a:gd name="T1" fmla="*/ 11 h 639"/>
                <a:gd name="T2" fmla="*/ 224 w 416"/>
                <a:gd name="T3" fmla="*/ 99 h 639"/>
                <a:gd name="T4" fmla="*/ 360 w 416"/>
                <a:gd name="T5" fmla="*/ 233 h 639"/>
                <a:gd name="T6" fmla="*/ 409 w 416"/>
                <a:gd name="T7" fmla="*/ 339 h 639"/>
                <a:gd name="T8" fmla="*/ 416 w 416"/>
                <a:gd name="T9" fmla="*/ 403 h 639"/>
                <a:gd name="T10" fmla="*/ 389 w 416"/>
                <a:gd name="T11" fmla="*/ 496 h 639"/>
                <a:gd name="T12" fmla="*/ 302 w 416"/>
                <a:gd name="T13" fmla="*/ 560 h 639"/>
                <a:gd name="T14" fmla="*/ 264 w 416"/>
                <a:gd name="T15" fmla="*/ 597 h 639"/>
                <a:gd name="T16" fmla="*/ 215 w 416"/>
                <a:gd name="T17" fmla="*/ 628 h 639"/>
                <a:gd name="T18" fmla="*/ 198 w 416"/>
                <a:gd name="T19" fmla="*/ 634 h 639"/>
                <a:gd name="T20" fmla="*/ 182 w 416"/>
                <a:gd name="T21" fmla="*/ 636 h 639"/>
                <a:gd name="T22" fmla="*/ 166 w 416"/>
                <a:gd name="T23" fmla="*/ 639 h 639"/>
                <a:gd name="T24" fmla="*/ 147 w 416"/>
                <a:gd name="T25" fmla="*/ 636 h 639"/>
                <a:gd name="T26" fmla="*/ 122 w 416"/>
                <a:gd name="T27" fmla="*/ 625 h 639"/>
                <a:gd name="T28" fmla="*/ 100 w 416"/>
                <a:gd name="T29" fmla="*/ 618 h 639"/>
                <a:gd name="T30" fmla="*/ 93 w 416"/>
                <a:gd name="T31" fmla="*/ 602 h 639"/>
                <a:gd name="T32" fmla="*/ 93 w 416"/>
                <a:gd name="T33" fmla="*/ 586 h 639"/>
                <a:gd name="T34" fmla="*/ 109 w 416"/>
                <a:gd name="T35" fmla="*/ 570 h 639"/>
                <a:gd name="T36" fmla="*/ 126 w 416"/>
                <a:gd name="T37" fmla="*/ 565 h 639"/>
                <a:gd name="T38" fmla="*/ 142 w 416"/>
                <a:gd name="T39" fmla="*/ 561 h 639"/>
                <a:gd name="T40" fmla="*/ 158 w 416"/>
                <a:gd name="T41" fmla="*/ 561 h 639"/>
                <a:gd name="T42" fmla="*/ 176 w 416"/>
                <a:gd name="T43" fmla="*/ 554 h 639"/>
                <a:gd name="T44" fmla="*/ 193 w 416"/>
                <a:gd name="T45" fmla="*/ 544 h 639"/>
                <a:gd name="T46" fmla="*/ 204 w 416"/>
                <a:gd name="T47" fmla="*/ 530 h 639"/>
                <a:gd name="T48" fmla="*/ 182 w 416"/>
                <a:gd name="T49" fmla="*/ 519 h 639"/>
                <a:gd name="T50" fmla="*/ 164 w 416"/>
                <a:gd name="T51" fmla="*/ 517 h 639"/>
                <a:gd name="T52" fmla="*/ 142 w 416"/>
                <a:gd name="T53" fmla="*/ 517 h 639"/>
                <a:gd name="T54" fmla="*/ 126 w 416"/>
                <a:gd name="T55" fmla="*/ 514 h 639"/>
                <a:gd name="T56" fmla="*/ 106 w 416"/>
                <a:gd name="T57" fmla="*/ 498 h 639"/>
                <a:gd name="T58" fmla="*/ 95 w 416"/>
                <a:gd name="T59" fmla="*/ 482 h 639"/>
                <a:gd name="T60" fmla="*/ 93 w 416"/>
                <a:gd name="T61" fmla="*/ 466 h 639"/>
                <a:gd name="T62" fmla="*/ 106 w 416"/>
                <a:gd name="T63" fmla="*/ 454 h 639"/>
                <a:gd name="T64" fmla="*/ 122 w 416"/>
                <a:gd name="T65" fmla="*/ 448 h 639"/>
                <a:gd name="T66" fmla="*/ 142 w 416"/>
                <a:gd name="T67" fmla="*/ 450 h 639"/>
                <a:gd name="T68" fmla="*/ 158 w 416"/>
                <a:gd name="T69" fmla="*/ 450 h 639"/>
                <a:gd name="T70" fmla="*/ 175 w 416"/>
                <a:gd name="T71" fmla="*/ 454 h 639"/>
                <a:gd name="T72" fmla="*/ 191 w 416"/>
                <a:gd name="T73" fmla="*/ 456 h 639"/>
                <a:gd name="T74" fmla="*/ 204 w 416"/>
                <a:gd name="T75" fmla="*/ 448 h 639"/>
                <a:gd name="T76" fmla="*/ 193 w 416"/>
                <a:gd name="T77" fmla="*/ 433 h 639"/>
                <a:gd name="T78" fmla="*/ 175 w 416"/>
                <a:gd name="T79" fmla="*/ 413 h 639"/>
                <a:gd name="T80" fmla="*/ 153 w 416"/>
                <a:gd name="T81" fmla="*/ 396 h 639"/>
                <a:gd name="T82" fmla="*/ 142 w 416"/>
                <a:gd name="T83" fmla="*/ 380 h 639"/>
                <a:gd name="T84" fmla="*/ 144 w 416"/>
                <a:gd name="T85" fmla="*/ 360 h 639"/>
                <a:gd name="T86" fmla="*/ 155 w 416"/>
                <a:gd name="T87" fmla="*/ 348 h 639"/>
                <a:gd name="T88" fmla="*/ 171 w 416"/>
                <a:gd name="T89" fmla="*/ 343 h 639"/>
                <a:gd name="T90" fmla="*/ 187 w 416"/>
                <a:gd name="T91" fmla="*/ 339 h 639"/>
                <a:gd name="T92" fmla="*/ 207 w 416"/>
                <a:gd name="T93" fmla="*/ 348 h 639"/>
                <a:gd name="T94" fmla="*/ 220 w 416"/>
                <a:gd name="T95" fmla="*/ 360 h 639"/>
                <a:gd name="T96" fmla="*/ 240 w 416"/>
                <a:gd name="T97" fmla="*/ 371 h 639"/>
                <a:gd name="T98" fmla="*/ 251 w 416"/>
                <a:gd name="T99" fmla="*/ 387 h 639"/>
                <a:gd name="T100" fmla="*/ 262 w 416"/>
                <a:gd name="T101" fmla="*/ 403 h 639"/>
                <a:gd name="T102" fmla="*/ 275 w 416"/>
                <a:gd name="T103" fmla="*/ 417 h 639"/>
                <a:gd name="T104" fmla="*/ 286 w 416"/>
                <a:gd name="T105" fmla="*/ 427 h 639"/>
                <a:gd name="T106" fmla="*/ 302 w 416"/>
                <a:gd name="T107" fmla="*/ 433 h 639"/>
                <a:gd name="T108" fmla="*/ 318 w 416"/>
                <a:gd name="T109" fmla="*/ 438 h 639"/>
                <a:gd name="T110" fmla="*/ 355 w 416"/>
                <a:gd name="T111" fmla="*/ 401 h 639"/>
                <a:gd name="T112" fmla="*/ 335 w 416"/>
                <a:gd name="T113" fmla="*/ 321 h 639"/>
                <a:gd name="T114" fmla="*/ 220 w 416"/>
                <a:gd name="T115" fmla="*/ 221 h 639"/>
                <a:gd name="T116" fmla="*/ 51 w 416"/>
                <a:gd name="T117" fmla="*/ 147 h 639"/>
                <a:gd name="T118" fmla="*/ 7 w 416"/>
                <a:gd name="T119" fmla="*/ 64 h 639"/>
                <a:gd name="T120" fmla="*/ 11 w 416"/>
                <a:gd name="T12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16" h="639">
                  <a:moveTo>
                    <a:pt x="11" y="0"/>
                  </a:moveTo>
                  <a:lnTo>
                    <a:pt x="78" y="11"/>
                  </a:lnTo>
                  <a:lnTo>
                    <a:pt x="160" y="48"/>
                  </a:lnTo>
                  <a:lnTo>
                    <a:pt x="224" y="99"/>
                  </a:lnTo>
                  <a:lnTo>
                    <a:pt x="306" y="170"/>
                  </a:lnTo>
                  <a:lnTo>
                    <a:pt x="360" y="233"/>
                  </a:lnTo>
                  <a:lnTo>
                    <a:pt x="389" y="286"/>
                  </a:lnTo>
                  <a:lnTo>
                    <a:pt x="409" y="339"/>
                  </a:lnTo>
                  <a:lnTo>
                    <a:pt x="416" y="396"/>
                  </a:lnTo>
                  <a:lnTo>
                    <a:pt x="416" y="403"/>
                  </a:lnTo>
                  <a:lnTo>
                    <a:pt x="411" y="450"/>
                  </a:lnTo>
                  <a:lnTo>
                    <a:pt x="389" y="496"/>
                  </a:lnTo>
                  <a:lnTo>
                    <a:pt x="346" y="524"/>
                  </a:lnTo>
                  <a:lnTo>
                    <a:pt x="302" y="560"/>
                  </a:lnTo>
                  <a:lnTo>
                    <a:pt x="300" y="567"/>
                  </a:lnTo>
                  <a:lnTo>
                    <a:pt x="264" y="597"/>
                  </a:lnTo>
                  <a:lnTo>
                    <a:pt x="224" y="625"/>
                  </a:lnTo>
                  <a:lnTo>
                    <a:pt x="215" y="628"/>
                  </a:lnTo>
                  <a:lnTo>
                    <a:pt x="207" y="634"/>
                  </a:lnTo>
                  <a:lnTo>
                    <a:pt x="198" y="634"/>
                  </a:lnTo>
                  <a:lnTo>
                    <a:pt x="191" y="636"/>
                  </a:lnTo>
                  <a:lnTo>
                    <a:pt x="182" y="636"/>
                  </a:lnTo>
                  <a:lnTo>
                    <a:pt x="175" y="639"/>
                  </a:lnTo>
                  <a:lnTo>
                    <a:pt x="166" y="639"/>
                  </a:lnTo>
                  <a:lnTo>
                    <a:pt x="155" y="636"/>
                  </a:lnTo>
                  <a:lnTo>
                    <a:pt x="147" y="636"/>
                  </a:lnTo>
                  <a:lnTo>
                    <a:pt x="133" y="630"/>
                  </a:lnTo>
                  <a:lnTo>
                    <a:pt x="122" y="625"/>
                  </a:lnTo>
                  <a:lnTo>
                    <a:pt x="111" y="620"/>
                  </a:lnTo>
                  <a:lnTo>
                    <a:pt x="100" y="618"/>
                  </a:lnTo>
                  <a:lnTo>
                    <a:pt x="95" y="609"/>
                  </a:lnTo>
                  <a:lnTo>
                    <a:pt x="93" y="602"/>
                  </a:lnTo>
                  <a:lnTo>
                    <a:pt x="93" y="593"/>
                  </a:lnTo>
                  <a:lnTo>
                    <a:pt x="93" y="586"/>
                  </a:lnTo>
                  <a:lnTo>
                    <a:pt x="100" y="577"/>
                  </a:lnTo>
                  <a:lnTo>
                    <a:pt x="109" y="570"/>
                  </a:lnTo>
                  <a:lnTo>
                    <a:pt x="116" y="567"/>
                  </a:lnTo>
                  <a:lnTo>
                    <a:pt x="126" y="565"/>
                  </a:lnTo>
                  <a:lnTo>
                    <a:pt x="133" y="565"/>
                  </a:lnTo>
                  <a:lnTo>
                    <a:pt x="142" y="561"/>
                  </a:lnTo>
                  <a:lnTo>
                    <a:pt x="149" y="561"/>
                  </a:lnTo>
                  <a:lnTo>
                    <a:pt x="158" y="561"/>
                  </a:lnTo>
                  <a:lnTo>
                    <a:pt x="169" y="560"/>
                  </a:lnTo>
                  <a:lnTo>
                    <a:pt x="176" y="554"/>
                  </a:lnTo>
                  <a:lnTo>
                    <a:pt x="187" y="551"/>
                  </a:lnTo>
                  <a:lnTo>
                    <a:pt x="193" y="544"/>
                  </a:lnTo>
                  <a:lnTo>
                    <a:pt x="202" y="538"/>
                  </a:lnTo>
                  <a:lnTo>
                    <a:pt x="204" y="530"/>
                  </a:lnTo>
                  <a:lnTo>
                    <a:pt x="193" y="524"/>
                  </a:lnTo>
                  <a:lnTo>
                    <a:pt x="182" y="519"/>
                  </a:lnTo>
                  <a:lnTo>
                    <a:pt x="171" y="517"/>
                  </a:lnTo>
                  <a:lnTo>
                    <a:pt x="164" y="517"/>
                  </a:lnTo>
                  <a:lnTo>
                    <a:pt x="149" y="517"/>
                  </a:lnTo>
                  <a:lnTo>
                    <a:pt x="142" y="517"/>
                  </a:lnTo>
                  <a:lnTo>
                    <a:pt x="133" y="514"/>
                  </a:lnTo>
                  <a:lnTo>
                    <a:pt x="126" y="514"/>
                  </a:lnTo>
                  <a:lnTo>
                    <a:pt x="116" y="507"/>
                  </a:lnTo>
                  <a:lnTo>
                    <a:pt x="106" y="498"/>
                  </a:lnTo>
                  <a:lnTo>
                    <a:pt x="98" y="491"/>
                  </a:lnTo>
                  <a:lnTo>
                    <a:pt x="95" y="482"/>
                  </a:lnTo>
                  <a:lnTo>
                    <a:pt x="93" y="475"/>
                  </a:lnTo>
                  <a:lnTo>
                    <a:pt x="93" y="466"/>
                  </a:lnTo>
                  <a:lnTo>
                    <a:pt x="95" y="459"/>
                  </a:lnTo>
                  <a:lnTo>
                    <a:pt x="106" y="454"/>
                  </a:lnTo>
                  <a:lnTo>
                    <a:pt x="115" y="450"/>
                  </a:lnTo>
                  <a:lnTo>
                    <a:pt x="122" y="448"/>
                  </a:lnTo>
                  <a:lnTo>
                    <a:pt x="131" y="448"/>
                  </a:lnTo>
                  <a:lnTo>
                    <a:pt x="142" y="450"/>
                  </a:lnTo>
                  <a:lnTo>
                    <a:pt x="149" y="450"/>
                  </a:lnTo>
                  <a:lnTo>
                    <a:pt x="158" y="450"/>
                  </a:lnTo>
                  <a:lnTo>
                    <a:pt x="166" y="454"/>
                  </a:lnTo>
                  <a:lnTo>
                    <a:pt x="175" y="454"/>
                  </a:lnTo>
                  <a:lnTo>
                    <a:pt x="182" y="456"/>
                  </a:lnTo>
                  <a:lnTo>
                    <a:pt x="191" y="456"/>
                  </a:lnTo>
                  <a:lnTo>
                    <a:pt x="198" y="456"/>
                  </a:lnTo>
                  <a:lnTo>
                    <a:pt x="204" y="448"/>
                  </a:lnTo>
                  <a:lnTo>
                    <a:pt x="202" y="440"/>
                  </a:lnTo>
                  <a:lnTo>
                    <a:pt x="193" y="433"/>
                  </a:lnTo>
                  <a:lnTo>
                    <a:pt x="187" y="422"/>
                  </a:lnTo>
                  <a:lnTo>
                    <a:pt x="175" y="413"/>
                  </a:lnTo>
                  <a:lnTo>
                    <a:pt x="166" y="408"/>
                  </a:lnTo>
                  <a:lnTo>
                    <a:pt x="153" y="396"/>
                  </a:lnTo>
                  <a:lnTo>
                    <a:pt x="144" y="387"/>
                  </a:lnTo>
                  <a:lnTo>
                    <a:pt x="142" y="380"/>
                  </a:lnTo>
                  <a:lnTo>
                    <a:pt x="142" y="371"/>
                  </a:lnTo>
                  <a:lnTo>
                    <a:pt x="144" y="360"/>
                  </a:lnTo>
                  <a:lnTo>
                    <a:pt x="147" y="353"/>
                  </a:lnTo>
                  <a:lnTo>
                    <a:pt x="155" y="348"/>
                  </a:lnTo>
                  <a:lnTo>
                    <a:pt x="164" y="344"/>
                  </a:lnTo>
                  <a:lnTo>
                    <a:pt x="171" y="343"/>
                  </a:lnTo>
                  <a:lnTo>
                    <a:pt x="180" y="339"/>
                  </a:lnTo>
                  <a:lnTo>
                    <a:pt x="187" y="339"/>
                  </a:lnTo>
                  <a:lnTo>
                    <a:pt x="198" y="344"/>
                  </a:lnTo>
                  <a:lnTo>
                    <a:pt x="207" y="348"/>
                  </a:lnTo>
                  <a:lnTo>
                    <a:pt x="213" y="355"/>
                  </a:lnTo>
                  <a:lnTo>
                    <a:pt x="220" y="360"/>
                  </a:lnTo>
                  <a:lnTo>
                    <a:pt x="231" y="366"/>
                  </a:lnTo>
                  <a:lnTo>
                    <a:pt x="240" y="371"/>
                  </a:lnTo>
                  <a:lnTo>
                    <a:pt x="246" y="380"/>
                  </a:lnTo>
                  <a:lnTo>
                    <a:pt x="251" y="387"/>
                  </a:lnTo>
                  <a:lnTo>
                    <a:pt x="256" y="396"/>
                  </a:lnTo>
                  <a:lnTo>
                    <a:pt x="262" y="403"/>
                  </a:lnTo>
                  <a:lnTo>
                    <a:pt x="269" y="408"/>
                  </a:lnTo>
                  <a:lnTo>
                    <a:pt x="275" y="417"/>
                  </a:lnTo>
                  <a:lnTo>
                    <a:pt x="284" y="418"/>
                  </a:lnTo>
                  <a:lnTo>
                    <a:pt x="286" y="427"/>
                  </a:lnTo>
                  <a:lnTo>
                    <a:pt x="295" y="427"/>
                  </a:lnTo>
                  <a:lnTo>
                    <a:pt x="302" y="433"/>
                  </a:lnTo>
                  <a:lnTo>
                    <a:pt x="311" y="438"/>
                  </a:lnTo>
                  <a:lnTo>
                    <a:pt x="318" y="438"/>
                  </a:lnTo>
                  <a:lnTo>
                    <a:pt x="346" y="424"/>
                  </a:lnTo>
                  <a:lnTo>
                    <a:pt x="355" y="401"/>
                  </a:lnTo>
                  <a:lnTo>
                    <a:pt x="356" y="366"/>
                  </a:lnTo>
                  <a:lnTo>
                    <a:pt x="335" y="321"/>
                  </a:lnTo>
                  <a:lnTo>
                    <a:pt x="295" y="270"/>
                  </a:lnTo>
                  <a:lnTo>
                    <a:pt x="220" y="221"/>
                  </a:lnTo>
                  <a:lnTo>
                    <a:pt x="100" y="179"/>
                  </a:lnTo>
                  <a:lnTo>
                    <a:pt x="51" y="147"/>
                  </a:lnTo>
                  <a:lnTo>
                    <a:pt x="18" y="111"/>
                  </a:lnTo>
                  <a:lnTo>
                    <a:pt x="7" y="64"/>
                  </a:lnTo>
                  <a:lnTo>
                    <a:pt x="0" y="16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9350" name="Group 103"/>
            <p:cNvGrpSpPr>
              <a:grpSpLocks/>
            </p:cNvGrpSpPr>
            <p:nvPr/>
          </p:nvGrpSpPr>
          <p:grpSpPr bwMode="auto">
            <a:xfrm>
              <a:off x="3297" y="2127"/>
              <a:ext cx="399" cy="394"/>
              <a:chOff x="586" y="2442"/>
              <a:chExt cx="399" cy="394"/>
            </a:xfrm>
          </p:grpSpPr>
          <p:sp>
            <p:nvSpPr>
              <p:cNvPr id="299112" name="Freeform 104"/>
              <p:cNvSpPr>
                <a:spLocks/>
              </p:cNvSpPr>
              <p:nvPr/>
            </p:nvSpPr>
            <p:spPr bwMode="auto">
              <a:xfrm>
                <a:off x="587" y="2442"/>
                <a:ext cx="397" cy="394"/>
              </a:xfrm>
              <a:custGeom>
                <a:avLst/>
                <a:gdLst>
                  <a:gd name="T0" fmla="*/ 158 w 798"/>
                  <a:gd name="T1" fmla="*/ 4 h 787"/>
                  <a:gd name="T2" fmla="*/ 305 w 798"/>
                  <a:gd name="T3" fmla="*/ 11 h 787"/>
                  <a:gd name="T4" fmla="*/ 465 w 798"/>
                  <a:gd name="T5" fmla="*/ 14 h 787"/>
                  <a:gd name="T6" fmla="*/ 645 w 798"/>
                  <a:gd name="T7" fmla="*/ 0 h 787"/>
                  <a:gd name="T8" fmla="*/ 758 w 798"/>
                  <a:gd name="T9" fmla="*/ 4 h 787"/>
                  <a:gd name="T10" fmla="*/ 770 w 798"/>
                  <a:gd name="T11" fmla="*/ 14 h 787"/>
                  <a:gd name="T12" fmla="*/ 780 w 798"/>
                  <a:gd name="T13" fmla="*/ 41 h 787"/>
                  <a:gd name="T14" fmla="*/ 774 w 798"/>
                  <a:gd name="T15" fmla="*/ 210 h 787"/>
                  <a:gd name="T16" fmla="*/ 774 w 798"/>
                  <a:gd name="T17" fmla="*/ 385 h 787"/>
                  <a:gd name="T18" fmla="*/ 787 w 798"/>
                  <a:gd name="T19" fmla="*/ 535 h 787"/>
                  <a:gd name="T20" fmla="*/ 798 w 798"/>
                  <a:gd name="T21" fmla="*/ 693 h 787"/>
                  <a:gd name="T22" fmla="*/ 798 w 798"/>
                  <a:gd name="T23" fmla="*/ 738 h 787"/>
                  <a:gd name="T24" fmla="*/ 776 w 798"/>
                  <a:gd name="T25" fmla="*/ 766 h 787"/>
                  <a:gd name="T26" fmla="*/ 725 w 798"/>
                  <a:gd name="T27" fmla="*/ 769 h 787"/>
                  <a:gd name="T28" fmla="*/ 507 w 798"/>
                  <a:gd name="T29" fmla="*/ 766 h 787"/>
                  <a:gd name="T30" fmla="*/ 498 w 798"/>
                  <a:gd name="T31" fmla="*/ 769 h 787"/>
                  <a:gd name="T32" fmla="*/ 491 w 798"/>
                  <a:gd name="T33" fmla="*/ 769 h 787"/>
                  <a:gd name="T34" fmla="*/ 283 w 798"/>
                  <a:gd name="T35" fmla="*/ 776 h 787"/>
                  <a:gd name="T36" fmla="*/ 274 w 798"/>
                  <a:gd name="T37" fmla="*/ 780 h 787"/>
                  <a:gd name="T38" fmla="*/ 89 w 798"/>
                  <a:gd name="T39" fmla="*/ 787 h 787"/>
                  <a:gd name="T40" fmla="*/ 12 w 798"/>
                  <a:gd name="T41" fmla="*/ 769 h 787"/>
                  <a:gd name="T42" fmla="*/ 0 w 798"/>
                  <a:gd name="T43" fmla="*/ 723 h 787"/>
                  <a:gd name="T44" fmla="*/ 12 w 798"/>
                  <a:gd name="T45" fmla="*/ 619 h 787"/>
                  <a:gd name="T46" fmla="*/ 34 w 798"/>
                  <a:gd name="T47" fmla="*/ 434 h 787"/>
                  <a:gd name="T48" fmla="*/ 40 w 798"/>
                  <a:gd name="T49" fmla="*/ 221 h 787"/>
                  <a:gd name="T50" fmla="*/ 40 w 798"/>
                  <a:gd name="T51" fmla="*/ 212 h 787"/>
                  <a:gd name="T52" fmla="*/ 49 w 798"/>
                  <a:gd name="T53" fmla="*/ 78 h 787"/>
                  <a:gd name="T54" fmla="*/ 56 w 798"/>
                  <a:gd name="T55" fmla="*/ 14 h 787"/>
                  <a:gd name="T56" fmla="*/ 89 w 798"/>
                  <a:gd name="T57" fmla="*/ 0 h 787"/>
                  <a:gd name="T58" fmla="*/ 141 w 798"/>
                  <a:gd name="T59" fmla="*/ 5 h 787"/>
                  <a:gd name="T60" fmla="*/ 169 w 798"/>
                  <a:gd name="T61" fmla="*/ 5 h 787"/>
                  <a:gd name="T62" fmla="*/ 158 w 798"/>
                  <a:gd name="T63" fmla="*/ 4 h 7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798" h="787">
                    <a:moveTo>
                      <a:pt x="158" y="4"/>
                    </a:moveTo>
                    <a:lnTo>
                      <a:pt x="305" y="11"/>
                    </a:lnTo>
                    <a:lnTo>
                      <a:pt x="465" y="14"/>
                    </a:lnTo>
                    <a:lnTo>
                      <a:pt x="645" y="0"/>
                    </a:lnTo>
                    <a:lnTo>
                      <a:pt x="758" y="4"/>
                    </a:lnTo>
                    <a:lnTo>
                      <a:pt x="770" y="14"/>
                    </a:lnTo>
                    <a:lnTo>
                      <a:pt x="780" y="41"/>
                    </a:lnTo>
                    <a:lnTo>
                      <a:pt x="774" y="210"/>
                    </a:lnTo>
                    <a:lnTo>
                      <a:pt x="774" y="385"/>
                    </a:lnTo>
                    <a:lnTo>
                      <a:pt x="787" y="535"/>
                    </a:lnTo>
                    <a:lnTo>
                      <a:pt x="798" y="693"/>
                    </a:lnTo>
                    <a:lnTo>
                      <a:pt x="798" y="738"/>
                    </a:lnTo>
                    <a:lnTo>
                      <a:pt x="776" y="766"/>
                    </a:lnTo>
                    <a:lnTo>
                      <a:pt x="725" y="769"/>
                    </a:lnTo>
                    <a:lnTo>
                      <a:pt x="507" y="766"/>
                    </a:lnTo>
                    <a:lnTo>
                      <a:pt x="498" y="769"/>
                    </a:lnTo>
                    <a:lnTo>
                      <a:pt x="491" y="769"/>
                    </a:lnTo>
                    <a:lnTo>
                      <a:pt x="283" y="776"/>
                    </a:lnTo>
                    <a:lnTo>
                      <a:pt x="274" y="780"/>
                    </a:lnTo>
                    <a:lnTo>
                      <a:pt x="89" y="787"/>
                    </a:lnTo>
                    <a:lnTo>
                      <a:pt x="12" y="769"/>
                    </a:lnTo>
                    <a:lnTo>
                      <a:pt x="0" y="723"/>
                    </a:lnTo>
                    <a:lnTo>
                      <a:pt x="12" y="619"/>
                    </a:lnTo>
                    <a:lnTo>
                      <a:pt x="34" y="434"/>
                    </a:lnTo>
                    <a:lnTo>
                      <a:pt x="40" y="221"/>
                    </a:lnTo>
                    <a:lnTo>
                      <a:pt x="40" y="212"/>
                    </a:lnTo>
                    <a:lnTo>
                      <a:pt x="49" y="78"/>
                    </a:lnTo>
                    <a:lnTo>
                      <a:pt x="56" y="14"/>
                    </a:lnTo>
                    <a:lnTo>
                      <a:pt x="89" y="0"/>
                    </a:lnTo>
                    <a:lnTo>
                      <a:pt x="141" y="5"/>
                    </a:lnTo>
                    <a:lnTo>
                      <a:pt x="169" y="5"/>
                    </a:lnTo>
                    <a:lnTo>
                      <a:pt x="158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9113" name="Freeform 105"/>
              <p:cNvSpPr>
                <a:spLocks/>
              </p:cNvSpPr>
              <p:nvPr/>
            </p:nvSpPr>
            <p:spPr bwMode="auto">
              <a:xfrm>
                <a:off x="605" y="2461"/>
                <a:ext cx="357" cy="353"/>
              </a:xfrm>
              <a:custGeom>
                <a:avLst/>
                <a:gdLst>
                  <a:gd name="T0" fmla="*/ 69 w 720"/>
                  <a:gd name="T1" fmla="*/ 4 h 706"/>
                  <a:gd name="T2" fmla="*/ 229 w 720"/>
                  <a:gd name="T3" fmla="*/ 9 h 706"/>
                  <a:gd name="T4" fmla="*/ 382 w 720"/>
                  <a:gd name="T5" fmla="*/ 11 h 706"/>
                  <a:gd name="T6" fmla="*/ 544 w 720"/>
                  <a:gd name="T7" fmla="*/ 4 h 706"/>
                  <a:gd name="T8" fmla="*/ 671 w 720"/>
                  <a:gd name="T9" fmla="*/ 0 h 706"/>
                  <a:gd name="T10" fmla="*/ 693 w 720"/>
                  <a:gd name="T11" fmla="*/ 5 h 706"/>
                  <a:gd name="T12" fmla="*/ 698 w 720"/>
                  <a:gd name="T13" fmla="*/ 35 h 706"/>
                  <a:gd name="T14" fmla="*/ 693 w 720"/>
                  <a:gd name="T15" fmla="*/ 199 h 706"/>
                  <a:gd name="T16" fmla="*/ 696 w 720"/>
                  <a:gd name="T17" fmla="*/ 364 h 706"/>
                  <a:gd name="T18" fmla="*/ 709 w 720"/>
                  <a:gd name="T19" fmla="*/ 508 h 706"/>
                  <a:gd name="T20" fmla="*/ 720 w 720"/>
                  <a:gd name="T21" fmla="*/ 655 h 706"/>
                  <a:gd name="T22" fmla="*/ 715 w 720"/>
                  <a:gd name="T23" fmla="*/ 676 h 706"/>
                  <a:gd name="T24" fmla="*/ 676 w 720"/>
                  <a:gd name="T25" fmla="*/ 683 h 706"/>
                  <a:gd name="T26" fmla="*/ 495 w 720"/>
                  <a:gd name="T27" fmla="*/ 683 h 706"/>
                  <a:gd name="T28" fmla="*/ 317 w 720"/>
                  <a:gd name="T29" fmla="*/ 688 h 706"/>
                  <a:gd name="T30" fmla="*/ 151 w 720"/>
                  <a:gd name="T31" fmla="*/ 702 h 706"/>
                  <a:gd name="T32" fmla="*/ 44 w 720"/>
                  <a:gd name="T33" fmla="*/ 706 h 706"/>
                  <a:gd name="T34" fmla="*/ 11 w 720"/>
                  <a:gd name="T35" fmla="*/ 701 h 706"/>
                  <a:gd name="T36" fmla="*/ 0 w 720"/>
                  <a:gd name="T37" fmla="*/ 681 h 706"/>
                  <a:gd name="T38" fmla="*/ 27 w 720"/>
                  <a:gd name="T39" fmla="*/ 508 h 706"/>
                  <a:gd name="T40" fmla="*/ 44 w 720"/>
                  <a:gd name="T41" fmla="*/ 358 h 706"/>
                  <a:gd name="T42" fmla="*/ 53 w 720"/>
                  <a:gd name="T43" fmla="*/ 207 h 706"/>
                  <a:gd name="T44" fmla="*/ 55 w 720"/>
                  <a:gd name="T45" fmla="*/ 58 h 706"/>
                  <a:gd name="T46" fmla="*/ 64 w 720"/>
                  <a:gd name="T47" fmla="*/ 14 h 706"/>
                  <a:gd name="T48" fmla="*/ 69 w 720"/>
                  <a:gd name="T49" fmla="*/ 4 h 7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20" h="706">
                    <a:moveTo>
                      <a:pt x="69" y="4"/>
                    </a:moveTo>
                    <a:lnTo>
                      <a:pt x="229" y="9"/>
                    </a:lnTo>
                    <a:lnTo>
                      <a:pt x="382" y="11"/>
                    </a:lnTo>
                    <a:lnTo>
                      <a:pt x="544" y="4"/>
                    </a:lnTo>
                    <a:lnTo>
                      <a:pt x="671" y="0"/>
                    </a:lnTo>
                    <a:lnTo>
                      <a:pt x="693" y="5"/>
                    </a:lnTo>
                    <a:lnTo>
                      <a:pt x="698" y="35"/>
                    </a:lnTo>
                    <a:lnTo>
                      <a:pt x="693" y="199"/>
                    </a:lnTo>
                    <a:lnTo>
                      <a:pt x="696" y="364"/>
                    </a:lnTo>
                    <a:lnTo>
                      <a:pt x="709" y="508"/>
                    </a:lnTo>
                    <a:lnTo>
                      <a:pt x="720" y="655"/>
                    </a:lnTo>
                    <a:lnTo>
                      <a:pt x="715" y="676"/>
                    </a:lnTo>
                    <a:lnTo>
                      <a:pt x="676" y="683"/>
                    </a:lnTo>
                    <a:lnTo>
                      <a:pt x="495" y="683"/>
                    </a:lnTo>
                    <a:lnTo>
                      <a:pt x="317" y="688"/>
                    </a:lnTo>
                    <a:lnTo>
                      <a:pt x="151" y="702"/>
                    </a:lnTo>
                    <a:lnTo>
                      <a:pt x="44" y="706"/>
                    </a:lnTo>
                    <a:lnTo>
                      <a:pt x="11" y="701"/>
                    </a:lnTo>
                    <a:lnTo>
                      <a:pt x="0" y="681"/>
                    </a:lnTo>
                    <a:lnTo>
                      <a:pt x="27" y="508"/>
                    </a:lnTo>
                    <a:lnTo>
                      <a:pt x="44" y="358"/>
                    </a:lnTo>
                    <a:lnTo>
                      <a:pt x="53" y="207"/>
                    </a:lnTo>
                    <a:lnTo>
                      <a:pt x="55" y="58"/>
                    </a:lnTo>
                    <a:lnTo>
                      <a:pt x="64" y="14"/>
                    </a:lnTo>
                    <a:lnTo>
                      <a:pt x="69" y="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99114" name="Freeform 106"/>
            <p:cNvSpPr>
              <a:spLocks/>
            </p:cNvSpPr>
            <p:nvPr/>
          </p:nvSpPr>
          <p:spPr bwMode="auto">
            <a:xfrm>
              <a:off x="3280" y="2406"/>
              <a:ext cx="120" cy="126"/>
            </a:xfrm>
            <a:custGeom>
              <a:avLst/>
              <a:gdLst>
                <a:gd name="T0" fmla="*/ 38 w 240"/>
                <a:gd name="T1" fmla="*/ 55 h 254"/>
                <a:gd name="T2" fmla="*/ 66 w 240"/>
                <a:gd name="T3" fmla="*/ 49 h 254"/>
                <a:gd name="T4" fmla="*/ 82 w 240"/>
                <a:gd name="T5" fmla="*/ 42 h 254"/>
                <a:gd name="T6" fmla="*/ 104 w 240"/>
                <a:gd name="T7" fmla="*/ 32 h 254"/>
                <a:gd name="T8" fmla="*/ 115 w 240"/>
                <a:gd name="T9" fmla="*/ 16 h 254"/>
                <a:gd name="T10" fmla="*/ 131 w 240"/>
                <a:gd name="T11" fmla="*/ 7 h 254"/>
                <a:gd name="T12" fmla="*/ 148 w 240"/>
                <a:gd name="T13" fmla="*/ 0 h 254"/>
                <a:gd name="T14" fmla="*/ 168 w 240"/>
                <a:gd name="T15" fmla="*/ 0 h 254"/>
                <a:gd name="T16" fmla="*/ 184 w 240"/>
                <a:gd name="T17" fmla="*/ 0 h 254"/>
                <a:gd name="T18" fmla="*/ 200 w 240"/>
                <a:gd name="T19" fmla="*/ 5 h 254"/>
                <a:gd name="T20" fmla="*/ 217 w 240"/>
                <a:gd name="T21" fmla="*/ 11 h 254"/>
                <a:gd name="T22" fmla="*/ 235 w 240"/>
                <a:gd name="T23" fmla="*/ 27 h 254"/>
                <a:gd name="T24" fmla="*/ 240 w 240"/>
                <a:gd name="T25" fmla="*/ 42 h 254"/>
                <a:gd name="T26" fmla="*/ 240 w 240"/>
                <a:gd name="T27" fmla="*/ 60 h 254"/>
                <a:gd name="T28" fmla="*/ 228 w 240"/>
                <a:gd name="T29" fmla="*/ 74 h 254"/>
                <a:gd name="T30" fmla="*/ 211 w 240"/>
                <a:gd name="T31" fmla="*/ 79 h 254"/>
                <a:gd name="T32" fmla="*/ 195 w 240"/>
                <a:gd name="T33" fmla="*/ 76 h 254"/>
                <a:gd name="T34" fmla="*/ 175 w 240"/>
                <a:gd name="T35" fmla="*/ 69 h 254"/>
                <a:gd name="T36" fmla="*/ 157 w 240"/>
                <a:gd name="T37" fmla="*/ 64 h 254"/>
                <a:gd name="T38" fmla="*/ 137 w 240"/>
                <a:gd name="T39" fmla="*/ 60 h 254"/>
                <a:gd name="T40" fmla="*/ 118 w 240"/>
                <a:gd name="T41" fmla="*/ 60 h 254"/>
                <a:gd name="T42" fmla="*/ 104 w 240"/>
                <a:gd name="T43" fmla="*/ 71 h 254"/>
                <a:gd name="T44" fmla="*/ 109 w 240"/>
                <a:gd name="T45" fmla="*/ 87 h 254"/>
                <a:gd name="T46" fmla="*/ 126 w 240"/>
                <a:gd name="T47" fmla="*/ 95 h 254"/>
                <a:gd name="T48" fmla="*/ 142 w 240"/>
                <a:gd name="T49" fmla="*/ 102 h 254"/>
                <a:gd name="T50" fmla="*/ 164 w 240"/>
                <a:gd name="T51" fmla="*/ 102 h 254"/>
                <a:gd name="T52" fmla="*/ 184 w 240"/>
                <a:gd name="T53" fmla="*/ 102 h 254"/>
                <a:gd name="T54" fmla="*/ 200 w 240"/>
                <a:gd name="T55" fmla="*/ 111 h 254"/>
                <a:gd name="T56" fmla="*/ 217 w 240"/>
                <a:gd name="T57" fmla="*/ 122 h 254"/>
                <a:gd name="T58" fmla="*/ 224 w 240"/>
                <a:gd name="T59" fmla="*/ 138 h 254"/>
                <a:gd name="T60" fmla="*/ 218 w 240"/>
                <a:gd name="T61" fmla="*/ 155 h 254"/>
                <a:gd name="T62" fmla="*/ 208 w 240"/>
                <a:gd name="T63" fmla="*/ 169 h 254"/>
                <a:gd name="T64" fmla="*/ 189 w 240"/>
                <a:gd name="T65" fmla="*/ 171 h 254"/>
                <a:gd name="T66" fmla="*/ 169 w 240"/>
                <a:gd name="T67" fmla="*/ 171 h 254"/>
                <a:gd name="T68" fmla="*/ 151 w 240"/>
                <a:gd name="T69" fmla="*/ 164 h 254"/>
                <a:gd name="T70" fmla="*/ 131 w 240"/>
                <a:gd name="T71" fmla="*/ 159 h 254"/>
                <a:gd name="T72" fmla="*/ 115 w 240"/>
                <a:gd name="T73" fmla="*/ 155 h 254"/>
                <a:gd name="T74" fmla="*/ 93 w 240"/>
                <a:gd name="T75" fmla="*/ 150 h 254"/>
                <a:gd name="T76" fmla="*/ 75 w 240"/>
                <a:gd name="T77" fmla="*/ 150 h 254"/>
                <a:gd name="T78" fmla="*/ 86 w 240"/>
                <a:gd name="T79" fmla="*/ 166 h 254"/>
                <a:gd name="T80" fmla="*/ 102 w 240"/>
                <a:gd name="T81" fmla="*/ 175 h 254"/>
                <a:gd name="T82" fmla="*/ 118 w 240"/>
                <a:gd name="T83" fmla="*/ 180 h 254"/>
                <a:gd name="T84" fmla="*/ 135 w 240"/>
                <a:gd name="T85" fmla="*/ 189 h 254"/>
                <a:gd name="T86" fmla="*/ 148 w 240"/>
                <a:gd name="T87" fmla="*/ 201 h 254"/>
                <a:gd name="T88" fmla="*/ 168 w 240"/>
                <a:gd name="T89" fmla="*/ 222 h 254"/>
                <a:gd name="T90" fmla="*/ 164 w 240"/>
                <a:gd name="T91" fmla="*/ 244 h 254"/>
                <a:gd name="T92" fmla="*/ 153 w 240"/>
                <a:gd name="T93" fmla="*/ 252 h 254"/>
                <a:gd name="T94" fmla="*/ 137 w 240"/>
                <a:gd name="T95" fmla="*/ 254 h 254"/>
                <a:gd name="T96" fmla="*/ 120 w 240"/>
                <a:gd name="T97" fmla="*/ 254 h 254"/>
                <a:gd name="T98" fmla="*/ 98 w 240"/>
                <a:gd name="T99" fmla="*/ 252 h 254"/>
                <a:gd name="T100" fmla="*/ 82 w 240"/>
                <a:gd name="T101" fmla="*/ 247 h 254"/>
                <a:gd name="T102" fmla="*/ 64 w 240"/>
                <a:gd name="T103" fmla="*/ 237 h 254"/>
                <a:gd name="T104" fmla="*/ 48 w 240"/>
                <a:gd name="T105" fmla="*/ 226 h 254"/>
                <a:gd name="T106" fmla="*/ 38 w 240"/>
                <a:gd name="T107" fmla="*/ 210 h 254"/>
                <a:gd name="T108" fmla="*/ 26 w 240"/>
                <a:gd name="T109" fmla="*/ 194 h 254"/>
                <a:gd name="T110" fmla="*/ 17 w 240"/>
                <a:gd name="T111" fmla="*/ 177 h 254"/>
                <a:gd name="T112" fmla="*/ 11 w 240"/>
                <a:gd name="T113" fmla="*/ 161 h 254"/>
                <a:gd name="T114" fmla="*/ 9 w 240"/>
                <a:gd name="T115" fmla="*/ 145 h 254"/>
                <a:gd name="T116" fmla="*/ 9 w 240"/>
                <a:gd name="T117" fmla="*/ 129 h 254"/>
                <a:gd name="T118" fmla="*/ 0 w 240"/>
                <a:gd name="T119" fmla="*/ 113 h 254"/>
                <a:gd name="T120" fmla="*/ 0 w 240"/>
                <a:gd name="T121" fmla="*/ 97 h 254"/>
                <a:gd name="T122" fmla="*/ 6 w 240"/>
                <a:gd name="T123" fmla="*/ 81 h 254"/>
                <a:gd name="T124" fmla="*/ 17 w 240"/>
                <a:gd name="T125" fmla="*/ 65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0" h="254">
                  <a:moveTo>
                    <a:pt x="28" y="49"/>
                  </a:moveTo>
                  <a:lnTo>
                    <a:pt x="38" y="55"/>
                  </a:lnTo>
                  <a:lnTo>
                    <a:pt x="55" y="53"/>
                  </a:lnTo>
                  <a:lnTo>
                    <a:pt x="66" y="49"/>
                  </a:lnTo>
                  <a:lnTo>
                    <a:pt x="75" y="44"/>
                  </a:lnTo>
                  <a:lnTo>
                    <a:pt x="82" y="42"/>
                  </a:lnTo>
                  <a:lnTo>
                    <a:pt x="93" y="34"/>
                  </a:lnTo>
                  <a:lnTo>
                    <a:pt x="104" y="32"/>
                  </a:lnTo>
                  <a:lnTo>
                    <a:pt x="109" y="23"/>
                  </a:lnTo>
                  <a:lnTo>
                    <a:pt x="115" y="16"/>
                  </a:lnTo>
                  <a:lnTo>
                    <a:pt x="124" y="11"/>
                  </a:lnTo>
                  <a:lnTo>
                    <a:pt x="131" y="7"/>
                  </a:lnTo>
                  <a:lnTo>
                    <a:pt x="140" y="2"/>
                  </a:lnTo>
                  <a:lnTo>
                    <a:pt x="148" y="0"/>
                  </a:lnTo>
                  <a:lnTo>
                    <a:pt x="158" y="0"/>
                  </a:lnTo>
                  <a:lnTo>
                    <a:pt x="168" y="0"/>
                  </a:lnTo>
                  <a:lnTo>
                    <a:pt x="175" y="0"/>
                  </a:lnTo>
                  <a:lnTo>
                    <a:pt x="184" y="0"/>
                  </a:lnTo>
                  <a:lnTo>
                    <a:pt x="191" y="0"/>
                  </a:lnTo>
                  <a:lnTo>
                    <a:pt x="200" y="5"/>
                  </a:lnTo>
                  <a:lnTo>
                    <a:pt x="208" y="7"/>
                  </a:lnTo>
                  <a:lnTo>
                    <a:pt x="217" y="11"/>
                  </a:lnTo>
                  <a:lnTo>
                    <a:pt x="224" y="16"/>
                  </a:lnTo>
                  <a:lnTo>
                    <a:pt x="235" y="27"/>
                  </a:lnTo>
                  <a:lnTo>
                    <a:pt x="235" y="34"/>
                  </a:lnTo>
                  <a:lnTo>
                    <a:pt x="240" y="42"/>
                  </a:lnTo>
                  <a:lnTo>
                    <a:pt x="240" y="53"/>
                  </a:lnTo>
                  <a:lnTo>
                    <a:pt x="240" y="60"/>
                  </a:lnTo>
                  <a:lnTo>
                    <a:pt x="235" y="69"/>
                  </a:lnTo>
                  <a:lnTo>
                    <a:pt x="228" y="74"/>
                  </a:lnTo>
                  <a:lnTo>
                    <a:pt x="218" y="79"/>
                  </a:lnTo>
                  <a:lnTo>
                    <a:pt x="211" y="79"/>
                  </a:lnTo>
                  <a:lnTo>
                    <a:pt x="202" y="79"/>
                  </a:lnTo>
                  <a:lnTo>
                    <a:pt x="195" y="76"/>
                  </a:lnTo>
                  <a:lnTo>
                    <a:pt x="186" y="71"/>
                  </a:lnTo>
                  <a:lnTo>
                    <a:pt x="175" y="69"/>
                  </a:lnTo>
                  <a:lnTo>
                    <a:pt x="168" y="65"/>
                  </a:lnTo>
                  <a:lnTo>
                    <a:pt x="157" y="64"/>
                  </a:lnTo>
                  <a:lnTo>
                    <a:pt x="148" y="64"/>
                  </a:lnTo>
                  <a:lnTo>
                    <a:pt x="137" y="60"/>
                  </a:lnTo>
                  <a:lnTo>
                    <a:pt x="129" y="58"/>
                  </a:lnTo>
                  <a:lnTo>
                    <a:pt x="118" y="60"/>
                  </a:lnTo>
                  <a:lnTo>
                    <a:pt x="109" y="64"/>
                  </a:lnTo>
                  <a:lnTo>
                    <a:pt x="104" y="71"/>
                  </a:lnTo>
                  <a:lnTo>
                    <a:pt x="102" y="79"/>
                  </a:lnTo>
                  <a:lnTo>
                    <a:pt x="109" y="87"/>
                  </a:lnTo>
                  <a:lnTo>
                    <a:pt x="118" y="92"/>
                  </a:lnTo>
                  <a:lnTo>
                    <a:pt x="126" y="95"/>
                  </a:lnTo>
                  <a:lnTo>
                    <a:pt x="135" y="101"/>
                  </a:lnTo>
                  <a:lnTo>
                    <a:pt x="142" y="102"/>
                  </a:lnTo>
                  <a:lnTo>
                    <a:pt x="157" y="102"/>
                  </a:lnTo>
                  <a:lnTo>
                    <a:pt x="164" y="102"/>
                  </a:lnTo>
                  <a:lnTo>
                    <a:pt x="175" y="102"/>
                  </a:lnTo>
                  <a:lnTo>
                    <a:pt x="184" y="102"/>
                  </a:lnTo>
                  <a:lnTo>
                    <a:pt x="191" y="106"/>
                  </a:lnTo>
                  <a:lnTo>
                    <a:pt x="200" y="111"/>
                  </a:lnTo>
                  <a:lnTo>
                    <a:pt x="208" y="117"/>
                  </a:lnTo>
                  <a:lnTo>
                    <a:pt x="217" y="122"/>
                  </a:lnTo>
                  <a:lnTo>
                    <a:pt x="218" y="129"/>
                  </a:lnTo>
                  <a:lnTo>
                    <a:pt x="224" y="138"/>
                  </a:lnTo>
                  <a:lnTo>
                    <a:pt x="224" y="145"/>
                  </a:lnTo>
                  <a:lnTo>
                    <a:pt x="218" y="155"/>
                  </a:lnTo>
                  <a:lnTo>
                    <a:pt x="217" y="164"/>
                  </a:lnTo>
                  <a:lnTo>
                    <a:pt x="208" y="169"/>
                  </a:lnTo>
                  <a:lnTo>
                    <a:pt x="197" y="171"/>
                  </a:lnTo>
                  <a:lnTo>
                    <a:pt x="189" y="171"/>
                  </a:lnTo>
                  <a:lnTo>
                    <a:pt x="180" y="171"/>
                  </a:lnTo>
                  <a:lnTo>
                    <a:pt x="169" y="171"/>
                  </a:lnTo>
                  <a:lnTo>
                    <a:pt x="162" y="169"/>
                  </a:lnTo>
                  <a:lnTo>
                    <a:pt x="151" y="164"/>
                  </a:lnTo>
                  <a:lnTo>
                    <a:pt x="142" y="164"/>
                  </a:lnTo>
                  <a:lnTo>
                    <a:pt x="131" y="159"/>
                  </a:lnTo>
                  <a:lnTo>
                    <a:pt x="124" y="159"/>
                  </a:lnTo>
                  <a:lnTo>
                    <a:pt x="115" y="155"/>
                  </a:lnTo>
                  <a:lnTo>
                    <a:pt x="102" y="154"/>
                  </a:lnTo>
                  <a:lnTo>
                    <a:pt x="93" y="150"/>
                  </a:lnTo>
                  <a:lnTo>
                    <a:pt x="82" y="150"/>
                  </a:lnTo>
                  <a:lnTo>
                    <a:pt x="75" y="150"/>
                  </a:lnTo>
                  <a:lnTo>
                    <a:pt x="77" y="159"/>
                  </a:lnTo>
                  <a:lnTo>
                    <a:pt x="86" y="166"/>
                  </a:lnTo>
                  <a:lnTo>
                    <a:pt x="93" y="169"/>
                  </a:lnTo>
                  <a:lnTo>
                    <a:pt x="102" y="175"/>
                  </a:lnTo>
                  <a:lnTo>
                    <a:pt x="109" y="177"/>
                  </a:lnTo>
                  <a:lnTo>
                    <a:pt x="118" y="180"/>
                  </a:lnTo>
                  <a:lnTo>
                    <a:pt x="126" y="184"/>
                  </a:lnTo>
                  <a:lnTo>
                    <a:pt x="135" y="189"/>
                  </a:lnTo>
                  <a:lnTo>
                    <a:pt x="142" y="194"/>
                  </a:lnTo>
                  <a:lnTo>
                    <a:pt x="148" y="201"/>
                  </a:lnTo>
                  <a:lnTo>
                    <a:pt x="157" y="205"/>
                  </a:lnTo>
                  <a:lnTo>
                    <a:pt x="168" y="222"/>
                  </a:lnTo>
                  <a:lnTo>
                    <a:pt x="169" y="237"/>
                  </a:lnTo>
                  <a:lnTo>
                    <a:pt x="164" y="244"/>
                  </a:lnTo>
                  <a:lnTo>
                    <a:pt x="162" y="252"/>
                  </a:lnTo>
                  <a:lnTo>
                    <a:pt x="153" y="252"/>
                  </a:lnTo>
                  <a:lnTo>
                    <a:pt x="146" y="252"/>
                  </a:lnTo>
                  <a:lnTo>
                    <a:pt x="137" y="254"/>
                  </a:lnTo>
                  <a:lnTo>
                    <a:pt x="129" y="254"/>
                  </a:lnTo>
                  <a:lnTo>
                    <a:pt x="120" y="254"/>
                  </a:lnTo>
                  <a:lnTo>
                    <a:pt x="109" y="252"/>
                  </a:lnTo>
                  <a:lnTo>
                    <a:pt x="98" y="252"/>
                  </a:lnTo>
                  <a:lnTo>
                    <a:pt x="91" y="249"/>
                  </a:lnTo>
                  <a:lnTo>
                    <a:pt x="82" y="247"/>
                  </a:lnTo>
                  <a:lnTo>
                    <a:pt x="71" y="242"/>
                  </a:lnTo>
                  <a:lnTo>
                    <a:pt x="64" y="237"/>
                  </a:lnTo>
                  <a:lnTo>
                    <a:pt x="55" y="231"/>
                  </a:lnTo>
                  <a:lnTo>
                    <a:pt x="48" y="226"/>
                  </a:lnTo>
                  <a:lnTo>
                    <a:pt x="44" y="217"/>
                  </a:lnTo>
                  <a:lnTo>
                    <a:pt x="38" y="210"/>
                  </a:lnTo>
                  <a:lnTo>
                    <a:pt x="31" y="201"/>
                  </a:lnTo>
                  <a:lnTo>
                    <a:pt x="26" y="194"/>
                  </a:lnTo>
                  <a:lnTo>
                    <a:pt x="22" y="185"/>
                  </a:lnTo>
                  <a:lnTo>
                    <a:pt x="17" y="177"/>
                  </a:lnTo>
                  <a:lnTo>
                    <a:pt x="17" y="169"/>
                  </a:lnTo>
                  <a:lnTo>
                    <a:pt x="11" y="161"/>
                  </a:lnTo>
                  <a:lnTo>
                    <a:pt x="11" y="154"/>
                  </a:lnTo>
                  <a:lnTo>
                    <a:pt x="9" y="145"/>
                  </a:lnTo>
                  <a:lnTo>
                    <a:pt x="9" y="138"/>
                  </a:lnTo>
                  <a:lnTo>
                    <a:pt x="9" y="129"/>
                  </a:lnTo>
                  <a:lnTo>
                    <a:pt x="6" y="122"/>
                  </a:lnTo>
                  <a:lnTo>
                    <a:pt x="0" y="113"/>
                  </a:lnTo>
                  <a:lnTo>
                    <a:pt x="0" y="106"/>
                  </a:lnTo>
                  <a:lnTo>
                    <a:pt x="0" y="97"/>
                  </a:lnTo>
                  <a:lnTo>
                    <a:pt x="4" y="90"/>
                  </a:lnTo>
                  <a:lnTo>
                    <a:pt x="6" y="81"/>
                  </a:lnTo>
                  <a:lnTo>
                    <a:pt x="11" y="74"/>
                  </a:lnTo>
                  <a:lnTo>
                    <a:pt x="17" y="65"/>
                  </a:lnTo>
                  <a:lnTo>
                    <a:pt x="28" y="4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15" name="Freeform 107"/>
            <p:cNvSpPr>
              <a:spLocks/>
            </p:cNvSpPr>
            <p:nvPr/>
          </p:nvSpPr>
          <p:spPr bwMode="auto">
            <a:xfrm>
              <a:off x="3615" y="2350"/>
              <a:ext cx="111" cy="149"/>
            </a:xfrm>
            <a:custGeom>
              <a:avLst/>
              <a:gdLst>
                <a:gd name="T0" fmla="*/ 171 w 224"/>
                <a:gd name="T1" fmla="*/ 69 h 298"/>
                <a:gd name="T2" fmla="*/ 158 w 224"/>
                <a:gd name="T3" fmla="*/ 56 h 298"/>
                <a:gd name="T4" fmla="*/ 147 w 224"/>
                <a:gd name="T5" fmla="*/ 40 h 298"/>
                <a:gd name="T6" fmla="*/ 133 w 224"/>
                <a:gd name="T7" fmla="*/ 25 h 298"/>
                <a:gd name="T8" fmla="*/ 120 w 224"/>
                <a:gd name="T9" fmla="*/ 14 h 298"/>
                <a:gd name="T10" fmla="*/ 104 w 224"/>
                <a:gd name="T11" fmla="*/ 3 h 298"/>
                <a:gd name="T12" fmla="*/ 84 w 224"/>
                <a:gd name="T13" fmla="*/ 0 h 298"/>
                <a:gd name="T14" fmla="*/ 67 w 224"/>
                <a:gd name="T15" fmla="*/ 9 h 298"/>
                <a:gd name="T16" fmla="*/ 56 w 224"/>
                <a:gd name="T17" fmla="*/ 21 h 298"/>
                <a:gd name="T18" fmla="*/ 51 w 224"/>
                <a:gd name="T19" fmla="*/ 37 h 298"/>
                <a:gd name="T20" fmla="*/ 56 w 224"/>
                <a:gd name="T21" fmla="*/ 53 h 298"/>
                <a:gd name="T22" fmla="*/ 73 w 224"/>
                <a:gd name="T23" fmla="*/ 63 h 298"/>
                <a:gd name="T24" fmla="*/ 89 w 224"/>
                <a:gd name="T25" fmla="*/ 74 h 298"/>
                <a:gd name="T26" fmla="*/ 105 w 224"/>
                <a:gd name="T27" fmla="*/ 90 h 298"/>
                <a:gd name="T28" fmla="*/ 111 w 224"/>
                <a:gd name="T29" fmla="*/ 106 h 298"/>
                <a:gd name="T30" fmla="*/ 94 w 224"/>
                <a:gd name="T31" fmla="*/ 111 h 298"/>
                <a:gd name="T32" fmla="*/ 76 w 224"/>
                <a:gd name="T33" fmla="*/ 106 h 298"/>
                <a:gd name="T34" fmla="*/ 60 w 224"/>
                <a:gd name="T35" fmla="*/ 104 h 298"/>
                <a:gd name="T36" fmla="*/ 44 w 224"/>
                <a:gd name="T37" fmla="*/ 104 h 298"/>
                <a:gd name="T38" fmla="*/ 24 w 224"/>
                <a:gd name="T39" fmla="*/ 106 h 298"/>
                <a:gd name="T40" fmla="*/ 5 w 224"/>
                <a:gd name="T41" fmla="*/ 115 h 298"/>
                <a:gd name="T42" fmla="*/ 0 w 224"/>
                <a:gd name="T43" fmla="*/ 130 h 298"/>
                <a:gd name="T44" fmla="*/ 2 w 224"/>
                <a:gd name="T45" fmla="*/ 148 h 298"/>
                <a:gd name="T46" fmla="*/ 16 w 224"/>
                <a:gd name="T47" fmla="*/ 159 h 298"/>
                <a:gd name="T48" fmla="*/ 33 w 224"/>
                <a:gd name="T49" fmla="*/ 164 h 298"/>
                <a:gd name="T50" fmla="*/ 49 w 224"/>
                <a:gd name="T51" fmla="*/ 169 h 298"/>
                <a:gd name="T52" fmla="*/ 65 w 224"/>
                <a:gd name="T53" fmla="*/ 175 h 298"/>
                <a:gd name="T54" fmla="*/ 82 w 224"/>
                <a:gd name="T55" fmla="*/ 178 h 298"/>
                <a:gd name="T56" fmla="*/ 98 w 224"/>
                <a:gd name="T57" fmla="*/ 183 h 298"/>
                <a:gd name="T58" fmla="*/ 109 w 224"/>
                <a:gd name="T59" fmla="*/ 194 h 298"/>
                <a:gd name="T60" fmla="*/ 100 w 224"/>
                <a:gd name="T61" fmla="*/ 206 h 298"/>
                <a:gd name="T62" fmla="*/ 78 w 224"/>
                <a:gd name="T63" fmla="*/ 215 h 298"/>
                <a:gd name="T64" fmla="*/ 62 w 224"/>
                <a:gd name="T65" fmla="*/ 217 h 298"/>
                <a:gd name="T66" fmla="*/ 40 w 224"/>
                <a:gd name="T67" fmla="*/ 220 h 298"/>
                <a:gd name="T68" fmla="*/ 24 w 224"/>
                <a:gd name="T69" fmla="*/ 231 h 298"/>
                <a:gd name="T70" fmla="*/ 11 w 224"/>
                <a:gd name="T71" fmla="*/ 247 h 298"/>
                <a:gd name="T72" fmla="*/ 7 w 224"/>
                <a:gd name="T73" fmla="*/ 263 h 298"/>
                <a:gd name="T74" fmla="*/ 16 w 224"/>
                <a:gd name="T75" fmla="*/ 279 h 298"/>
                <a:gd name="T76" fmla="*/ 34 w 224"/>
                <a:gd name="T77" fmla="*/ 289 h 298"/>
                <a:gd name="T78" fmla="*/ 51 w 224"/>
                <a:gd name="T79" fmla="*/ 298 h 298"/>
                <a:gd name="T80" fmla="*/ 67 w 224"/>
                <a:gd name="T81" fmla="*/ 298 h 298"/>
                <a:gd name="T82" fmla="*/ 84 w 224"/>
                <a:gd name="T83" fmla="*/ 291 h 298"/>
                <a:gd name="T84" fmla="*/ 100 w 224"/>
                <a:gd name="T85" fmla="*/ 289 h 298"/>
                <a:gd name="T86" fmla="*/ 122 w 224"/>
                <a:gd name="T87" fmla="*/ 279 h 298"/>
                <a:gd name="T88" fmla="*/ 138 w 224"/>
                <a:gd name="T89" fmla="*/ 270 h 298"/>
                <a:gd name="T90" fmla="*/ 153 w 224"/>
                <a:gd name="T91" fmla="*/ 258 h 298"/>
                <a:gd name="T92" fmla="*/ 165 w 224"/>
                <a:gd name="T93" fmla="*/ 243 h 298"/>
                <a:gd name="T94" fmla="*/ 182 w 224"/>
                <a:gd name="T95" fmla="*/ 231 h 298"/>
                <a:gd name="T96" fmla="*/ 196 w 224"/>
                <a:gd name="T97" fmla="*/ 220 h 298"/>
                <a:gd name="T98" fmla="*/ 218 w 224"/>
                <a:gd name="T99" fmla="*/ 169 h 298"/>
                <a:gd name="T100" fmla="*/ 224 w 224"/>
                <a:gd name="T101" fmla="*/ 99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24" h="298">
                  <a:moveTo>
                    <a:pt x="224" y="99"/>
                  </a:moveTo>
                  <a:lnTo>
                    <a:pt x="171" y="69"/>
                  </a:lnTo>
                  <a:lnTo>
                    <a:pt x="165" y="62"/>
                  </a:lnTo>
                  <a:lnTo>
                    <a:pt x="158" y="56"/>
                  </a:lnTo>
                  <a:lnTo>
                    <a:pt x="153" y="48"/>
                  </a:lnTo>
                  <a:lnTo>
                    <a:pt x="147" y="40"/>
                  </a:lnTo>
                  <a:lnTo>
                    <a:pt x="144" y="32"/>
                  </a:lnTo>
                  <a:lnTo>
                    <a:pt x="133" y="25"/>
                  </a:lnTo>
                  <a:lnTo>
                    <a:pt x="127" y="16"/>
                  </a:lnTo>
                  <a:lnTo>
                    <a:pt x="120" y="14"/>
                  </a:lnTo>
                  <a:lnTo>
                    <a:pt x="111" y="9"/>
                  </a:lnTo>
                  <a:lnTo>
                    <a:pt x="104" y="3"/>
                  </a:lnTo>
                  <a:lnTo>
                    <a:pt x="94" y="0"/>
                  </a:lnTo>
                  <a:lnTo>
                    <a:pt x="84" y="0"/>
                  </a:lnTo>
                  <a:lnTo>
                    <a:pt x="76" y="3"/>
                  </a:lnTo>
                  <a:lnTo>
                    <a:pt x="67" y="9"/>
                  </a:lnTo>
                  <a:lnTo>
                    <a:pt x="60" y="14"/>
                  </a:lnTo>
                  <a:lnTo>
                    <a:pt x="56" y="21"/>
                  </a:lnTo>
                  <a:lnTo>
                    <a:pt x="51" y="30"/>
                  </a:lnTo>
                  <a:lnTo>
                    <a:pt x="51" y="37"/>
                  </a:lnTo>
                  <a:lnTo>
                    <a:pt x="54" y="46"/>
                  </a:lnTo>
                  <a:lnTo>
                    <a:pt x="56" y="53"/>
                  </a:lnTo>
                  <a:lnTo>
                    <a:pt x="62" y="62"/>
                  </a:lnTo>
                  <a:lnTo>
                    <a:pt x="73" y="63"/>
                  </a:lnTo>
                  <a:lnTo>
                    <a:pt x="82" y="69"/>
                  </a:lnTo>
                  <a:lnTo>
                    <a:pt x="89" y="74"/>
                  </a:lnTo>
                  <a:lnTo>
                    <a:pt x="98" y="83"/>
                  </a:lnTo>
                  <a:lnTo>
                    <a:pt x="105" y="90"/>
                  </a:lnTo>
                  <a:lnTo>
                    <a:pt x="111" y="99"/>
                  </a:lnTo>
                  <a:lnTo>
                    <a:pt x="111" y="106"/>
                  </a:lnTo>
                  <a:lnTo>
                    <a:pt x="104" y="109"/>
                  </a:lnTo>
                  <a:lnTo>
                    <a:pt x="94" y="111"/>
                  </a:lnTo>
                  <a:lnTo>
                    <a:pt x="84" y="109"/>
                  </a:lnTo>
                  <a:lnTo>
                    <a:pt x="76" y="106"/>
                  </a:lnTo>
                  <a:lnTo>
                    <a:pt x="67" y="104"/>
                  </a:lnTo>
                  <a:lnTo>
                    <a:pt x="60" y="104"/>
                  </a:lnTo>
                  <a:lnTo>
                    <a:pt x="51" y="104"/>
                  </a:lnTo>
                  <a:lnTo>
                    <a:pt x="44" y="104"/>
                  </a:lnTo>
                  <a:lnTo>
                    <a:pt x="34" y="104"/>
                  </a:lnTo>
                  <a:lnTo>
                    <a:pt x="24" y="106"/>
                  </a:lnTo>
                  <a:lnTo>
                    <a:pt x="13" y="109"/>
                  </a:lnTo>
                  <a:lnTo>
                    <a:pt x="5" y="115"/>
                  </a:lnTo>
                  <a:lnTo>
                    <a:pt x="2" y="122"/>
                  </a:lnTo>
                  <a:lnTo>
                    <a:pt x="0" y="130"/>
                  </a:lnTo>
                  <a:lnTo>
                    <a:pt x="0" y="141"/>
                  </a:lnTo>
                  <a:lnTo>
                    <a:pt x="2" y="148"/>
                  </a:lnTo>
                  <a:lnTo>
                    <a:pt x="7" y="157"/>
                  </a:lnTo>
                  <a:lnTo>
                    <a:pt x="16" y="159"/>
                  </a:lnTo>
                  <a:lnTo>
                    <a:pt x="24" y="162"/>
                  </a:lnTo>
                  <a:lnTo>
                    <a:pt x="33" y="164"/>
                  </a:lnTo>
                  <a:lnTo>
                    <a:pt x="40" y="169"/>
                  </a:lnTo>
                  <a:lnTo>
                    <a:pt x="49" y="169"/>
                  </a:lnTo>
                  <a:lnTo>
                    <a:pt x="56" y="175"/>
                  </a:lnTo>
                  <a:lnTo>
                    <a:pt x="65" y="175"/>
                  </a:lnTo>
                  <a:lnTo>
                    <a:pt x="73" y="175"/>
                  </a:lnTo>
                  <a:lnTo>
                    <a:pt x="82" y="178"/>
                  </a:lnTo>
                  <a:lnTo>
                    <a:pt x="89" y="180"/>
                  </a:lnTo>
                  <a:lnTo>
                    <a:pt x="98" y="183"/>
                  </a:lnTo>
                  <a:lnTo>
                    <a:pt x="105" y="185"/>
                  </a:lnTo>
                  <a:lnTo>
                    <a:pt x="109" y="194"/>
                  </a:lnTo>
                  <a:lnTo>
                    <a:pt x="109" y="201"/>
                  </a:lnTo>
                  <a:lnTo>
                    <a:pt x="100" y="206"/>
                  </a:lnTo>
                  <a:lnTo>
                    <a:pt x="89" y="210"/>
                  </a:lnTo>
                  <a:lnTo>
                    <a:pt x="78" y="215"/>
                  </a:lnTo>
                  <a:lnTo>
                    <a:pt x="71" y="215"/>
                  </a:lnTo>
                  <a:lnTo>
                    <a:pt x="62" y="217"/>
                  </a:lnTo>
                  <a:lnTo>
                    <a:pt x="51" y="217"/>
                  </a:lnTo>
                  <a:lnTo>
                    <a:pt x="40" y="220"/>
                  </a:lnTo>
                  <a:lnTo>
                    <a:pt x="33" y="228"/>
                  </a:lnTo>
                  <a:lnTo>
                    <a:pt x="24" y="231"/>
                  </a:lnTo>
                  <a:lnTo>
                    <a:pt x="18" y="238"/>
                  </a:lnTo>
                  <a:lnTo>
                    <a:pt x="11" y="247"/>
                  </a:lnTo>
                  <a:lnTo>
                    <a:pt x="7" y="254"/>
                  </a:lnTo>
                  <a:lnTo>
                    <a:pt x="7" y="263"/>
                  </a:lnTo>
                  <a:lnTo>
                    <a:pt x="11" y="270"/>
                  </a:lnTo>
                  <a:lnTo>
                    <a:pt x="16" y="279"/>
                  </a:lnTo>
                  <a:lnTo>
                    <a:pt x="24" y="284"/>
                  </a:lnTo>
                  <a:lnTo>
                    <a:pt x="34" y="289"/>
                  </a:lnTo>
                  <a:lnTo>
                    <a:pt x="44" y="295"/>
                  </a:lnTo>
                  <a:lnTo>
                    <a:pt x="51" y="298"/>
                  </a:lnTo>
                  <a:lnTo>
                    <a:pt x="60" y="298"/>
                  </a:lnTo>
                  <a:lnTo>
                    <a:pt x="67" y="298"/>
                  </a:lnTo>
                  <a:lnTo>
                    <a:pt x="78" y="298"/>
                  </a:lnTo>
                  <a:lnTo>
                    <a:pt x="84" y="291"/>
                  </a:lnTo>
                  <a:lnTo>
                    <a:pt x="93" y="291"/>
                  </a:lnTo>
                  <a:lnTo>
                    <a:pt x="100" y="289"/>
                  </a:lnTo>
                  <a:lnTo>
                    <a:pt x="111" y="284"/>
                  </a:lnTo>
                  <a:lnTo>
                    <a:pt x="122" y="279"/>
                  </a:lnTo>
                  <a:lnTo>
                    <a:pt x="131" y="275"/>
                  </a:lnTo>
                  <a:lnTo>
                    <a:pt x="138" y="270"/>
                  </a:lnTo>
                  <a:lnTo>
                    <a:pt x="147" y="265"/>
                  </a:lnTo>
                  <a:lnTo>
                    <a:pt x="153" y="258"/>
                  </a:lnTo>
                  <a:lnTo>
                    <a:pt x="160" y="252"/>
                  </a:lnTo>
                  <a:lnTo>
                    <a:pt x="165" y="243"/>
                  </a:lnTo>
                  <a:lnTo>
                    <a:pt x="176" y="238"/>
                  </a:lnTo>
                  <a:lnTo>
                    <a:pt x="182" y="231"/>
                  </a:lnTo>
                  <a:lnTo>
                    <a:pt x="191" y="228"/>
                  </a:lnTo>
                  <a:lnTo>
                    <a:pt x="196" y="220"/>
                  </a:lnTo>
                  <a:lnTo>
                    <a:pt x="198" y="212"/>
                  </a:lnTo>
                  <a:lnTo>
                    <a:pt x="218" y="169"/>
                  </a:lnTo>
                  <a:lnTo>
                    <a:pt x="218" y="122"/>
                  </a:lnTo>
                  <a:lnTo>
                    <a:pt x="224" y="9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16" name="Freeform 108"/>
            <p:cNvSpPr>
              <a:spLocks/>
            </p:cNvSpPr>
            <p:nvPr/>
          </p:nvSpPr>
          <p:spPr bwMode="auto">
            <a:xfrm>
              <a:off x="4536" y="2030"/>
              <a:ext cx="180" cy="285"/>
            </a:xfrm>
            <a:custGeom>
              <a:avLst/>
              <a:gdLst>
                <a:gd name="T0" fmla="*/ 82 w 358"/>
                <a:gd name="T1" fmla="*/ 7 h 568"/>
                <a:gd name="T2" fmla="*/ 167 w 358"/>
                <a:gd name="T3" fmla="*/ 39 h 568"/>
                <a:gd name="T4" fmla="*/ 118 w 358"/>
                <a:gd name="T5" fmla="*/ 187 h 568"/>
                <a:gd name="T6" fmla="*/ 80 w 358"/>
                <a:gd name="T7" fmla="*/ 330 h 568"/>
                <a:gd name="T8" fmla="*/ 145 w 358"/>
                <a:gd name="T9" fmla="*/ 408 h 568"/>
                <a:gd name="T10" fmla="*/ 169 w 358"/>
                <a:gd name="T11" fmla="*/ 402 h 568"/>
                <a:gd name="T12" fmla="*/ 180 w 358"/>
                <a:gd name="T13" fmla="*/ 378 h 568"/>
                <a:gd name="T14" fmla="*/ 183 w 358"/>
                <a:gd name="T15" fmla="*/ 355 h 568"/>
                <a:gd name="T16" fmla="*/ 180 w 358"/>
                <a:gd name="T17" fmla="*/ 325 h 568"/>
                <a:gd name="T18" fmla="*/ 194 w 358"/>
                <a:gd name="T19" fmla="*/ 302 h 568"/>
                <a:gd name="T20" fmla="*/ 212 w 358"/>
                <a:gd name="T21" fmla="*/ 281 h 568"/>
                <a:gd name="T22" fmla="*/ 234 w 358"/>
                <a:gd name="T23" fmla="*/ 260 h 568"/>
                <a:gd name="T24" fmla="*/ 262 w 358"/>
                <a:gd name="T25" fmla="*/ 254 h 568"/>
                <a:gd name="T26" fmla="*/ 276 w 358"/>
                <a:gd name="T27" fmla="*/ 275 h 568"/>
                <a:gd name="T28" fmla="*/ 267 w 358"/>
                <a:gd name="T29" fmla="*/ 302 h 568"/>
                <a:gd name="T30" fmla="*/ 254 w 358"/>
                <a:gd name="T31" fmla="*/ 323 h 568"/>
                <a:gd name="T32" fmla="*/ 238 w 358"/>
                <a:gd name="T33" fmla="*/ 346 h 568"/>
                <a:gd name="T34" fmla="*/ 232 w 358"/>
                <a:gd name="T35" fmla="*/ 371 h 568"/>
                <a:gd name="T36" fmla="*/ 260 w 358"/>
                <a:gd name="T37" fmla="*/ 367 h 568"/>
                <a:gd name="T38" fmla="*/ 283 w 358"/>
                <a:gd name="T39" fmla="*/ 346 h 568"/>
                <a:gd name="T40" fmla="*/ 314 w 358"/>
                <a:gd name="T41" fmla="*/ 335 h 568"/>
                <a:gd name="T42" fmla="*/ 342 w 358"/>
                <a:gd name="T43" fmla="*/ 339 h 568"/>
                <a:gd name="T44" fmla="*/ 358 w 358"/>
                <a:gd name="T45" fmla="*/ 365 h 568"/>
                <a:gd name="T46" fmla="*/ 358 w 358"/>
                <a:gd name="T47" fmla="*/ 392 h 568"/>
                <a:gd name="T48" fmla="*/ 347 w 358"/>
                <a:gd name="T49" fmla="*/ 415 h 568"/>
                <a:gd name="T50" fmla="*/ 320 w 358"/>
                <a:gd name="T51" fmla="*/ 436 h 568"/>
                <a:gd name="T52" fmla="*/ 287 w 358"/>
                <a:gd name="T53" fmla="*/ 445 h 568"/>
                <a:gd name="T54" fmla="*/ 256 w 358"/>
                <a:gd name="T55" fmla="*/ 445 h 568"/>
                <a:gd name="T56" fmla="*/ 234 w 358"/>
                <a:gd name="T57" fmla="*/ 455 h 568"/>
                <a:gd name="T58" fmla="*/ 238 w 358"/>
                <a:gd name="T59" fmla="*/ 482 h 568"/>
                <a:gd name="T60" fmla="*/ 265 w 358"/>
                <a:gd name="T61" fmla="*/ 498 h 568"/>
                <a:gd name="T62" fmla="*/ 289 w 358"/>
                <a:gd name="T63" fmla="*/ 515 h 568"/>
                <a:gd name="T64" fmla="*/ 298 w 358"/>
                <a:gd name="T65" fmla="*/ 542 h 568"/>
                <a:gd name="T66" fmla="*/ 287 w 358"/>
                <a:gd name="T67" fmla="*/ 563 h 568"/>
                <a:gd name="T68" fmla="*/ 260 w 358"/>
                <a:gd name="T69" fmla="*/ 568 h 568"/>
                <a:gd name="T70" fmla="*/ 229 w 358"/>
                <a:gd name="T71" fmla="*/ 567 h 568"/>
                <a:gd name="T72" fmla="*/ 202 w 358"/>
                <a:gd name="T73" fmla="*/ 552 h 568"/>
                <a:gd name="T74" fmla="*/ 183 w 358"/>
                <a:gd name="T75" fmla="*/ 530 h 568"/>
                <a:gd name="T76" fmla="*/ 172 w 358"/>
                <a:gd name="T77" fmla="*/ 505 h 568"/>
                <a:gd name="T78" fmla="*/ 156 w 358"/>
                <a:gd name="T79" fmla="*/ 484 h 568"/>
                <a:gd name="T80" fmla="*/ 31 w 358"/>
                <a:gd name="T81" fmla="*/ 392 h 568"/>
                <a:gd name="T82" fmla="*/ 0 w 358"/>
                <a:gd name="T83" fmla="*/ 203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58" h="568">
                  <a:moveTo>
                    <a:pt x="20" y="106"/>
                  </a:moveTo>
                  <a:lnTo>
                    <a:pt x="43" y="39"/>
                  </a:lnTo>
                  <a:lnTo>
                    <a:pt x="82" y="7"/>
                  </a:lnTo>
                  <a:lnTo>
                    <a:pt x="120" y="0"/>
                  </a:lnTo>
                  <a:lnTo>
                    <a:pt x="151" y="7"/>
                  </a:lnTo>
                  <a:lnTo>
                    <a:pt x="167" y="39"/>
                  </a:lnTo>
                  <a:lnTo>
                    <a:pt x="162" y="92"/>
                  </a:lnTo>
                  <a:lnTo>
                    <a:pt x="142" y="140"/>
                  </a:lnTo>
                  <a:lnTo>
                    <a:pt x="118" y="187"/>
                  </a:lnTo>
                  <a:lnTo>
                    <a:pt x="91" y="235"/>
                  </a:lnTo>
                  <a:lnTo>
                    <a:pt x="82" y="286"/>
                  </a:lnTo>
                  <a:lnTo>
                    <a:pt x="80" y="330"/>
                  </a:lnTo>
                  <a:lnTo>
                    <a:pt x="91" y="376"/>
                  </a:lnTo>
                  <a:lnTo>
                    <a:pt x="112" y="399"/>
                  </a:lnTo>
                  <a:lnTo>
                    <a:pt x="145" y="408"/>
                  </a:lnTo>
                  <a:lnTo>
                    <a:pt x="152" y="413"/>
                  </a:lnTo>
                  <a:lnTo>
                    <a:pt x="162" y="410"/>
                  </a:lnTo>
                  <a:lnTo>
                    <a:pt x="169" y="402"/>
                  </a:lnTo>
                  <a:lnTo>
                    <a:pt x="178" y="397"/>
                  </a:lnTo>
                  <a:lnTo>
                    <a:pt x="180" y="388"/>
                  </a:lnTo>
                  <a:lnTo>
                    <a:pt x="180" y="378"/>
                  </a:lnTo>
                  <a:lnTo>
                    <a:pt x="180" y="371"/>
                  </a:lnTo>
                  <a:lnTo>
                    <a:pt x="183" y="362"/>
                  </a:lnTo>
                  <a:lnTo>
                    <a:pt x="183" y="355"/>
                  </a:lnTo>
                  <a:lnTo>
                    <a:pt x="183" y="346"/>
                  </a:lnTo>
                  <a:lnTo>
                    <a:pt x="180" y="335"/>
                  </a:lnTo>
                  <a:lnTo>
                    <a:pt x="180" y="325"/>
                  </a:lnTo>
                  <a:lnTo>
                    <a:pt x="183" y="318"/>
                  </a:lnTo>
                  <a:lnTo>
                    <a:pt x="185" y="309"/>
                  </a:lnTo>
                  <a:lnTo>
                    <a:pt x="194" y="302"/>
                  </a:lnTo>
                  <a:lnTo>
                    <a:pt x="200" y="293"/>
                  </a:lnTo>
                  <a:lnTo>
                    <a:pt x="205" y="286"/>
                  </a:lnTo>
                  <a:lnTo>
                    <a:pt x="212" y="281"/>
                  </a:lnTo>
                  <a:lnTo>
                    <a:pt x="218" y="272"/>
                  </a:lnTo>
                  <a:lnTo>
                    <a:pt x="227" y="265"/>
                  </a:lnTo>
                  <a:lnTo>
                    <a:pt x="234" y="260"/>
                  </a:lnTo>
                  <a:lnTo>
                    <a:pt x="243" y="256"/>
                  </a:lnTo>
                  <a:lnTo>
                    <a:pt x="254" y="254"/>
                  </a:lnTo>
                  <a:lnTo>
                    <a:pt x="262" y="254"/>
                  </a:lnTo>
                  <a:lnTo>
                    <a:pt x="271" y="260"/>
                  </a:lnTo>
                  <a:lnTo>
                    <a:pt x="272" y="267"/>
                  </a:lnTo>
                  <a:lnTo>
                    <a:pt x="276" y="275"/>
                  </a:lnTo>
                  <a:lnTo>
                    <a:pt x="272" y="282"/>
                  </a:lnTo>
                  <a:lnTo>
                    <a:pt x="271" y="293"/>
                  </a:lnTo>
                  <a:lnTo>
                    <a:pt x="267" y="302"/>
                  </a:lnTo>
                  <a:lnTo>
                    <a:pt x="265" y="309"/>
                  </a:lnTo>
                  <a:lnTo>
                    <a:pt x="262" y="318"/>
                  </a:lnTo>
                  <a:lnTo>
                    <a:pt x="254" y="323"/>
                  </a:lnTo>
                  <a:lnTo>
                    <a:pt x="245" y="330"/>
                  </a:lnTo>
                  <a:lnTo>
                    <a:pt x="240" y="339"/>
                  </a:lnTo>
                  <a:lnTo>
                    <a:pt x="238" y="346"/>
                  </a:lnTo>
                  <a:lnTo>
                    <a:pt x="232" y="355"/>
                  </a:lnTo>
                  <a:lnTo>
                    <a:pt x="232" y="362"/>
                  </a:lnTo>
                  <a:lnTo>
                    <a:pt x="232" y="371"/>
                  </a:lnTo>
                  <a:lnTo>
                    <a:pt x="240" y="376"/>
                  </a:lnTo>
                  <a:lnTo>
                    <a:pt x="249" y="372"/>
                  </a:lnTo>
                  <a:lnTo>
                    <a:pt x="260" y="367"/>
                  </a:lnTo>
                  <a:lnTo>
                    <a:pt x="271" y="360"/>
                  </a:lnTo>
                  <a:lnTo>
                    <a:pt x="276" y="351"/>
                  </a:lnTo>
                  <a:lnTo>
                    <a:pt x="283" y="346"/>
                  </a:lnTo>
                  <a:lnTo>
                    <a:pt x="292" y="341"/>
                  </a:lnTo>
                  <a:lnTo>
                    <a:pt x="303" y="335"/>
                  </a:lnTo>
                  <a:lnTo>
                    <a:pt x="314" y="335"/>
                  </a:lnTo>
                  <a:lnTo>
                    <a:pt x="322" y="335"/>
                  </a:lnTo>
                  <a:lnTo>
                    <a:pt x="332" y="339"/>
                  </a:lnTo>
                  <a:lnTo>
                    <a:pt x="342" y="339"/>
                  </a:lnTo>
                  <a:lnTo>
                    <a:pt x="347" y="346"/>
                  </a:lnTo>
                  <a:lnTo>
                    <a:pt x="352" y="355"/>
                  </a:lnTo>
                  <a:lnTo>
                    <a:pt x="358" y="365"/>
                  </a:lnTo>
                  <a:lnTo>
                    <a:pt x="358" y="372"/>
                  </a:lnTo>
                  <a:lnTo>
                    <a:pt x="358" y="381"/>
                  </a:lnTo>
                  <a:lnTo>
                    <a:pt x="358" y="392"/>
                  </a:lnTo>
                  <a:lnTo>
                    <a:pt x="358" y="399"/>
                  </a:lnTo>
                  <a:lnTo>
                    <a:pt x="349" y="408"/>
                  </a:lnTo>
                  <a:lnTo>
                    <a:pt x="347" y="415"/>
                  </a:lnTo>
                  <a:lnTo>
                    <a:pt x="336" y="424"/>
                  </a:lnTo>
                  <a:lnTo>
                    <a:pt x="331" y="431"/>
                  </a:lnTo>
                  <a:lnTo>
                    <a:pt x="320" y="436"/>
                  </a:lnTo>
                  <a:lnTo>
                    <a:pt x="309" y="440"/>
                  </a:lnTo>
                  <a:lnTo>
                    <a:pt x="298" y="441"/>
                  </a:lnTo>
                  <a:lnTo>
                    <a:pt x="287" y="445"/>
                  </a:lnTo>
                  <a:lnTo>
                    <a:pt x="278" y="445"/>
                  </a:lnTo>
                  <a:lnTo>
                    <a:pt x="265" y="445"/>
                  </a:lnTo>
                  <a:lnTo>
                    <a:pt x="256" y="445"/>
                  </a:lnTo>
                  <a:lnTo>
                    <a:pt x="249" y="445"/>
                  </a:lnTo>
                  <a:lnTo>
                    <a:pt x="240" y="447"/>
                  </a:lnTo>
                  <a:lnTo>
                    <a:pt x="234" y="455"/>
                  </a:lnTo>
                  <a:lnTo>
                    <a:pt x="234" y="462"/>
                  </a:lnTo>
                  <a:lnTo>
                    <a:pt x="234" y="471"/>
                  </a:lnTo>
                  <a:lnTo>
                    <a:pt x="238" y="482"/>
                  </a:lnTo>
                  <a:lnTo>
                    <a:pt x="249" y="487"/>
                  </a:lnTo>
                  <a:lnTo>
                    <a:pt x="256" y="494"/>
                  </a:lnTo>
                  <a:lnTo>
                    <a:pt x="265" y="498"/>
                  </a:lnTo>
                  <a:lnTo>
                    <a:pt x="276" y="503"/>
                  </a:lnTo>
                  <a:lnTo>
                    <a:pt x="283" y="508"/>
                  </a:lnTo>
                  <a:lnTo>
                    <a:pt x="289" y="515"/>
                  </a:lnTo>
                  <a:lnTo>
                    <a:pt x="294" y="526"/>
                  </a:lnTo>
                  <a:lnTo>
                    <a:pt x="298" y="535"/>
                  </a:lnTo>
                  <a:lnTo>
                    <a:pt x="298" y="542"/>
                  </a:lnTo>
                  <a:lnTo>
                    <a:pt x="298" y="551"/>
                  </a:lnTo>
                  <a:lnTo>
                    <a:pt x="294" y="558"/>
                  </a:lnTo>
                  <a:lnTo>
                    <a:pt x="287" y="563"/>
                  </a:lnTo>
                  <a:lnTo>
                    <a:pt x="276" y="568"/>
                  </a:lnTo>
                  <a:lnTo>
                    <a:pt x="267" y="568"/>
                  </a:lnTo>
                  <a:lnTo>
                    <a:pt x="260" y="568"/>
                  </a:lnTo>
                  <a:lnTo>
                    <a:pt x="251" y="568"/>
                  </a:lnTo>
                  <a:lnTo>
                    <a:pt x="243" y="568"/>
                  </a:lnTo>
                  <a:lnTo>
                    <a:pt x="229" y="567"/>
                  </a:lnTo>
                  <a:lnTo>
                    <a:pt x="222" y="567"/>
                  </a:lnTo>
                  <a:lnTo>
                    <a:pt x="212" y="561"/>
                  </a:lnTo>
                  <a:lnTo>
                    <a:pt x="202" y="552"/>
                  </a:lnTo>
                  <a:lnTo>
                    <a:pt x="200" y="545"/>
                  </a:lnTo>
                  <a:lnTo>
                    <a:pt x="194" y="537"/>
                  </a:lnTo>
                  <a:lnTo>
                    <a:pt x="183" y="530"/>
                  </a:lnTo>
                  <a:lnTo>
                    <a:pt x="183" y="521"/>
                  </a:lnTo>
                  <a:lnTo>
                    <a:pt x="178" y="514"/>
                  </a:lnTo>
                  <a:lnTo>
                    <a:pt x="172" y="505"/>
                  </a:lnTo>
                  <a:lnTo>
                    <a:pt x="169" y="498"/>
                  </a:lnTo>
                  <a:lnTo>
                    <a:pt x="162" y="492"/>
                  </a:lnTo>
                  <a:lnTo>
                    <a:pt x="156" y="484"/>
                  </a:lnTo>
                  <a:lnTo>
                    <a:pt x="118" y="471"/>
                  </a:lnTo>
                  <a:lnTo>
                    <a:pt x="65" y="434"/>
                  </a:lnTo>
                  <a:lnTo>
                    <a:pt x="31" y="392"/>
                  </a:lnTo>
                  <a:lnTo>
                    <a:pt x="9" y="339"/>
                  </a:lnTo>
                  <a:lnTo>
                    <a:pt x="0" y="277"/>
                  </a:lnTo>
                  <a:lnTo>
                    <a:pt x="0" y="203"/>
                  </a:lnTo>
                  <a:lnTo>
                    <a:pt x="11" y="143"/>
                  </a:lnTo>
                  <a:lnTo>
                    <a:pt x="20" y="10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17" name="Text Box 109"/>
            <p:cNvSpPr txBox="1">
              <a:spLocks noChangeArrowheads="1"/>
            </p:cNvSpPr>
            <p:nvPr/>
          </p:nvSpPr>
          <p:spPr bwMode="auto">
            <a:xfrm>
              <a:off x="3868" y="2067"/>
              <a:ext cx="466" cy="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badi MT Condensed Light" pitchFamily="34" charset="0"/>
                </a:rPr>
                <a:t>4</a:t>
              </a:r>
            </a:p>
          </p:txBody>
        </p:sp>
        <p:sp>
          <p:nvSpPr>
            <p:cNvPr id="299118" name="Text Box 110"/>
            <p:cNvSpPr txBox="1">
              <a:spLocks noChangeArrowheads="1"/>
            </p:cNvSpPr>
            <p:nvPr/>
          </p:nvSpPr>
          <p:spPr bwMode="auto">
            <a:xfrm>
              <a:off x="4585" y="1991"/>
              <a:ext cx="466" cy="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badi MT Condensed Light" pitchFamily="34" charset="0"/>
                </a:rPr>
                <a:t>5</a:t>
              </a:r>
            </a:p>
          </p:txBody>
        </p:sp>
        <p:sp>
          <p:nvSpPr>
            <p:cNvPr id="299119" name="Text Box 111"/>
            <p:cNvSpPr txBox="1">
              <a:spLocks noChangeArrowheads="1"/>
            </p:cNvSpPr>
            <p:nvPr/>
          </p:nvSpPr>
          <p:spPr bwMode="auto">
            <a:xfrm>
              <a:off x="3251" y="2100"/>
              <a:ext cx="466" cy="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badi MT Condensed Light" pitchFamily="34" charset="0"/>
                </a:rPr>
                <a:t>6</a:t>
              </a:r>
            </a:p>
          </p:txBody>
        </p:sp>
      </p:grpSp>
      <p:grpSp>
        <p:nvGrpSpPr>
          <p:cNvPr id="9221" name="Group 176"/>
          <p:cNvGrpSpPr>
            <a:grpSpLocks/>
          </p:cNvGrpSpPr>
          <p:nvPr/>
        </p:nvGrpSpPr>
        <p:grpSpPr bwMode="auto">
          <a:xfrm>
            <a:off x="4919663" y="2571750"/>
            <a:ext cx="1744662" cy="1325563"/>
            <a:chOff x="2708" y="2882"/>
            <a:chExt cx="2598" cy="1438"/>
          </a:xfrm>
        </p:grpSpPr>
        <p:grpSp>
          <p:nvGrpSpPr>
            <p:cNvPr id="9307" name="Group 112"/>
            <p:cNvGrpSpPr>
              <a:grpSpLocks/>
            </p:cNvGrpSpPr>
            <p:nvPr/>
          </p:nvGrpSpPr>
          <p:grpSpPr bwMode="auto">
            <a:xfrm>
              <a:off x="2708" y="3376"/>
              <a:ext cx="2598" cy="944"/>
              <a:chOff x="254" y="2573"/>
              <a:chExt cx="2598" cy="944"/>
            </a:xfrm>
          </p:grpSpPr>
          <p:sp>
            <p:nvSpPr>
              <p:cNvPr id="299121" name="Freeform 113"/>
              <p:cNvSpPr>
                <a:spLocks/>
              </p:cNvSpPr>
              <p:nvPr/>
            </p:nvSpPr>
            <p:spPr bwMode="auto">
              <a:xfrm>
                <a:off x="266" y="2589"/>
                <a:ext cx="2572" cy="913"/>
              </a:xfrm>
              <a:custGeom>
                <a:avLst/>
                <a:gdLst>
                  <a:gd name="T0" fmla="*/ 0 w 5145"/>
                  <a:gd name="T1" fmla="*/ 889 h 1824"/>
                  <a:gd name="T2" fmla="*/ 7 w 5145"/>
                  <a:gd name="T3" fmla="*/ 646 h 1824"/>
                  <a:gd name="T4" fmla="*/ 7 w 5145"/>
                  <a:gd name="T5" fmla="*/ 635 h 1824"/>
                  <a:gd name="T6" fmla="*/ 33 w 5145"/>
                  <a:gd name="T7" fmla="*/ 459 h 1824"/>
                  <a:gd name="T8" fmla="*/ 87 w 5145"/>
                  <a:gd name="T9" fmla="*/ 335 h 1824"/>
                  <a:gd name="T10" fmla="*/ 153 w 5145"/>
                  <a:gd name="T11" fmla="*/ 293 h 1824"/>
                  <a:gd name="T12" fmla="*/ 298 w 5145"/>
                  <a:gd name="T13" fmla="*/ 275 h 1824"/>
                  <a:gd name="T14" fmla="*/ 731 w 5145"/>
                  <a:gd name="T15" fmla="*/ 250 h 1824"/>
                  <a:gd name="T16" fmla="*/ 1422 w 5145"/>
                  <a:gd name="T17" fmla="*/ 222 h 1824"/>
                  <a:gd name="T18" fmla="*/ 1912 w 5145"/>
                  <a:gd name="T19" fmla="*/ 208 h 1824"/>
                  <a:gd name="T20" fmla="*/ 2571 w 5145"/>
                  <a:gd name="T21" fmla="*/ 148 h 1824"/>
                  <a:gd name="T22" fmla="*/ 3207 w 5145"/>
                  <a:gd name="T23" fmla="*/ 92 h 1824"/>
                  <a:gd name="T24" fmla="*/ 3887 w 5145"/>
                  <a:gd name="T25" fmla="*/ 18 h 1824"/>
                  <a:gd name="T26" fmla="*/ 4247 w 5145"/>
                  <a:gd name="T27" fmla="*/ 0 h 1824"/>
                  <a:gd name="T28" fmla="*/ 4320 w 5145"/>
                  <a:gd name="T29" fmla="*/ 14 h 1824"/>
                  <a:gd name="T30" fmla="*/ 4611 w 5145"/>
                  <a:gd name="T31" fmla="*/ 106 h 1824"/>
                  <a:gd name="T32" fmla="*/ 4963 w 5145"/>
                  <a:gd name="T33" fmla="*/ 233 h 1824"/>
                  <a:gd name="T34" fmla="*/ 5120 w 5145"/>
                  <a:gd name="T35" fmla="*/ 325 h 1824"/>
                  <a:gd name="T36" fmla="*/ 5145 w 5145"/>
                  <a:gd name="T37" fmla="*/ 367 h 1824"/>
                  <a:gd name="T38" fmla="*/ 5141 w 5145"/>
                  <a:gd name="T39" fmla="*/ 462 h 1824"/>
                  <a:gd name="T40" fmla="*/ 5105 w 5145"/>
                  <a:gd name="T41" fmla="*/ 618 h 1824"/>
                  <a:gd name="T42" fmla="*/ 5094 w 5145"/>
                  <a:gd name="T43" fmla="*/ 748 h 1824"/>
                  <a:gd name="T44" fmla="*/ 5098 w 5145"/>
                  <a:gd name="T45" fmla="*/ 995 h 1824"/>
                  <a:gd name="T46" fmla="*/ 5098 w 5145"/>
                  <a:gd name="T47" fmla="*/ 1006 h 1824"/>
                  <a:gd name="T48" fmla="*/ 5123 w 5145"/>
                  <a:gd name="T49" fmla="*/ 1274 h 1824"/>
                  <a:gd name="T50" fmla="*/ 5105 w 5145"/>
                  <a:gd name="T51" fmla="*/ 1313 h 1824"/>
                  <a:gd name="T52" fmla="*/ 5076 w 5145"/>
                  <a:gd name="T53" fmla="*/ 1337 h 1824"/>
                  <a:gd name="T54" fmla="*/ 4916 w 5145"/>
                  <a:gd name="T55" fmla="*/ 1352 h 1824"/>
                  <a:gd name="T56" fmla="*/ 4392 w 5145"/>
                  <a:gd name="T57" fmla="*/ 1443 h 1824"/>
                  <a:gd name="T58" fmla="*/ 4000 w 5145"/>
                  <a:gd name="T59" fmla="*/ 1535 h 1824"/>
                  <a:gd name="T60" fmla="*/ 3989 w 5145"/>
                  <a:gd name="T61" fmla="*/ 1539 h 1824"/>
                  <a:gd name="T62" fmla="*/ 3592 w 5145"/>
                  <a:gd name="T63" fmla="*/ 1627 h 1824"/>
                  <a:gd name="T64" fmla="*/ 3207 w 5145"/>
                  <a:gd name="T65" fmla="*/ 1662 h 1824"/>
                  <a:gd name="T66" fmla="*/ 2360 w 5145"/>
                  <a:gd name="T67" fmla="*/ 1712 h 1824"/>
                  <a:gd name="T68" fmla="*/ 1647 w 5145"/>
                  <a:gd name="T69" fmla="*/ 1754 h 1824"/>
                  <a:gd name="T70" fmla="*/ 1632 w 5145"/>
                  <a:gd name="T71" fmla="*/ 1764 h 1824"/>
                  <a:gd name="T72" fmla="*/ 1345 w 5145"/>
                  <a:gd name="T73" fmla="*/ 1768 h 1824"/>
                  <a:gd name="T74" fmla="*/ 658 w 5145"/>
                  <a:gd name="T75" fmla="*/ 1824 h 1824"/>
                  <a:gd name="T76" fmla="*/ 596 w 5145"/>
                  <a:gd name="T77" fmla="*/ 1810 h 1824"/>
                  <a:gd name="T78" fmla="*/ 498 w 5145"/>
                  <a:gd name="T79" fmla="*/ 1740 h 1824"/>
                  <a:gd name="T80" fmla="*/ 433 w 5145"/>
                  <a:gd name="T81" fmla="*/ 1673 h 1824"/>
                  <a:gd name="T82" fmla="*/ 407 w 5145"/>
                  <a:gd name="T83" fmla="*/ 1588 h 1824"/>
                  <a:gd name="T84" fmla="*/ 389 w 5145"/>
                  <a:gd name="T85" fmla="*/ 1489 h 1824"/>
                  <a:gd name="T86" fmla="*/ 334 w 5145"/>
                  <a:gd name="T87" fmla="*/ 1419 h 1824"/>
                  <a:gd name="T88" fmla="*/ 138 w 5145"/>
                  <a:gd name="T89" fmla="*/ 1108 h 1824"/>
                  <a:gd name="T90" fmla="*/ 29 w 5145"/>
                  <a:gd name="T91" fmla="*/ 960 h 1824"/>
                  <a:gd name="T92" fmla="*/ 0 w 5145"/>
                  <a:gd name="T93" fmla="*/ 889 h 1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5145" h="1824">
                    <a:moveTo>
                      <a:pt x="0" y="889"/>
                    </a:moveTo>
                    <a:lnTo>
                      <a:pt x="7" y="646"/>
                    </a:lnTo>
                    <a:lnTo>
                      <a:pt x="7" y="635"/>
                    </a:lnTo>
                    <a:lnTo>
                      <a:pt x="33" y="459"/>
                    </a:lnTo>
                    <a:lnTo>
                      <a:pt x="87" y="335"/>
                    </a:lnTo>
                    <a:lnTo>
                      <a:pt x="153" y="293"/>
                    </a:lnTo>
                    <a:lnTo>
                      <a:pt x="298" y="275"/>
                    </a:lnTo>
                    <a:lnTo>
                      <a:pt x="731" y="250"/>
                    </a:lnTo>
                    <a:lnTo>
                      <a:pt x="1422" y="222"/>
                    </a:lnTo>
                    <a:lnTo>
                      <a:pt x="1912" y="208"/>
                    </a:lnTo>
                    <a:lnTo>
                      <a:pt x="2571" y="148"/>
                    </a:lnTo>
                    <a:lnTo>
                      <a:pt x="3207" y="92"/>
                    </a:lnTo>
                    <a:lnTo>
                      <a:pt x="3887" y="18"/>
                    </a:lnTo>
                    <a:lnTo>
                      <a:pt x="4247" y="0"/>
                    </a:lnTo>
                    <a:lnTo>
                      <a:pt x="4320" y="14"/>
                    </a:lnTo>
                    <a:lnTo>
                      <a:pt x="4611" y="106"/>
                    </a:lnTo>
                    <a:lnTo>
                      <a:pt x="4963" y="233"/>
                    </a:lnTo>
                    <a:lnTo>
                      <a:pt x="5120" y="325"/>
                    </a:lnTo>
                    <a:lnTo>
                      <a:pt x="5145" y="367"/>
                    </a:lnTo>
                    <a:lnTo>
                      <a:pt x="5141" y="462"/>
                    </a:lnTo>
                    <a:lnTo>
                      <a:pt x="5105" y="618"/>
                    </a:lnTo>
                    <a:lnTo>
                      <a:pt x="5094" y="748"/>
                    </a:lnTo>
                    <a:lnTo>
                      <a:pt x="5098" y="995"/>
                    </a:lnTo>
                    <a:lnTo>
                      <a:pt x="5098" y="1006"/>
                    </a:lnTo>
                    <a:lnTo>
                      <a:pt x="5123" y="1274"/>
                    </a:lnTo>
                    <a:lnTo>
                      <a:pt x="5105" y="1313"/>
                    </a:lnTo>
                    <a:lnTo>
                      <a:pt x="5076" y="1337"/>
                    </a:lnTo>
                    <a:lnTo>
                      <a:pt x="4916" y="1352"/>
                    </a:lnTo>
                    <a:lnTo>
                      <a:pt x="4392" y="1443"/>
                    </a:lnTo>
                    <a:lnTo>
                      <a:pt x="4000" y="1535"/>
                    </a:lnTo>
                    <a:lnTo>
                      <a:pt x="3989" y="1539"/>
                    </a:lnTo>
                    <a:lnTo>
                      <a:pt x="3592" y="1627"/>
                    </a:lnTo>
                    <a:lnTo>
                      <a:pt x="3207" y="1662"/>
                    </a:lnTo>
                    <a:lnTo>
                      <a:pt x="2360" y="1712"/>
                    </a:lnTo>
                    <a:lnTo>
                      <a:pt x="1647" y="1754"/>
                    </a:lnTo>
                    <a:lnTo>
                      <a:pt x="1632" y="1764"/>
                    </a:lnTo>
                    <a:lnTo>
                      <a:pt x="1345" y="1768"/>
                    </a:lnTo>
                    <a:lnTo>
                      <a:pt x="658" y="1824"/>
                    </a:lnTo>
                    <a:lnTo>
                      <a:pt x="596" y="1810"/>
                    </a:lnTo>
                    <a:lnTo>
                      <a:pt x="498" y="1740"/>
                    </a:lnTo>
                    <a:lnTo>
                      <a:pt x="433" y="1673"/>
                    </a:lnTo>
                    <a:lnTo>
                      <a:pt x="407" y="1588"/>
                    </a:lnTo>
                    <a:lnTo>
                      <a:pt x="389" y="1489"/>
                    </a:lnTo>
                    <a:lnTo>
                      <a:pt x="334" y="1419"/>
                    </a:lnTo>
                    <a:lnTo>
                      <a:pt x="138" y="1108"/>
                    </a:lnTo>
                    <a:lnTo>
                      <a:pt x="29" y="960"/>
                    </a:lnTo>
                    <a:lnTo>
                      <a:pt x="0" y="889"/>
                    </a:lnTo>
                    <a:close/>
                  </a:path>
                </a:pathLst>
              </a:cu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grpSp>
            <p:nvGrpSpPr>
              <p:cNvPr id="9334" name="Group 114"/>
              <p:cNvGrpSpPr>
                <a:grpSpLocks/>
              </p:cNvGrpSpPr>
              <p:nvPr/>
            </p:nvGrpSpPr>
            <p:grpSpPr bwMode="auto">
              <a:xfrm>
                <a:off x="254" y="2573"/>
                <a:ext cx="2598" cy="944"/>
                <a:chOff x="254" y="2573"/>
                <a:chExt cx="2598" cy="944"/>
              </a:xfrm>
            </p:grpSpPr>
            <p:sp>
              <p:nvSpPr>
                <p:cNvPr id="299123" name="Freeform 115"/>
                <p:cNvSpPr>
                  <a:spLocks/>
                </p:cNvSpPr>
                <p:nvPr/>
              </p:nvSpPr>
              <p:spPr bwMode="auto">
                <a:xfrm>
                  <a:off x="254" y="2573"/>
                  <a:ext cx="2598" cy="789"/>
                </a:xfrm>
                <a:custGeom>
                  <a:avLst/>
                  <a:gdLst>
                    <a:gd name="T0" fmla="*/ 1582 w 5196"/>
                    <a:gd name="T1" fmla="*/ 230 h 1578"/>
                    <a:gd name="T2" fmla="*/ 727 w 5196"/>
                    <a:gd name="T3" fmla="*/ 261 h 1578"/>
                    <a:gd name="T4" fmla="*/ 382 w 5196"/>
                    <a:gd name="T5" fmla="*/ 279 h 1578"/>
                    <a:gd name="T6" fmla="*/ 120 w 5196"/>
                    <a:gd name="T7" fmla="*/ 311 h 1578"/>
                    <a:gd name="T8" fmla="*/ 47 w 5196"/>
                    <a:gd name="T9" fmla="*/ 420 h 1578"/>
                    <a:gd name="T10" fmla="*/ 0 w 5196"/>
                    <a:gd name="T11" fmla="*/ 812 h 1578"/>
                    <a:gd name="T12" fmla="*/ 15 w 5196"/>
                    <a:gd name="T13" fmla="*/ 964 h 1578"/>
                    <a:gd name="T14" fmla="*/ 40 w 5196"/>
                    <a:gd name="T15" fmla="*/ 1024 h 1578"/>
                    <a:gd name="T16" fmla="*/ 265 w 5196"/>
                    <a:gd name="T17" fmla="*/ 1359 h 1578"/>
                    <a:gd name="T18" fmla="*/ 367 w 5196"/>
                    <a:gd name="T19" fmla="*/ 1542 h 1578"/>
                    <a:gd name="T20" fmla="*/ 425 w 5196"/>
                    <a:gd name="T21" fmla="*/ 1556 h 1578"/>
                    <a:gd name="T22" fmla="*/ 353 w 5196"/>
                    <a:gd name="T23" fmla="*/ 1405 h 1578"/>
                    <a:gd name="T24" fmla="*/ 178 w 5196"/>
                    <a:gd name="T25" fmla="*/ 1122 h 1578"/>
                    <a:gd name="T26" fmla="*/ 51 w 5196"/>
                    <a:gd name="T27" fmla="*/ 942 h 1578"/>
                    <a:gd name="T28" fmla="*/ 62 w 5196"/>
                    <a:gd name="T29" fmla="*/ 720 h 1578"/>
                    <a:gd name="T30" fmla="*/ 84 w 5196"/>
                    <a:gd name="T31" fmla="*/ 519 h 1578"/>
                    <a:gd name="T32" fmla="*/ 120 w 5196"/>
                    <a:gd name="T33" fmla="*/ 434 h 1578"/>
                    <a:gd name="T34" fmla="*/ 302 w 5196"/>
                    <a:gd name="T35" fmla="*/ 674 h 1578"/>
                    <a:gd name="T36" fmla="*/ 455 w 5196"/>
                    <a:gd name="T37" fmla="*/ 907 h 1578"/>
                    <a:gd name="T38" fmla="*/ 345 w 5196"/>
                    <a:gd name="T39" fmla="*/ 664 h 1578"/>
                    <a:gd name="T40" fmla="*/ 200 w 5196"/>
                    <a:gd name="T41" fmla="*/ 381 h 1578"/>
                    <a:gd name="T42" fmla="*/ 269 w 5196"/>
                    <a:gd name="T43" fmla="*/ 335 h 1578"/>
                    <a:gd name="T44" fmla="*/ 727 w 5196"/>
                    <a:gd name="T45" fmla="*/ 307 h 1578"/>
                    <a:gd name="T46" fmla="*/ 1814 w 5196"/>
                    <a:gd name="T47" fmla="*/ 268 h 1578"/>
                    <a:gd name="T48" fmla="*/ 3091 w 5196"/>
                    <a:gd name="T49" fmla="*/ 166 h 1578"/>
                    <a:gd name="T50" fmla="*/ 4116 w 5196"/>
                    <a:gd name="T51" fmla="*/ 60 h 1578"/>
                    <a:gd name="T52" fmla="*/ 4345 w 5196"/>
                    <a:gd name="T53" fmla="*/ 78 h 1578"/>
                    <a:gd name="T54" fmla="*/ 4742 w 5196"/>
                    <a:gd name="T55" fmla="*/ 208 h 1578"/>
                    <a:gd name="T56" fmla="*/ 5109 w 5196"/>
                    <a:gd name="T57" fmla="*/ 367 h 1578"/>
                    <a:gd name="T58" fmla="*/ 5131 w 5196"/>
                    <a:gd name="T59" fmla="*/ 466 h 1578"/>
                    <a:gd name="T60" fmla="*/ 5094 w 5196"/>
                    <a:gd name="T61" fmla="*/ 826 h 1578"/>
                    <a:gd name="T62" fmla="*/ 5102 w 5196"/>
                    <a:gd name="T63" fmla="*/ 1225 h 1578"/>
                    <a:gd name="T64" fmla="*/ 5149 w 5196"/>
                    <a:gd name="T65" fmla="*/ 1267 h 1578"/>
                    <a:gd name="T66" fmla="*/ 5167 w 5196"/>
                    <a:gd name="T67" fmla="*/ 1119 h 1578"/>
                    <a:gd name="T68" fmla="*/ 5153 w 5196"/>
                    <a:gd name="T69" fmla="*/ 861 h 1578"/>
                    <a:gd name="T70" fmla="*/ 5174 w 5196"/>
                    <a:gd name="T71" fmla="*/ 537 h 1578"/>
                    <a:gd name="T72" fmla="*/ 5193 w 5196"/>
                    <a:gd name="T73" fmla="*/ 371 h 1578"/>
                    <a:gd name="T74" fmla="*/ 5113 w 5196"/>
                    <a:gd name="T75" fmla="*/ 304 h 1578"/>
                    <a:gd name="T76" fmla="*/ 4833 w 5196"/>
                    <a:gd name="T77" fmla="*/ 187 h 1578"/>
                    <a:gd name="T78" fmla="*/ 4429 w 5196"/>
                    <a:gd name="T79" fmla="*/ 53 h 1578"/>
                    <a:gd name="T80" fmla="*/ 4280 w 5196"/>
                    <a:gd name="T81" fmla="*/ 4 h 1578"/>
                    <a:gd name="T82" fmla="*/ 4083 w 5196"/>
                    <a:gd name="T83" fmla="*/ 14 h 1578"/>
                    <a:gd name="T84" fmla="*/ 3756 w 5196"/>
                    <a:gd name="T85" fmla="*/ 39 h 1578"/>
                    <a:gd name="T86" fmla="*/ 2738 w 5196"/>
                    <a:gd name="T87" fmla="*/ 145 h 1578"/>
                    <a:gd name="T88" fmla="*/ 1916 w 5196"/>
                    <a:gd name="T89" fmla="*/ 222 h 15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5196" h="1578">
                      <a:moveTo>
                        <a:pt x="1916" y="222"/>
                      </a:moveTo>
                      <a:lnTo>
                        <a:pt x="1582" y="230"/>
                      </a:lnTo>
                      <a:lnTo>
                        <a:pt x="1200" y="240"/>
                      </a:lnTo>
                      <a:lnTo>
                        <a:pt x="727" y="261"/>
                      </a:lnTo>
                      <a:lnTo>
                        <a:pt x="393" y="275"/>
                      </a:lnTo>
                      <a:lnTo>
                        <a:pt x="382" y="279"/>
                      </a:lnTo>
                      <a:lnTo>
                        <a:pt x="218" y="293"/>
                      </a:lnTo>
                      <a:lnTo>
                        <a:pt x="120" y="311"/>
                      </a:lnTo>
                      <a:lnTo>
                        <a:pt x="80" y="346"/>
                      </a:lnTo>
                      <a:lnTo>
                        <a:pt x="47" y="420"/>
                      </a:lnTo>
                      <a:lnTo>
                        <a:pt x="11" y="611"/>
                      </a:lnTo>
                      <a:lnTo>
                        <a:pt x="0" y="812"/>
                      </a:lnTo>
                      <a:lnTo>
                        <a:pt x="4" y="914"/>
                      </a:lnTo>
                      <a:lnTo>
                        <a:pt x="15" y="964"/>
                      </a:lnTo>
                      <a:lnTo>
                        <a:pt x="40" y="1013"/>
                      </a:lnTo>
                      <a:lnTo>
                        <a:pt x="40" y="1024"/>
                      </a:lnTo>
                      <a:lnTo>
                        <a:pt x="142" y="1168"/>
                      </a:lnTo>
                      <a:lnTo>
                        <a:pt x="265" y="1359"/>
                      </a:lnTo>
                      <a:lnTo>
                        <a:pt x="335" y="1454"/>
                      </a:lnTo>
                      <a:lnTo>
                        <a:pt x="367" y="1542"/>
                      </a:lnTo>
                      <a:lnTo>
                        <a:pt x="407" y="1578"/>
                      </a:lnTo>
                      <a:lnTo>
                        <a:pt x="425" y="1556"/>
                      </a:lnTo>
                      <a:lnTo>
                        <a:pt x="418" y="1489"/>
                      </a:lnTo>
                      <a:lnTo>
                        <a:pt x="353" y="1405"/>
                      </a:lnTo>
                      <a:lnTo>
                        <a:pt x="262" y="1235"/>
                      </a:lnTo>
                      <a:lnTo>
                        <a:pt x="178" y="1122"/>
                      </a:lnTo>
                      <a:lnTo>
                        <a:pt x="95" y="1020"/>
                      </a:lnTo>
                      <a:lnTo>
                        <a:pt x="51" y="942"/>
                      </a:lnTo>
                      <a:lnTo>
                        <a:pt x="62" y="851"/>
                      </a:lnTo>
                      <a:lnTo>
                        <a:pt x="62" y="720"/>
                      </a:lnTo>
                      <a:lnTo>
                        <a:pt x="73" y="621"/>
                      </a:lnTo>
                      <a:lnTo>
                        <a:pt x="84" y="519"/>
                      </a:lnTo>
                      <a:lnTo>
                        <a:pt x="98" y="452"/>
                      </a:lnTo>
                      <a:lnTo>
                        <a:pt x="120" y="434"/>
                      </a:lnTo>
                      <a:lnTo>
                        <a:pt x="156" y="445"/>
                      </a:lnTo>
                      <a:lnTo>
                        <a:pt x="302" y="674"/>
                      </a:lnTo>
                      <a:lnTo>
                        <a:pt x="422" y="886"/>
                      </a:lnTo>
                      <a:lnTo>
                        <a:pt x="455" y="907"/>
                      </a:lnTo>
                      <a:lnTo>
                        <a:pt x="458" y="868"/>
                      </a:lnTo>
                      <a:lnTo>
                        <a:pt x="345" y="664"/>
                      </a:lnTo>
                      <a:lnTo>
                        <a:pt x="265" y="494"/>
                      </a:lnTo>
                      <a:lnTo>
                        <a:pt x="200" y="381"/>
                      </a:lnTo>
                      <a:lnTo>
                        <a:pt x="204" y="353"/>
                      </a:lnTo>
                      <a:lnTo>
                        <a:pt x="269" y="335"/>
                      </a:lnTo>
                      <a:lnTo>
                        <a:pt x="440" y="325"/>
                      </a:lnTo>
                      <a:lnTo>
                        <a:pt x="727" y="307"/>
                      </a:lnTo>
                      <a:lnTo>
                        <a:pt x="1007" y="297"/>
                      </a:lnTo>
                      <a:lnTo>
                        <a:pt x="1814" y="268"/>
                      </a:lnTo>
                      <a:lnTo>
                        <a:pt x="2698" y="201"/>
                      </a:lnTo>
                      <a:lnTo>
                        <a:pt x="3091" y="166"/>
                      </a:lnTo>
                      <a:lnTo>
                        <a:pt x="3556" y="110"/>
                      </a:lnTo>
                      <a:lnTo>
                        <a:pt x="4116" y="60"/>
                      </a:lnTo>
                      <a:lnTo>
                        <a:pt x="4265" y="67"/>
                      </a:lnTo>
                      <a:lnTo>
                        <a:pt x="4345" y="78"/>
                      </a:lnTo>
                      <a:lnTo>
                        <a:pt x="4429" y="117"/>
                      </a:lnTo>
                      <a:lnTo>
                        <a:pt x="4742" y="208"/>
                      </a:lnTo>
                      <a:lnTo>
                        <a:pt x="5018" y="311"/>
                      </a:lnTo>
                      <a:lnTo>
                        <a:pt x="5109" y="367"/>
                      </a:lnTo>
                      <a:lnTo>
                        <a:pt x="5131" y="406"/>
                      </a:lnTo>
                      <a:lnTo>
                        <a:pt x="5131" y="466"/>
                      </a:lnTo>
                      <a:lnTo>
                        <a:pt x="5102" y="642"/>
                      </a:lnTo>
                      <a:lnTo>
                        <a:pt x="5094" y="826"/>
                      </a:lnTo>
                      <a:lnTo>
                        <a:pt x="5098" y="1077"/>
                      </a:lnTo>
                      <a:lnTo>
                        <a:pt x="5102" y="1225"/>
                      </a:lnTo>
                      <a:lnTo>
                        <a:pt x="5123" y="1267"/>
                      </a:lnTo>
                      <a:lnTo>
                        <a:pt x="5149" y="1267"/>
                      </a:lnTo>
                      <a:lnTo>
                        <a:pt x="5171" y="1232"/>
                      </a:lnTo>
                      <a:lnTo>
                        <a:pt x="5167" y="1119"/>
                      </a:lnTo>
                      <a:lnTo>
                        <a:pt x="5153" y="872"/>
                      </a:lnTo>
                      <a:lnTo>
                        <a:pt x="5153" y="861"/>
                      </a:lnTo>
                      <a:lnTo>
                        <a:pt x="5153" y="699"/>
                      </a:lnTo>
                      <a:lnTo>
                        <a:pt x="5174" y="537"/>
                      </a:lnTo>
                      <a:lnTo>
                        <a:pt x="5196" y="417"/>
                      </a:lnTo>
                      <a:lnTo>
                        <a:pt x="5193" y="371"/>
                      </a:lnTo>
                      <a:lnTo>
                        <a:pt x="5149" y="332"/>
                      </a:lnTo>
                      <a:lnTo>
                        <a:pt x="5113" y="304"/>
                      </a:lnTo>
                      <a:lnTo>
                        <a:pt x="5000" y="254"/>
                      </a:lnTo>
                      <a:lnTo>
                        <a:pt x="4833" y="187"/>
                      </a:lnTo>
                      <a:lnTo>
                        <a:pt x="4625" y="117"/>
                      </a:lnTo>
                      <a:lnTo>
                        <a:pt x="4429" y="53"/>
                      </a:lnTo>
                      <a:lnTo>
                        <a:pt x="4331" y="18"/>
                      </a:lnTo>
                      <a:lnTo>
                        <a:pt x="4280" y="4"/>
                      </a:lnTo>
                      <a:lnTo>
                        <a:pt x="4214" y="0"/>
                      </a:lnTo>
                      <a:lnTo>
                        <a:pt x="4083" y="14"/>
                      </a:lnTo>
                      <a:lnTo>
                        <a:pt x="3767" y="35"/>
                      </a:lnTo>
                      <a:lnTo>
                        <a:pt x="3756" y="39"/>
                      </a:lnTo>
                      <a:lnTo>
                        <a:pt x="3240" y="99"/>
                      </a:lnTo>
                      <a:lnTo>
                        <a:pt x="2738" y="145"/>
                      </a:lnTo>
                      <a:lnTo>
                        <a:pt x="2113" y="198"/>
                      </a:lnTo>
                      <a:lnTo>
                        <a:pt x="1916" y="222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299124" name="Freeform 116"/>
                <p:cNvSpPr>
                  <a:spLocks/>
                </p:cNvSpPr>
                <p:nvPr/>
              </p:nvSpPr>
              <p:spPr bwMode="auto">
                <a:xfrm>
                  <a:off x="455" y="2801"/>
                  <a:ext cx="2388" cy="716"/>
                </a:xfrm>
                <a:custGeom>
                  <a:avLst/>
                  <a:gdLst>
                    <a:gd name="T0" fmla="*/ 4774 w 4774"/>
                    <a:gd name="T1" fmla="*/ 816 h 1433"/>
                    <a:gd name="T2" fmla="*/ 4759 w 4774"/>
                    <a:gd name="T3" fmla="*/ 922 h 1433"/>
                    <a:gd name="T4" fmla="*/ 4705 w 4774"/>
                    <a:gd name="T5" fmla="*/ 946 h 1433"/>
                    <a:gd name="T6" fmla="*/ 4581 w 4774"/>
                    <a:gd name="T7" fmla="*/ 960 h 1433"/>
                    <a:gd name="T8" fmla="*/ 4298 w 4774"/>
                    <a:gd name="T9" fmla="*/ 996 h 1433"/>
                    <a:gd name="T10" fmla="*/ 4039 w 4774"/>
                    <a:gd name="T11" fmla="*/ 1045 h 1433"/>
                    <a:gd name="T12" fmla="*/ 3603 w 4774"/>
                    <a:gd name="T13" fmla="*/ 1158 h 1433"/>
                    <a:gd name="T14" fmla="*/ 3272 w 4774"/>
                    <a:gd name="T15" fmla="*/ 1229 h 1433"/>
                    <a:gd name="T16" fmla="*/ 2807 w 4774"/>
                    <a:gd name="T17" fmla="*/ 1264 h 1433"/>
                    <a:gd name="T18" fmla="*/ 1978 w 4774"/>
                    <a:gd name="T19" fmla="*/ 1310 h 1433"/>
                    <a:gd name="T20" fmla="*/ 1643 w 4774"/>
                    <a:gd name="T21" fmla="*/ 1338 h 1433"/>
                    <a:gd name="T22" fmla="*/ 821 w 4774"/>
                    <a:gd name="T23" fmla="*/ 1380 h 1433"/>
                    <a:gd name="T24" fmla="*/ 447 w 4774"/>
                    <a:gd name="T25" fmla="*/ 1423 h 1433"/>
                    <a:gd name="T26" fmla="*/ 269 w 4774"/>
                    <a:gd name="T27" fmla="*/ 1433 h 1433"/>
                    <a:gd name="T28" fmla="*/ 196 w 4774"/>
                    <a:gd name="T29" fmla="*/ 1416 h 1433"/>
                    <a:gd name="T30" fmla="*/ 58 w 4774"/>
                    <a:gd name="T31" fmla="*/ 1310 h 1433"/>
                    <a:gd name="T32" fmla="*/ 14 w 4774"/>
                    <a:gd name="T33" fmla="*/ 1197 h 1433"/>
                    <a:gd name="T34" fmla="*/ 0 w 4774"/>
                    <a:gd name="T35" fmla="*/ 1010 h 1433"/>
                    <a:gd name="T36" fmla="*/ 43 w 4774"/>
                    <a:gd name="T37" fmla="*/ 618 h 1433"/>
                    <a:gd name="T38" fmla="*/ 14 w 4774"/>
                    <a:gd name="T39" fmla="*/ 399 h 1433"/>
                    <a:gd name="T40" fmla="*/ 36 w 4774"/>
                    <a:gd name="T41" fmla="*/ 374 h 1433"/>
                    <a:gd name="T42" fmla="*/ 127 w 4774"/>
                    <a:gd name="T43" fmla="*/ 431 h 1433"/>
                    <a:gd name="T44" fmla="*/ 341 w 4774"/>
                    <a:gd name="T45" fmla="*/ 438 h 1433"/>
                    <a:gd name="T46" fmla="*/ 938 w 4774"/>
                    <a:gd name="T47" fmla="*/ 406 h 1433"/>
                    <a:gd name="T48" fmla="*/ 2170 w 4774"/>
                    <a:gd name="T49" fmla="*/ 304 h 1433"/>
                    <a:gd name="T50" fmla="*/ 3116 w 4774"/>
                    <a:gd name="T51" fmla="*/ 173 h 1433"/>
                    <a:gd name="T52" fmla="*/ 4036 w 4774"/>
                    <a:gd name="T53" fmla="*/ 7 h 1433"/>
                    <a:gd name="T54" fmla="*/ 4090 w 4774"/>
                    <a:gd name="T55" fmla="*/ 11 h 1433"/>
                    <a:gd name="T56" fmla="*/ 3923 w 4774"/>
                    <a:gd name="T57" fmla="*/ 75 h 1433"/>
                    <a:gd name="T58" fmla="*/ 3283 w 4774"/>
                    <a:gd name="T59" fmla="*/ 187 h 1433"/>
                    <a:gd name="T60" fmla="*/ 2534 w 4774"/>
                    <a:gd name="T61" fmla="*/ 304 h 1433"/>
                    <a:gd name="T62" fmla="*/ 1934 w 4774"/>
                    <a:gd name="T63" fmla="*/ 371 h 1433"/>
                    <a:gd name="T64" fmla="*/ 1465 w 4774"/>
                    <a:gd name="T65" fmla="*/ 417 h 1433"/>
                    <a:gd name="T66" fmla="*/ 607 w 4774"/>
                    <a:gd name="T67" fmla="*/ 466 h 1433"/>
                    <a:gd name="T68" fmla="*/ 203 w 4774"/>
                    <a:gd name="T69" fmla="*/ 487 h 1433"/>
                    <a:gd name="T70" fmla="*/ 109 w 4774"/>
                    <a:gd name="T71" fmla="*/ 544 h 1433"/>
                    <a:gd name="T72" fmla="*/ 69 w 4774"/>
                    <a:gd name="T73" fmla="*/ 851 h 1433"/>
                    <a:gd name="T74" fmla="*/ 54 w 4774"/>
                    <a:gd name="T75" fmla="*/ 1119 h 1433"/>
                    <a:gd name="T76" fmla="*/ 72 w 4774"/>
                    <a:gd name="T77" fmla="*/ 1229 h 1433"/>
                    <a:gd name="T78" fmla="*/ 152 w 4774"/>
                    <a:gd name="T79" fmla="*/ 1320 h 1433"/>
                    <a:gd name="T80" fmla="*/ 276 w 4774"/>
                    <a:gd name="T81" fmla="*/ 1363 h 1433"/>
                    <a:gd name="T82" fmla="*/ 698 w 4774"/>
                    <a:gd name="T83" fmla="*/ 1345 h 1433"/>
                    <a:gd name="T84" fmla="*/ 1141 w 4774"/>
                    <a:gd name="T85" fmla="*/ 1310 h 1433"/>
                    <a:gd name="T86" fmla="*/ 1654 w 4774"/>
                    <a:gd name="T87" fmla="*/ 1271 h 1433"/>
                    <a:gd name="T88" fmla="*/ 2330 w 4774"/>
                    <a:gd name="T89" fmla="*/ 1236 h 1433"/>
                    <a:gd name="T90" fmla="*/ 3061 w 4774"/>
                    <a:gd name="T91" fmla="*/ 1200 h 1433"/>
                    <a:gd name="T92" fmla="*/ 3552 w 4774"/>
                    <a:gd name="T93" fmla="*/ 1112 h 1433"/>
                    <a:gd name="T94" fmla="*/ 4181 w 4774"/>
                    <a:gd name="T95" fmla="*/ 964 h 1433"/>
                    <a:gd name="T96" fmla="*/ 4687 w 4774"/>
                    <a:gd name="T97" fmla="*/ 879 h 1433"/>
                    <a:gd name="T98" fmla="*/ 4705 w 4774"/>
                    <a:gd name="T99" fmla="*/ 766 h 1433"/>
                    <a:gd name="T100" fmla="*/ 4759 w 4774"/>
                    <a:gd name="T101" fmla="*/ 742 h 14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4774" h="1433">
                      <a:moveTo>
                        <a:pt x="4759" y="742"/>
                      </a:moveTo>
                      <a:lnTo>
                        <a:pt x="4774" y="816"/>
                      </a:lnTo>
                      <a:lnTo>
                        <a:pt x="4774" y="886"/>
                      </a:lnTo>
                      <a:lnTo>
                        <a:pt x="4759" y="922"/>
                      </a:lnTo>
                      <a:lnTo>
                        <a:pt x="4716" y="943"/>
                      </a:lnTo>
                      <a:lnTo>
                        <a:pt x="4705" y="946"/>
                      </a:lnTo>
                      <a:lnTo>
                        <a:pt x="4694" y="946"/>
                      </a:lnTo>
                      <a:lnTo>
                        <a:pt x="4581" y="960"/>
                      </a:lnTo>
                      <a:lnTo>
                        <a:pt x="4309" y="992"/>
                      </a:lnTo>
                      <a:lnTo>
                        <a:pt x="4298" y="996"/>
                      </a:lnTo>
                      <a:lnTo>
                        <a:pt x="4287" y="996"/>
                      </a:lnTo>
                      <a:lnTo>
                        <a:pt x="4039" y="1045"/>
                      </a:lnTo>
                      <a:lnTo>
                        <a:pt x="3814" y="1098"/>
                      </a:lnTo>
                      <a:lnTo>
                        <a:pt x="3603" y="1158"/>
                      </a:lnTo>
                      <a:lnTo>
                        <a:pt x="3414" y="1200"/>
                      </a:lnTo>
                      <a:lnTo>
                        <a:pt x="3272" y="1229"/>
                      </a:lnTo>
                      <a:lnTo>
                        <a:pt x="3072" y="1246"/>
                      </a:lnTo>
                      <a:lnTo>
                        <a:pt x="2807" y="1264"/>
                      </a:lnTo>
                      <a:lnTo>
                        <a:pt x="2480" y="1278"/>
                      </a:lnTo>
                      <a:lnTo>
                        <a:pt x="1978" y="1310"/>
                      </a:lnTo>
                      <a:lnTo>
                        <a:pt x="1665" y="1331"/>
                      </a:lnTo>
                      <a:lnTo>
                        <a:pt x="1643" y="1338"/>
                      </a:lnTo>
                      <a:lnTo>
                        <a:pt x="1280" y="1359"/>
                      </a:lnTo>
                      <a:lnTo>
                        <a:pt x="821" y="1380"/>
                      </a:lnTo>
                      <a:lnTo>
                        <a:pt x="458" y="1416"/>
                      </a:lnTo>
                      <a:lnTo>
                        <a:pt x="447" y="1423"/>
                      </a:lnTo>
                      <a:lnTo>
                        <a:pt x="280" y="1433"/>
                      </a:lnTo>
                      <a:lnTo>
                        <a:pt x="269" y="1433"/>
                      </a:lnTo>
                      <a:lnTo>
                        <a:pt x="207" y="1412"/>
                      </a:lnTo>
                      <a:lnTo>
                        <a:pt x="196" y="1416"/>
                      </a:lnTo>
                      <a:lnTo>
                        <a:pt x="116" y="1363"/>
                      </a:lnTo>
                      <a:lnTo>
                        <a:pt x="58" y="1310"/>
                      </a:lnTo>
                      <a:lnTo>
                        <a:pt x="29" y="1250"/>
                      </a:lnTo>
                      <a:lnTo>
                        <a:pt x="14" y="1197"/>
                      </a:lnTo>
                      <a:lnTo>
                        <a:pt x="7" y="1094"/>
                      </a:lnTo>
                      <a:lnTo>
                        <a:pt x="0" y="1010"/>
                      </a:lnTo>
                      <a:lnTo>
                        <a:pt x="7" y="904"/>
                      </a:lnTo>
                      <a:lnTo>
                        <a:pt x="43" y="618"/>
                      </a:lnTo>
                      <a:lnTo>
                        <a:pt x="61" y="494"/>
                      </a:lnTo>
                      <a:lnTo>
                        <a:pt x="14" y="399"/>
                      </a:lnTo>
                      <a:lnTo>
                        <a:pt x="11" y="357"/>
                      </a:lnTo>
                      <a:lnTo>
                        <a:pt x="36" y="374"/>
                      </a:lnTo>
                      <a:lnTo>
                        <a:pt x="83" y="413"/>
                      </a:lnTo>
                      <a:lnTo>
                        <a:pt x="127" y="431"/>
                      </a:lnTo>
                      <a:lnTo>
                        <a:pt x="181" y="445"/>
                      </a:lnTo>
                      <a:lnTo>
                        <a:pt x="341" y="438"/>
                      </a:lnTo>
                      <a:lnTo>
                        <a:pt x="600" y="427"/>
                      </a:lnTo>
                      <a:lnTo>
                        <a:pt x="938" y="406"/>
                      </a:lnTo>
                      <a:lnTo>
                        <a:pt x="1767" y="346"/>
                      </a:lnTo>
                      <a:lnTo>
                        <a:pt x="2170" y="304"/>
                      </a:lnTo>
                      <a:lnTo>
                        <a:pt x="2752" y="226"/>
                      </a:lnTo>
                      <a:lnTo>
                        <a:pt x="3116" y="173"/>
                      </a:lnTo>
                      <a:lnTo>
                        <a:pt x="3709" y="67"/>
                      </a:lnTo>
                      <a:lnTo>
                        <a:pt x="4036" y="7"/>
                      </a:lnTo>
                      <a:lnTo>
                        <a:pt x="4087" y="0"/>
                      </a:lnTo>
                      <a:lnTo>
                        <a:pt x="4090" y="11"/>
                      </a:lnTo>
                      <a:lnTo>
                        <a:pt x="4058" y="43"/>
                      </a:lnTo>
                      <a:lnTo>
                        <a:pt x="3923" y="75"/>
                      </a:lnTo>
                      <a:lnTo>
                        <a:pt x="3654" y="120"/>
                      </a:lnTo>
                      <a:lnTo>
                        <a:pt x="3283" y="187"/>
                      </a:lnTo>
                      <a:lnTo>
                        <a:pt x="2894" y="247"/>
                      </a:lnTo>
                      <a:lnTo>
                        <a:pt x="2534" y="304"/>
                      </a:lnTo>
                      <a:lnTo>
                        <a:pt x="2523" y="304"/>
                      </a:lnTo>
                      <a:lnTo>
                        <a:pt x="1934" y="371"/>
                      </a:lnTo>
                      <a:lnTo>
                        <a:pt x="1476" y="413"/>
                      </a:lnTo>
                      <a:lnTo>
                        <a:pt x="1465" y="417"/>
                      </a:lnTo>
                      <a:lnTo>
                        <a:pt x="992" y="445"/>
                      </a:lnTo>
                      <a:lnTo>
                        <a:pt x="607" y="466"/>
                      </a:lnTo>
                      <a:lnTo>
                        <a:pt x="592" y="470"/>
                      </a:lnTo>
                      <a:lnTo>
                        <a:pt x="203" y="487"/>
                      </a:lnTo>
                      <a:lnTo>
                        <a:pt x="134" y="505"/>
                      </a:lnTo>
                      <a:lnTo>
                        <a:pt x="109" y="544"/>
                      </a:lnTo>
                      <a:lnTo>
                        <a:pt x="87" y="674"/>
                      </a:lnTo>
                      <a:lnTo>
                        <a:pt x="69" y="851"/>
                      </a:lnTo>
                      <a:lnTo>
                        <a:pt x="43" y="996"/>
                      </a:lnTo>
                      <a:lnTo>
                        <a:pt x="54" y="1119"/>
                      </a:lnTo>
                      <a:lnTo>
                        <a:pt x="54" y="1130"/>
                      </a:lnTo>
                      <a:lnTo>
                        <a:pt x="72" y="1229"/>
                      </a:lnTo>
                      <a:lnTo>
                        <a:pt x="109" y="1274"/>
                      </a:lnTo>
                      <a:lnTo>
                        <a:pt x="152" y="1320"/>
                      </a:lnTo>
                      <a:lnTo>
                        <a:pt x="211" y="1349"/>
                      </a:lnTo>
                      <a:lnTo>
                        <a:pt x="276" y="1363"/>
                      </a:lnTo>
                      <a:lnTo>
                        <a:pt x="509" y="1370"/>
                      </a:lnTo>
                      <a:lnTo>
                        <a:pt x="698" y="1345"/>
                      </a:lnTo>
                      <a:lnTo>
                        <a:pt x="872" y="1334"/>
                      </a:lnTo>
                      <a:lnTo>
                        <a:pt x="1141" y="1310"/>
                      </a:lnTo>
                      <a:lnTo>
                        <a:pt x="1432" y="1292"/>
                      </a:lnTo>
                      <a:lnTo>
                        <a:pt x="1654" y="1271"/>
                      </a:lnTo>
                      <a:lnTo>
                        <a:pt x="2014" y="1257"/>
                      </a:lnTo>
                      <a:lnTo>
                        <a:pt x="2330" y="1236"/>
                      </a:lnTo>
                      <a:lnTo>
                        <a:pt x="2738" y="1218"/>
                      </a:lnTo>
                      <a:lnTo>
                        <a:pt x="3061" y="1200"/>
                      </a:lnTo>
                      <a:lnTo>
                        <a:pt x="3301" y="1169"/>
                      </a:lnTo>
                      <a:lnTo>
                        <a:pt x="3552" y="1112"/>
                      </a:lnTo>
                      <a:lnTo>
                        <a:pt x="3992" y="1003"/>
                      </a:lnTo>
                      <a:lnTo>
                        <a:pt x="4181" y="964"/>
                      </a:lnTo>
                      <a:lnTo>
                        <a:pt x="4454" y="925"/>
                      </a:lnTo>
                      <a:lnTo>
                        <a:pt x="4687" y="879"/>
                      </a:lnTo>
                      <a:lnTo>
                        <a:pt x="4698" y="847"/>
                      </a:lnTo>
                      <a:lnTo>
                        <a:pt x="4705" y="766"/>
                      </a:lnTo>
                      <a:lnTo>
                        <a:pt x="4730" y="720"/>
                      </a:lnTo>
                      <a:lnTo>
                        <a:pt x="4759" y="742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p:grpSp>
        </p:grpSp>
        <p:sp>
          <p:nvSpPr>
            <p:cNvPr id="299125" name="Freeform 117"/>
            <p:cNvSpPr>
              <a:spLocks/>
            </p:cNvSpPr>
            <p:nvPr/>
          </p:nvSpPr>
          <p:spPr bwMode="auto">
            <a:xfrm>
              <a:off x="4268" y="2882"/>
              <a:ext cx="269" cy="231"/>
            </a:xfrm>
            <a:custGeom>
              <a:avLst/>
              <a:gdLst>
                <a:gd name="T0" fmla="*/ 391 w 538"/>
                <a:gd name="T1" fmla="*/ 214 h 462"/>
                <a:gd name="T2" fmla="*/ 371 w 538"/>
                <a:gd name="T3" fmla="*/ 164 h 462"/>
                <a:gd name="T4" fmla="*/ 354 w 538"/>
                <a:gd name="T5" fmla="*/ 124 h 462"/>
                <a:gd name="T6" fmla="*/ 327 w 538"/>
                <a:gd name="T7" fmla="*/ 86 h 462"/>
                <a:gd name="T8" fmla="*/ 294 w 538"/>
                <a:gd name="T9" fmla="*/ 48 h 462"/>
                <a:gd name="T10" fmla="*/ 262 w 538"/>
                <a:gd name="T11" fmla="*/ 23 h 462"/>
                <a:gd name="T12" fmla="*/ 229 w 538"/>
                <a:gd name="T13" fmla="*/ 11 h 462"/>
                <a:gd name="T14" fmla="*/ 191 w 538"/>
                <a:gd name="T15" fmla="*/ 0 h 462"/>
                <a:gd name="T16" fmla="*/ 145 w 538"/>
                <a:gd name="T17" fmla="*/ 5 h 462"/>
                <a:gd name="T18" fmla="*/ 104 w 538"/>
                <a:gd name="T19" fmla="*/ 18 h 462"/>
                <a:gd name="T20" fmla="*/ 69 w 538"/>
                <a:gd name="T21" fmla="*/ 44 h 462"/>
                <a:gd name="T22" fmla="*/ 38 w 538"/>
                <a:gd name="T23" fmla="*/ 85 h 462"/>
                <a:gd name="T24" fmla="*/ 16 w 538"/>
                <a:gd name="T25" fmla="*/ 132 h 462"/>
                <a:gd name="T26" fmla="*/ 4 w 538"/>
                <a:gd name="T27" fmla="*/ 196 h 462"/>
                <a:gd name="T28" fmla="*/ 0 w 538"/>
                <a:gd name="T29" fmla="*/ 259 h 462"/>
                <a:gd name="T30" fmla="*/ 11 w 538"/>
                <a:gd name="T31" fmla="*/ 319 h 462"/>
                <a:gd name="T32" fmla="*/ 27 w 538"/>
                <a:gd name="T33" fmla="*/ 371 h 462"/>
                <a:gd name="T34" fmla="*/ 53 w 538"/>
                <a:gd name="T35" fmla="*/ 404 h 462"/>
                <a:gd name="T36" fmla="*/ 93 w 538"/>
                <a:gd name="T37" fmla="*/ 434 h 462"/>
                <a:gd name="T38" fmla="*/ 131 w 538"/>
                <a:gd name="T39" fmla="*/ 452 h 462"/>
                <a:gd name="T40" fmla="*/ 180 w 538"/>
                <a:gd name="T41" fmla="*/ 462 h 462"/>
                <a:gd name="T42" fmla="*/ 227 w 538"/>
                <a:gd name="T43" fmla="*/ 462 h 462"/>
                <a:gd name="T44" fmla="*/ 271 w 538"/>
                <a:gd name="T45" fmla="*/ 452 h 462"/>
                <a:gd name="T46" fmla="*/ 309 w 538"/>
                <a:gd name="T47" fmla="*/ 431 h 462"/>
                <a:gd name="T48" fmla="*/ 336 w 538"/>
                <a:gd name="T49" fmla="*/ 408 h 462"/>
                <a:gd name="T50" fmla="*/ 364 w 538"/>
                <a:gd name="T51" fmla="*/ 371 h 462"/>
                <a:gd name="T52" fmla="*/ 382 w 538"/>
                <a:gd name="T53" fmla="*/ 330 h 462"/>
                <a:gd name="T54" fmla="*/ 391 w 538"/>
                <a:gd name="T55" fmla="*/ 296 h 462"/>
                <a:gd name="T56" fmla="*/ 391 w 538"/>
                <a:gd name="T57" fmla="*/ 282 h 462"/>
                <a:gd name="T58" fmla="*/ 425 w 538"/>
                <a:gd name="T59" fmla="*/ 281 h 462"/>
                <a:gd name="T60" fmla="*/ 434 w 538"/>
                <a:gd name="T61" fmla="*/ 281 h 462"/>
                <a:gd name="T62" fmla="*/ 442 w 538"/>
                <a:gd name="T63" fmla="*/ 282 h 462"/>
                <a:gd name="T64" fmla="*/ 451 w 538"/>
                <a:gd name="T65" fmla="*/ 282 h 462"/>
                <a:gd name="T66" fmla="*/ 458 w 538"/>
                <a:gd name="T67" fmla="*/ 288 h 462"/>
                <a:gd name="T68" fmla="*/ 467 w 538"/>
                <a:gd name="T69" fmla="*/ 288 h 462"/>
                <a:gd name="T70" fmla="*/ 474 w 538"/>
                <a:gd name="T71" fmla="*/ 293 h 462"/>
                <a:gd name="T72" fmla="*/ 484 w 538"/>
                <a:gd name="T73" fmla="*/ 296 h 462"/>
                <a:gd name="T74" fmla="*/ 494 w 538"/>
                <a:gd name="T75" fmla="*/ 298 h 462"/>
                <a:gd name="T76" fmla="*/ 502 w 538"/>
                <a:gd name="T77" fmla="*/ 302 h 462"/>
                <a:gd name="T78" fmla="*/ 511 w 538"/>
                <a:gd name="T79" fmla="*/ 302 h 462"/>
                <a:gd name="T80" fmla="*/ 522 w 538"/>
                <a:gd name="T81" fmla="*/ 298 h 462"/>
                <a:gd name="T82" fmla="*/ 529 w 538"/>
                <a:gd name="T83" fmla="*/ 296 h 462"/>
                <a:gd name="T84" fmla="*/ 534 w 538"/>
                <a:gd name="T85" fmla="*/ 288 h 462"/>
                <a:gd name="T86" fmla="*/ 538 w 538"/>
                <a:gd name="T87" fmla="*/ 281 h 462"/>
                <a:gd name="T88" fmla="*/ 538 w 538"/>
                <a:gd name="T89" fmla="*/ 272 h 462"/>
                <a:gd name="T90" fmla="*/ 538 w 538"/>
                <a:gd name="T91" fmla="*/ 265 h 462"/>
                <a:gd name="T92" fmla="*/ 533 w 538"/>
                <a:gd name="T93" fmla="*/ 256 h 462"/>
                <a:gd name="T94" fmla="*/ 529 w 538"/>
                <a:gd name="T95" fmla="*/ 249 h 462"/>
                <a:gd name="T96" fmla="*/ 522 w 538"/>
                <a:gd name="T97" fmla="*/ 249 h 462"/>
                <a:gd name="T98" fmla="*/ 516 w 538"/>
                <a:gd name="T99" fmla="*/ 240 h 462"/>
                <a:gd name="T100" fmla="*/ 507 w 538"/>
                <a:gd name="T101" fmla="*/ 240 h 462"/>
                <a:gd name="T102" fmla="*/ 500 w 538"/>
                <a:gd name="T103" fmla="*/ 238 h 462"/>
                <a:gd name="T104" fmla="*/ 489 w 538"/>
                <a:gd name="T105" fmla="*/ 235 h 462"/>
                <a:gd name="T106" fmla="*/ 480 w 538"/>
                <a:gd name="T107" fmla="*/ 233 h 462"/>
                <a:gd name="T108" fmla="*/ 473 w 538"/>
                <a:gd name="T109" fmla="*/ 233 h 462"/>
                <a:gd name="T110" fmla="*/ 464 w 538"/>
                <a:gd name="T111" fmla="*/ 229 h 462"/>
                <a:gd name="T112" fmla="*/ 407 w 538"/>
                <a:gd name="T113" fmla="*/ 222 h 462"/>
                <a:gd name="T114" fmla="*/ 391 w 538"/>
                <a:gd name="T115" fmla="*/ 214 h 4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38" h="462">
                  <a:moveTo>
                    <a:pt x="391" y="214"/>
                  </a:moveTo>
                  <a:lnTo>
                    <a:pt x="371" y="164"/>
                  </a:lnTo>
                  <a:lnTo>
                    <a:pt x="354" y="124"/>
                  </a:lnTo>
                  <a:lnTo>
                    <a:pt x="327" y="86"/>
                  </a:lnTo>
                  <a:lnTo>
                    <a:pt x="294" y="48"/>
                  </a:lnTo>
                  <a:lnTo>
                    <a:pt x="262" y="23"/>
                  </a:lnTo>
                  <a:lnTo>
                    <a:pt x="229" y="11"/>
                  </a:lnTo>
                  <a:lnTo>
                    <a:pt x="191" y="0"/>
                  </a:lnTo>
                  <a:lnTo>
                    <a:pt x="145" y="5"/>
                  </a:lnTo>
                  <a:lnTo>
                    <a:pt x="104" y="18"/>
                  </a:lnTo>
                  <a:lnTo>
                    <a:pt x="69" y="44"/>
                  </a:lnTo>
                  <a:lnTo>
                    <a:pt x="38" y="85"/>
                  </a:lnTo>
                  <a:lnTo>
                    <a:pt x="16" y="132"/>
                  </a:lnTo>
                  <a:lnTo>
                    <a:pt x="4" y="196"/>
                  </a:lnTo>
                  <a:lnTo>
                    <a:pt x="0" y="259"/>
                  </a:lnTo>
                  <a:lnTo>
                    <a:pt x="11" y="319"/>
                  </a:lnTo>
                  <a:lnTo>
                    <a:pt x="27" y="371"/>
                  </a:lnTo>
                  <a:lnTo>
                    <a:pt x="53" y="404"/>
                  </a:lnTo>
                  <a:lnTo>
                    <a:pt x="93" y="434"/>
                  </a:lnTo>
                  <a:lnTo>
                    <a:pt x="131" y="452"/>
                  </a:lnTo>
                  <a:lnTo>
                    <a:pt x="180" y="462"/>
                  </a:lnTo>
                  <a:lnTo>
                    <a:pt x="227" y="462"/>
                  </a:lnTo>
                  <a:lnTo>
                    <a:pt x="271" y="452"/>
                  </a:lnTo>
                  <a:lnTo>
                    <a:pt x="309" y="431"/>
                  </a:lnTo>
                  <a:lnTo>
                    <a:pt x="336" y="408"/>
                  </a:lnTo>
                  <a:lnTo>
                    <a:pt x="364" y="371"/>
                  </a:lnTo>
                  <a:lnTo>
                    <a:pt x="382" y="330"/>
                  </a:lnTo>
                  <a:lnTo>
                    <a:pt x="391" y="296"/>
                  </a:lnTo>
                  <a:lnTo>
                    <a:pt x="391" y="282"/>
                  </a:lnTo>
                  <a:lnTo>
                    <a:pt x="425" y="281"/>
                  </a:lnTo>
                  <a:lnTo>
                    <a:pt x="434" y="281"/>
                  </a:lnTo>
                  <a:lnTo>
                    <a:pt x="442" y="282"/>
                  </a:lnTo>
                  <a:lnTo>
                    <a:pt x="451" y="282"/>
                  </a:lnTo>
                  <a:lnTo>
                    <a:pt x="458" y="288"/>
                  </a:lnTo>
                  <a:lnTo>
                    <a:pt x="467" y="288"/>
                  </a:lnTo>
                  <a:lnTo>
                    <a:pt x="474" y="293"/>
                  </a:lnTo>
                  <a:lnTo>
                    <a:pt x="484" y="296"/>
                  </a:lnTo>
                  <a:lnTo>
                    <a:pt x="494" y="298"/>
                  </a:lnTo>
                  <a:lnTo>
                    <a:pt x="502" y="302"/>
                  </a:lnTo>
                  <a:lnTo>
                    <a:pt x="511" y="302"/>
                  </a:lnTo>
                  <a:lnTo>
                    <a:pt x="522" y="298"/>
                  </a:lnTo>
                  <a:lnTo>
                    <a:pt x="529" y="296"/>
                  </a:lnTo>
                  <a:lnTo>
                    <a:pt x="534" y="288"/>
                  </a:lnTo>
                  <a:lnTo>
                    <a:pt x="538" y="281"/>
                  </a:lnTo>
                  <a:lnTo>
                    <a:pt x="538" y="272"/>
                  </a:lnTo>
                  <a:lnTo>
                    <a:pt x="538" y="265"/>
                  </a:lnTo>
                  <a:lnTo>
                    <a:pt x="533" y="256"/>
                  </a:lnTo>
                  <a:lnTo>
                    <a:pt x="529" y="249"/>
                  </a:lnTo>
                  <a:lnTo>
                    <a:pt x="522" y="249"/>
                  </a:lnTo>
                  <a:lnTo>
                    <a:pt x="516" y="240"/>
                  </a:lnTo>
                  <a:lnTo>
                    <a:pt x="507" y="240"/>
                  </a:lnTo>
                  <a:lnTo>
                    <a:pt x="500" y="238"/>
                  </a:lnTo>
                  <a:lnTo>
                    <a:pt x="489" y="235"/>
                  </a:lnTo>
                  <a:lnTo>
                    <a:pt x="480" y="233"/>
                  </a:lnTo>
                  <a:lnTo>
                    <a:pt x="473" y="233"/>
                  </a:lnTo>
                  <a:lnTo>
                    <a:pt x="464" y="229"/>
                  </a:lnTo>
                  <a:lnTo>
                    <a:pt x="407" y="222"/>
                  </a:lnTo>
                  <a:lnTo>
                    <a:pt x="391" y="2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26" name="Freeform 118"/>
            <p:cNvSpPr>
              <a:spLocks/>
            </p:cNvSpPr>
            <p:nvPr/>
          </p:nvSpPr>
          <p:spPr bwMode="auto">
            <a:xfrm>
              <a:off x="4424" y="3114"/>
              <a:ext cx="158" cy="79"/>
            </a:xfrm>
            <a:custGeom>
              <a:avLst/>
              <a:gdLst>
                <a:gd name="T0" fmla="*/ 0 w 317"/>
                <a:gd name="T1" fmla="*/ 30 h 159"/>
                <a:gd name="T2" fmla="*/ 31 w 317"/>
                <a:gd name="T3" fmla="*/ 9 h 159"/>
                <a:gd name="T4" fmla="*/ 88 w 317"/>
                <a:gd name="T5" fmla="*/ 0 h 159"/>
                <a:gd name="T6" fmla="*/ 137 w 317"/>
                <a:gd name="T7" fmla="*/ 5 h 159"/>
                <a:gd name="T8" fmla="*/ 202 w 317"/>
                <a:gd name="T9" fmla="*/ 27 h 159"/>
                <a:gd name="T10" fmla="*/ 233 w 317"/>
                <a:gd name="T11" fmla="*/ 41 h 159"/>
                <a:gd name="T12" fmla="*/ 240 w 317"/>
                <a:gd name="T13" fmla="*/ 41 h 159"/>
                <a:gd name="T14" fmla="*/ 277 w 317"/>
                <a:gd name="T15" fmla="*/ 48 h 159"/>
                <a:gd name="T16" fmla="*/ 317 w 317"/>
                <a:gd name="T17" fmla="*/ 58 h 159"/>
                <a:gd name="T18" fmla="*/ 317 w 317"/>
                <a:gd name="T19" fmla="*/ 78 h 159"/>
                <a:gd name="T20" fmla="*/ 235 w 317"/>
                <a:gd name="T21" fmla="*/ 125 h 159"/>
                <a:gd name="T22" fmla="*/ 175 w 317"/>
                <a:gd name="T23" fmla="*/ 159 h 159"/>
                <a:gd name="T24" fmla="*/ 131 w 317"/>
                <a:gd name="T25" fmla="*/ 152 h 159"/>
                <a:gd name="T26" fmla="*/ 75 w 317"/>
                <a:gd name="T27" fmla="*/ 111 h 159"/>
                <a:gd name="T28" fmla="*/ 37 w 317"/>
                <a:gd name="T29" fmla="*/ 88 h 159"/>
                <a:gd name="T30" fmla="*/ 0 w 317"/>
                <a:gd name="T31" fmla="*/ 53 h 159"/>
                <a:gd name="T32" fmla="*/ 0 w 317"/>
                <a:gd name="T33" fmla="*/ 3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7" h="159">
                  <a:moveTo>
                    <a:pt x="0" y="30"/>
                  </a:moveTo>
                  <a:lnTo>
                    <a:pt x="31" y="9"/>
                  </a:lnTo>
                  <a:lnTo>
                    <a:pt x="88" y="0"/>
                  </a:lnTo>
                  <a:lnTo>
                    <a:pt x="137" y="5"/>
                  </a:lnTo>
                  <a:lnTo>
                    <a:pt x="202" y="27"/>
                  </a:lnTo>
                  <a:lnTo>
                    <a:pt x="233" y="41"/>
                  </a:lnTo>
                  <a:lnTo>
                    <a:pt x="240" y="41"/>
                  </a:lnTo>
                  <a:lnTo>
                    <a:pt x="277" y="48"/>
                  </a:lnTo>
                  <a:lnTo>
                    <a:pt x="317" y="58"/>
                  </a:lnTo>
                  <a:lnTo>
                    <a:pt x="317" y="78"/>
                  </a:lnTo>
                  <a:lnTo>
                    <a:pt x="235" y="125"/>
                  </a:lnTo>
                  <a:lnTo>
                    <a:pt x="175" y="159"/>
                  </a:lnTo>
                  <a:lnTo>
                    <a:pt x="131" y="152"/>
                  </a:lnTo>
                  <a:lnTo>
                    <a:pt x="75" y="111"/>
                  </a:lnTo>
                  <a:lnTo>
                    <a:pt x="37" y="88"/>
                  </a:lnTo>
                  <a:lnTo>
                    <a:pt x="0" y="53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9310" name="Group 119"/>
            <p:cNvGrpSpPr>
              <a:grpSpLocks/>
            </p:cNvGrpSpPr>
            <p:nvPr/>
          </p:nvGrpSpPr>
          <p:grpSpPr bwMode="auto">
            <a:xfrm>
              <a:off x="4335" y="3104"/>
              <a:ext cx="426" cy="419"/>
              <a:chOff x="1881" y="2301"/>
              <a:chExt cx="426" cy="419"/>
            </a:xfrm>
          </p:grpSpPr>
          <p:sp>
            <p:nvSpPr>
              <p:cNvPr id="299128" name="Freeform 120"/>
              <p:cNvSpPr>
                <a:spLocks/>
              </p:cNvSpPr>
              <p:nvPr/>
            </p:nvSpPr>
            <p:spPr bwMode="auto">
              <a:xfrm>
                <a:off x="1880" y="2301"/>
                <a:ext cx="426" cy="418"/>
              </a:xfrm>
              <a:custGeom>
                <a:avLst/>
                <a:gdLst>
                  <a:gd name="T0" fmla="*/ 66 w 851"/>
                  <a:gd name="T1" fmla="*/ 102 h 838"/>
                  <a:gd name="T2" fmla="*/ 180 w 851"/>
                  <a:gd name="T3" fmla="*/ 102 h 838"/>
                  <a:gd name="T4" fmla="*/ 288 w 851"/>
                  <a:gd name="T5" fmla="*/ 97 h 838"/>
                  <a:gd name="T6" fmla="*/ 446 w 851"/>
                  <a:gd name="T7" fmla="*/ 60 h 838"/>
                  <a:gd name="T8" fmla="*/ 568 w 851"/>
                  <a:gd name="T9" fmla="*/ 21 h 838"/>
                  <a:gd name="T10" fmla="*/ 633 w 851"/>
                  <a:gd name="T11" fmla="*/ 1 h 838"/>
                  <a:gd name="T12" fmla="*/ 669 w 851"/>
                  <a:gd name="T13" fmla="*/ 0 h 838"/>
                  <a:gd name="T14" fmla="*/ 693 w 851"/>
                  <a:gd name="T15" fmla="*/ 12 h 838"/>
                  <a:gd name="T16" fmla="*/ 713 w 851"/>
                  <a:gd name="T17" fmla="*/ 79 h 838"/>
                  <a:gd name="T18" fmla="*/ 746 w 851"/>
                  <a:gd name="T19" fmla="*/ 250 h 838"/>
                  <a:gd name="T20" fmla="*/ 751 w 851"/>
                  <a:gd name="T21" fmla="*/ 259 h 838"/>
                  <a:gd name="T22" fmla="*/ 791 w 851"/>
                  <a:gd name="T23" fmla="*/ 444 h 838"/>
                  <a:gd name="T24" fmla="*/ 839 w 851"/>
                  <a:gd name="T25" fmla="*/ 647 h 838"/>
                  <a:gd name="T26" fmla="*/ 851 w 851"/>
                  <a:gd name="T27" fmla="*/ 716 h 838"/>
                  <a:gd name="T28" fmla="*/ 849 w 851"/>
                  <a:gd name="T29" fmla="*/ 743 h 838"/>
                  <a:gd name="T30" fmla="*/ 822 w 851"/>
                  <a:gd name="T31" fmla="*/ 769 h 838"/>
                  <a:gd name="T32" fmla="*/ 811 w 851"/>
                  <a:gd name="T33" fmla="*/ 769 h 838"/>
                  <a:gd name="T34" fmla="*/ 762 w 851"/>
                  <a:gd name="T35" fmla="*/ 778 h 838"/>
                  <a:gd name="T36" fmla="*/ 560 w 851"/>
                  <a:gd name="T37" fmla="*/ 778 h 838"/>
                  <a:gd name="T38" fmla="*/ 551 w 851"/>
                  <a:gd name="T39" fmla="*/ 783 h 838"/>
                  <a:gd name="T40" fmla="*/ 375 w 851"/>
                  <a:gd name="T41" fmla="*/ 804 h 838"/>
                  <a:gd name="T42" fmla="*/ 244 w 851"/>
                  <a:gd name="T43" fmla="*/ 827 h 838"/>
                  <a:gd name="T44" fmla="*/ 148 w 851"/>
                  <a:gd name="T45" fmla="*/ 836 h 838"/>
                  <a:gd name="T46" fmla="*/ 140 w 851"/>
                  <a:gd name="T47" fmla="*/ 838 h 838"/>
                  <a:gd name="T48" fmla="*/ 91 w 851"/>
                  <a:gd name="T49" fmla="*/ 831 h 838"/>
                  <a:gd name="T50" fmla="*/ 75 w 851"/>
                  <a:gd name="T51" fmla="*/ 810 h 838"/>
                  <a:gd name="T52" fmla="*/ 64 w 851"/>
                  <a:gd name="T53" fmla="*/ 737 h 838"/>
                  <a:gd name="T54" fmla="*/ 53 w 851"/>
                  <a:gd name="T55" fmla="*/ 584 h 838"/>
                  <a:gd name="T56" fmla="*/ 31 w 851"/>
                  <a:gd name="T57" fmla="*/ 386 h 838"/>
                  <a:gd name="T58" fmla="*/ 0 w 851"/>
                  <a:gd name="T59" fmla="*/ 148 h 838"/>
                  <a:gd name="T60" fmla="*/ 0 w 851"/>
                  <a:gd name="T61" fmla="*/ 116 h 838"/>
                  <a:gd name="T62" fmla="*/ 26 w 851"/>
                  <a:gd name="T63" fmla="*/ 100 h 838"/>
                  <a:gd name="T64" fmla="*/ 66 w 851"/>
                  <a:gd name="T65" fmla="*/ 102 h 8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51" h="838">
                    <a:moveTo>
                      <a:pt x="66" y="102"/>
                    </a:moveTo>
                    <a:lnTo>
                      <a:pt x="180" y="102"/>
                    </a:lnTo>
                    <a:lnTo>
                      <a:pt x="288" y="97"/>
                    </a:lnTo>
                    <a:lnTo>
                      <a:pt x="446" y="60"/>
                    </a:lnTo>
                    <a:lnTo>
                      <a:pt x="568" y="21"/>
                    </a:lnTo>
                    <a:lnTo>
                      <a:pt x="633" y="1"/>
                    </a:lnTo>
                    <a:lnTo>
                      <a:pt x="669" y="0"/>
                    </a:lnTo>
                    <a:lnTo>
                      <a:pt x="693" y="12"/>
                    </a:lnTo>
                    <a:lnTo>
                      <a:pt x="713" y="79"/>
                    </a:lnTo>
                    <a:lnTo>
                      <a:pt x="746" y="250"/>
                    </a:lnTo>
                    <a:lnTo>
                      <a:pt x="751" y="259"/>
                    </a:lnTo>
                    <a:lnTo>
                      <a:pt x="791" y="444"/>
                    </a:lnTo>
                    <a:lnTo>
                      <a:pt x="839" y="647"/>
                    </a:lnTo>
                    <a:lnTo>
                      <a:pt x="851" y="716"/>
                    </a:lnTo>
                    <a:lnTo>
                      <a:pt x="849" y="743"/>
                    </a:lnTo>
                    <a:lnTo>
                      <a:pt x="822" y="769"/>
                    </a:lnTo>
                    <a:lnTo>
                      <a:pt x="811" y="769"/>
                    </a:lnTo>
                    <a:lnTo>
                      <a:pt x="762" y="778"/>
                    </a:lnTo>
                    <a:lnTo>
                      <a:pt x="560" y="778"/>
                    </a:lnTo>
                    <a:lnTo>
                      <a:pt x="551" y="783"/>
                    </a:lnTo>
                    <a:lnTo>
                      <a:pt x="375" y="804"/>
                    </a:lnTo>
                    <a:lnTo>
                      <a:pt x="244" y="827"/>
                    </a:lnTo>
                    <a:lnTo>
                      <a:pt x="148" y="836"/>
                    </a:lnTo>
                    <a:lnTo>
                      <a:pt x="140" y="838"/>
                    </a:lnTo>
                    <a:lnTo>
                      <a:pt x="91" y="831"/>
                    </a:lnTo>
                    <a:lnTo>
                      <a:pt x="75" y="810"/>
                    </a:lnTo>
                    <a:lnTo>
                      <a:pt x="64" y="737"/>
                    </a:lnTo>
                    <a:lnTo>
                      <a:pt x="53" y="584"/>
                    </a:lnTo>
                    <a:lnTo>
                      <a:pt x="31" y="386"/>
                    </a:lnTo>
                    <a:lnTo>
                      <a:pt x="0" y="148"/>
                    </a:lnTo>
                    <a:lnTo>
                      <a:pt x="0" y="116"/>
                    </a:lnTo>
                    <a:lnTo>
                      <a:pt x="26" y="100"/>
                    </a:lnTo>
                    <a:lnTo>
                      <a:pt x="66" y="10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9129" name="Freeform 121"/>
              <p:cNvSpPr>
                <a:spLocks/>
              </p:cNvSpPr>
              <p:nvPr/>
            </p:nvSpPr>
            <p:spPr bwMode="auto">
              <a:xfrm>
                <a:off x="1902" y="2324"/>
                <a:ext cx="378" cy="374"/>
              </a:xfrm>
              <a:custGeom>
                <a:avLst/>
                <a:gdLst>
                  <a:gd name="T0" fmla="*/ 0 w 758"/>
                  <a:gd name="T1" fmla="*/ 95 h 750"/>
                  <a:gd name="T2" fmla="*/ 120 w 758"/>
                  <a:gd name="T3" fmla="*/ 90 h 750"/>
                  <a:gd name="T4" fmla="*/ 251 w 758"/>
                  <a:gd name="T5" fmla="*/ 90 h 750"/>
                  <a:gd name="T6" fmla="*/ 355 w 758"/>
                  <a:gd name="T7" fmla="*/ 74 h 750"/>
                  <a:gd name="T8" fmla="*/ 469 w 758"/>
                  <a:gd name="T9" fmla="*/ 40 h 750"/>
                  <a:gd name="T10" fmla="*/ 586 w 758"/>
                  <a:gd name="T11" fmla="*/ 0 h 750"/>
                  <a:gd name="T12" fmla="*/ 606 w 758"/>
                  <a:gd name="T13" fmla="*/ 0 h 750"/>
                  <a:gd name="T14" fmla="*/ 633 w 758"/>
                  <a:gd name="T15" fmla="*/ 16 h 750"/>
                  <a:gd name="T16" fmla="*/ 662 w 758"/>
                  <a:gd name="T17" fmla="*/ 189 h 750"/>
                  <a:gd name="T18" fmla="*/ 693 w 758"/>
                  <a:gd name="T19" fmla="*/ 323 h 750"/>
                  <a:gd name="T20" fmla="*/ 722 w 758"/>
                  <a:gd name="T21" fmla="*/ 453 h 750"/>
                  <a:gd name="T22" fmla="*/ 758 w 758"/>
                  <a:gd name="T23" fmla="*/ 633 h 750"/>
                  <a:gd name="T24" fmla="*/ 758 w 758"/>
                  <a:gd name="T25" fmla="*/ 670 h 750"/>
                  <a:gd name="T26" fmla="*/ 742 w 758"/>
                  <a:gd name="T27" fmla="*/ 688 h 750"/>
                  <a:gd name="T28" fmla="*/ 678 w 758"/>
                  <a:gd name="T29" fmla="*/ 697 h 750"/>
                  <a:gd name="T30" fmla="*/ 498 w 758"/>
                  <a:gd name="T31" fmla="*/ 697 h 750"/>
                  <a:gd name="T32" fmla="*/ 491 w 758"/>
                  <a:gd name="T33" fmla="*/ 699 h 750"/>
                  <a:gd name="T34" fmla="*/ 371 w 758"/>
                  <a:gd name="T35" fmla="*/ 714 h 750"/>
                  <a:gd name="T36" fmla="*/ 360 w 758"/>
                  <a:gd name="T37" fmla="*/ 720 h 750"/>
                  <a:gd name="T38" fmla="*/ 215 w 758"/>
                  <a:gd name="T39" fmla="*/ 739 h 750"/>
                  <a:gd name="T40" fmla="*/ 104 w 758"/>
                  <a:gd name="T41" fmla="*/ 750 h 750"/>
                  <a:gd name="T42" fmla="*/ 77 w 758"/>
                  <a:gd name="T43" fmla="*/ 741 h 750"/>
                  <a:gd name="T44" fmla="*/ 68 w 758"/>
                  <a:gd name="T45" fmla="*/ 739 h 750"/>
                  <a:gd name="T46" fmla="*/ 57 w 758"/>
                  <a:gd name="T47" fmla="*/ 686 h 750"/>
                  <a:gd name="T48" fmla="*/ 44 w 758"/>
                  <a:gd name="T49" fmla="*/ 444 h 750"/>
                  <a:gd name="T50" fmla="*/ 35 w 758"/>
                  <a:gd name="T51" fmla="*/ 300 h 750"/>
                  <a:gd name="T52" fmla="*/ 6 w 758"/>
                  <a:gd name="T53" fmla="*/ 159 h 750"/>
                  <a:gd name="T54" fmla="*/ 0 w 758"/>
                  <a:gd name="T55" fmla="*/ 95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758" h="750">
                    <a:moveTo>
                      <a:pt x="0" y="95"/>
                    </a:moveTo>
                    <a:lnTo>
                      <a:pt x="120" y="90"/>
                    </a:lnTo>
                    <a:lnTo>
                      <a:pt x="251" y="90"/>
                    </a:lnTo>
                    <a:lnTo>
                      <a:pt x="355" y="74"/>
                    </a:lnTo>
                    <a:lnTo>
                      <a:pt x="469" y="40"/>
                    </a:lnTo>
                    <a:lnTo>
                      <a:pt x="586" y="0"/>
                    </a:lnTo>
                    <a:lnTo>
                      <a:pt x="606" y="0"/>
                    </a:lnTo>
                    <a:lnTo>
                      <a:pt x="633" y="16"/>
                    </a:lnTo>
                    <a:lnTo>
                      <a:pt x="662" y="189"/>
                    </a:lnTo>
                    <a:lnTo>
                      <a:pt x="693" y="323"/>
                    </a:lnTo>
                    <a:lnTo>
                      <a:pt x="722" y="453"/>
                    </a:lnTo>
                    <a:lnTo>
                      <a:pt x="758" y="633"/>
                    </a:lnTo>
                    <a:lnTo>
                      <a:pt x="758" y="670"/>
                    </a:lnTo>
                    <a:lnTo>
                      <a:pt x="742" y="688"/>
                    </a:lnTo>
                    <a:lnTo>
                      <a:pt x="678" y="697"/>
                    </a:lnTo>
                    <a:lnTo>
                      <a:pt x="498" y="697"/>
                    </a:lnTo>
                    <a:lnTo>
                      <a:pt x="491" y="699"/>
                    </a:lnTo>
                    <a:lnTo>
                      <a:pt x="371" y="714"/>
                    </a:lnTo>
                    <a:lnTo>
                      <a:pt x="360" y="720"/>
                    </a:lnTo>
                    <a:lnTo>
                      <a:pt x="215" y="739"/>
                    </a:lnTo>
                    <a:lnTo>
                      <a:pt x="104" y="750"/>
                    </a:lnTo>
                    <a:lnTo>
                      <a:pt x="77" y="741"/>
                    </a:lnTo>
                    <a:lnTo>
                      <a:pt x="68" y="739"/>
                    </a:lnTo>
                    <a:lnTo>
                      <a:pt x="57" y="686"/>
                    </a:lnTo>
                    <a:lnTo>
                      <a:pt x="44" y="444"/>
                    </a:lnTo>
                    <a:lnTo>
                      <a:pt x="35" y="300"/>
                    </a:lnTo>
                    <a:lnTo>
                      <a:pt x="6" y="159"/>
                    </a:lnTo>
                    <a:lnTo>
                      <a:pt x="0" y="9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99130" name="Freeform 122"/>
            <p:cNvSpPr>
              <a:spLocks/>
            </p:cNvSpPr>
            <p:nvPr/>
          </p:nvSpPr>
          <p:spPr bwMode="auto">
            <a:xfrm>
              <a:off x="4580" y="3096"/>
              <a:ext cx="170" cy="86"/>
            </a:xfrm>
            <a:custGeom>
              <a:avLst/>
              <a:gdLst>
                <a:gd name="T0" fmla="*/ 109 w 339"/>
                <a:gd name="T1" fmla="*/ 9 h 175"/>
                <a:gd name="T2" fmla="*/ 89 w 339"/>
                <a:gd name="T3" fmla="*/ 9 h 175"/>
                <a:gd name="T4" fmla="*/ 72 w 339"/>
                <a:gd name="T5" fmla="*/ 16 h 175"/>
                <a:gd name="T6" fmla="*/ 54 w 339"/>
                <a:gd name="T7" fmla="*/ 27 h 175"/>
                <a:gd name="T8" fmla="*/ 40 w 339"/>
                <a:gd name="T9" fmla="*/ 37 h 175"/>
                <a:gd name="T10" fmla="*/ 21 w 339"/>
                <a:gd name="T11" fmla="*/ 57 h 175"/>
                <a:gd name="T12" fmla="*/ 7 w 339"/>
                <a:gd name="T13" fmla="*/ 73 h 175"/>
                <a:gd name="T14" fmla="*/ 5 w 339"/>
                <a:gd name="T15" fmla="*/ 88 h 175"/>
                <a:gd name="T16" fmla="*/ 0 w 339"/>
                <a:gd name="T17" fmla="*/ 106 h 175"/>
                <a:gd name="T18" fmla="*/ 0 w 339"/>
                <a:gd name="T19" fmla="*/ 122 h 175"/>
                <a:gd name="T20" fmla="*/ 10 w 339"/>
                <a:gd name="T21" fmla="*/ 143 h 175"/>
                <a:gd name="T22" fmla="*/ 27 w 339"/>
                <a:gd name="T23" fmla="*/ 152 h 175"/>
                <a:gd name="T24" fmla="*/ 45 w 339"/>
                <a:gd name="T25" fmla="*/ 152 h 175"/>
                <a:gd name="T26" fmla="*/ 61 w 339"/>
                <a:gd name="T27" fmla="*/ 147 h 175"/>
                <a:gd name="T28" fmla="*/ 81 w 339"/>
                <a:gd name="T29" fmla="*/ 131 h 175"/>
                <a:gd name="T30" fmla="*/ 87 w 339"/>
                <a:gd name="T31" fmla="*/ 115 h 175"/>
                <a:gd name="T32" fmla="*/ 89 w 339"/>
                <a:gd name="T33" fmla="*/ 99 h 175"/>
                <a:gd name="T34" fmla="*/ 87 w 339"/>
                <a:gd name="T35" fmla="*/ 83 h 175"/>
                <a:gd name="T36" fmla="*/ 87 w 339"/>
                <a:gd name="T37" fmla="*/ 67 h 175"/>
                <a:gd name="T38" fmla="*/ 103 w 339"/>
                <a:gd name="T39" fmla="*/ 58 h 175"/>
                <a:gd name="T40" fmla="*/ 120 w 339"/>
                <a:gd name="T41" fmla="*/ 57 h 175"/>
                <a:gd name="T42" fmla="*/ 136 w 339"/>
                <a:gd name="T43" fmla="*/ 64 h 175"/>
                <a:gd name="T44" fmla="*/ 141 w 339"/>
                <a:gd name="T45" fmla="*/ 80 h 175"/>
                <a:gd name="T46" fmla="*/ 136 w 339"/>
                <a:gd name="T47" fmla="*/ 96 h 175"/>
                <a:gd name="T48" fmla="*/ 136 w 339"/>
                <a:gd name="T49" fmla="*/ 111 h 175"/>
                <a:gd name="T50" fmla="*/ 130 w 339"/>
                <a:gd name="T51" fmla="*/ 133 h 175"/>
                <a:gd name="T52" fmla="*/ 125 w 339"/>
                <a:gd name="T53" fmla="*/ 154 h 175"/>
                <a:gd name="T54" fmla="*/ 136 w 339"/>
                <a:gd name="T55" fmla="*/ 170 h 175"/>
                <a:gd name="T56" fmla="*/ 152 w 339"/>
                <a:gd name="T57" fmla="*/ 175 h 175"/>
                <a:gd name="T58" fmla="*/ 169 w 339"/>
                <a:gd name="T59" fmla="*/ 175 h 175"/>
                <a:gd name="T60" fmla="*/ 185 w 339"/>
                <a:gd name="T61" fmla="*/ 170 h 175"/>
                <a:gd name="T62" fmla="*/ 198 w 339"/>
                <a:gd name="T63" fmla="*/ 157 h 175"/>
                <a:gd name="T64" fmla="*/ 207 w 339"/>
                <a:gd name="T65" fmla="*/ 138 h 175"/>
                <a:gd name="T66" fmla="*/ 207 w 339"/>
                <a:gd name="T67" fmla="*/ 122 h 175"/>
                <a:gd name="T68" fmla="*/ 201 w 339"/>
                <a:gd name="T69" fmla="*/ 106 h 175"/>
                <a:gd name="T70" fmla="*/ 196 w 339"/>
                <a:gd name="T71" fmla="*/ 90 h 175"/>
                <a:gd name="T72" fmla="*/ 190 w 339"/>
                <a:gd name="T73" fmla="*/ 74 h 175"/>
                <a:gd name="T74" fmla="*/ 185 w 339"/>
                <a:gd name="T75" fmla="*/ 58 h 175"/>
                <a:gd name="T76" fmla="*/ 192 w 339"/>
                <a:gd name="T77" fmla="*/ 48 h 175"/>
                <a:gd name="T78" fmla="*/ 212 w 339"/>
                <a:gd name="T79" fmla="*/ 48 h 175"/>
                <a:gd name="T80" fmla="*/ 230 w 339"/>
                <a:gd name="T81" fmla="*/ 53 h 175"/>
                <a:gd name="T82" fmla="*/ 245 w 339"/>
                <a:gd name="T83" fmla="*/ 67 h 175"/>
                <a:gd name="T84" fmla="*/ 258 w 339"/>
                <a:gd name="T85" fmla="*/ 85 h 175"/>
                <a:gd name="T86" fmla="*/ 279 w 339"/>
                <a:gd name="T87" fmla="*/ 101 h 175"/>
                <a:gd name="T88" fmla="*/ 296 w 339"/>
                <a:gd name="T89" fmla="*/ 110 h 175"/>
                <a:gd name="T90" fmla="*/ 312 w 339"/>
                <a:gd name="T91" fmla="*/ 110 h 175"/>
                <a:gd name="T92" fmla="*/ 329 w 339"/>
                <a:gd name="T93" fmla="*/ 99 h 175"/>
                <a:gd name="T94" fmla="*/ 339 w 339"/>
                <a:gd name="T95" fmla="*/ 85 h 175"/>
                <a:gd name="T96" fmla="*/ 338 w 339"/>
                <a:gd name="T97" fmla="*/ 67 h 175"/>
                <a:gd name="T98" fmla="*/ 327 w 339"/>
                <a:gd name="T99" fmla="*/ 51 h 175"/>
                <a:gd name="T100" fmla="*/ 312 w 339"/>
                <a:gd name="T101" fmla="*/ 37 h 175"/>
                <a:gd name="T102" fmla="*/ 296 w 339"/>
                <a:gd name="T103" fmla="*/ 27 h 175"/>
                <a:gd name="T104" fmla="*/ 278 w 339"/>
                <a:gd name="T105" fmla="*/ 14 h 175"/>
                <a:gd name="T106" fmla="*/ 256 w 339"/>
                <a:gd name="T107" fmla="*/ 6 h 175"/>
                <a:gd name="T108" fmla="*/ 239 w 339"/>
                <a:gd name="T109" fmla="*/ 4 h 175"/>
                <a:gd name="T110" fmla="*/ 223 w 339"/>
                <a:gd name="T111" fmla="*/ 0 h 175"/>
                <a:gd name="T112" fmla="*/ 207 w 339"/>
                <a:gd name="T113" fmla="*/ 0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39" h="175">
                  <a:moveTo>
                    <a:pt x="120" y="6"/>
                  </a:moveTo>
                  <a:lnTo>
                    <a:pt x="109" y="9"/>
                  </a:lnTo>
                  <a:lnTo>
                    <a:pt x="98" y="9"/>
                  </a:lnTo>
                  <a:lnTo>
                    <a:pt x="89" y="9"/>
                  </a:lnTo>
                  <a:lnTo>
                    <a:pt x="81" y="14"/>
                  </a:lnTo>
                  <a:lnTo>
                    <a:pt x="72" y="16"/>
                  </a:lnTo>
                  <a:lnTo>
                    <a:pt x="65" y="20"/>
                  </a:lnTo>
                  <a:lnTo>
                    <a:pt x="54" y="27"/>
                  </a:lnTo>
                  <a:lnTo>
                    <a:pt x="49" y="36"/>
                  </a:lnTo>
                  <a:lnTo>
                    <a:pt x="40" y="37"/>
                  </a:lnTo>
                  <a:lnTo>
                    <a:pt x="32" y="46"/>
                  </a:lnTo>
                  <a:lnTo>
                    <a:pt x="21" y="57"/>
                  </a:lnTo>
                  <a:lnTo>
                    <a:pt x="16" y="64"/>
                  </a:lnTo>
                  <a:lnTo>
                    <a:pt x="7" y="73"/>
                  </a:lnTo>
                  <a:lnTo>
                    <a:pt x="5" y="80"/>
                  </a:lnTo>
                  <a:lnTo>
                    <a:pt x="5" y="88"/>
                  </a:lnTo>
                  <a:lnTo>
                    <a:pt x="0" y="96"/>
                  </a:lnTo>
                  <a:lnTo>
                    <a:pt x="0" y="106"/>
                  </a:lnTo>
                  <a:lnTo>
                    <a:pt x="0" y="115"/>
                  </a:lnTo>
                  <a:lnTo>
                    <a:pt x="0" y="122"/>
                  </a:lnTo>
                  <a:lnTo>
                    <a:pt x="5" y="131"/>
                  </a:lnTo>
                  <a:lnTo>
                    <a:pt x="10" y="143"/>
                  </a:lnTo>
                  <a:lnTo>
                    <a:pt x="18" y="148"/>
                  </a:lnTo>
                  <a:lnTo>
                    <a:pt x="27" y="152"/>
                  </a:lnTo>
                  <a:lnTo>
                    <a:pt x="38" y="152"/>
                  </a:lnTo>
                  <a:lnTo>
                    <a:pt x="45" y="152"/>
                  </a:lnTo>
                  <a:lnTo>
                    <a:pt x="54" y="148"/>
                  </a:lnTo>
                  <a:lnTo>
                    <a:pt x="61" y="147"/>
                  </a:lnTo>
                  <a:lnTo>
                    <a:pt x="72" y="138"/>
                  </a:lnTo>
                  <a:lnTo>
                    <a:pt x="81" y="131"/>
                  </a:lnTo>
                  <a:lnTo>
                    <a:pt x="87" y="122"/>
                  </a:lnTo>
                  <a:lnTo>
                    <a:pt x="87" y="115"/>
                  </a:lnTo>
                  <a:lnTo>
                    <a:pt x="89" y="106"/>
                  </a:lnTo>
                  <a:lnTo>
                    <a:pt x="89" y="99"/>
                  </a:lnTo>
                  <a:lnTo>
                    <a:pt x="87" y="90"/>
                  </a:lnTo>
                  <a:lnTo>
                    <a:pt x="87" y="83"/>
                  </a:lnTo>
                  <a:lnTo>
                    <a:pt x="87" y="74"/>
                  </a:lnTo>
                  <a:lnTo>
                    <a:pt x="87" y="67"/>
                  </a:lnTo>
                  <a:lnTo>
                    <a:pt x="94" y="58"/>
                  </a:lnTo>
                  <a:lnTo>
                    <a:pt x="103" y="58"/>
                  </a:lnTo>
                  <a:lnTo>
                    <a:pt x="110" y="57"/>
                  </a:lnTo>
                  <a:lnTo>
                    <a:pt x="120" y="57"/>
                  </a:lnTo>
                  <a:lnTo>
                    <a:pt x="127" y="58"/>
                  </a:lnTo>
                  <a:lnTo>
                    <a:pt x="136" y="64"/>
                  </a:lnTo>
                  <a:lnTo>
                    <a:pt x="141" y="73"/>
                  </a:lnTo>
                  <a:lnTo>
                    <a:pt x="141" y="80"/>
                  </a:lnTo>
                  <a:lnTo>
                    <a:pt x="141" y="88"/>
                  </a:lnTo>
                  <a:lnTo>
                    <a:pt x="136" y="96"/>
                  </a:lnTo>
                  <a:lnTo>
                    <a:pt x="136" y="104"/>
                  </a:lnTo>
                  <a:lnTo>
                    <a:pt x="136" y="111"/>
                  </a:lnTo>
                  <a:lnTo>
                    <a:pt x="132" y="122"/>
                  </a:lnTo>
                  <a:lnTo>
                    <a:pt x="130" y="133"/>
                  </a:lnTo>
                  <a:lnTo>
                    <a:pt x="127" y="143"/>
                  </a:lnTo>
                  <a:lnTo>
                    <a:pt x="125" y="154"/>
                  </a:lnTo>
                  <a:lnTo>
                    <a:pt x="130" y="163"/>
                  </a:lnTo>
                  <a:lnTo>
                    <a:pt x="136" y="170"/>
                  </a:lnTo>
                  <a:lnTo>
                    <a:pt x="143" y="173"/>
                  </a:lnTo>
                  <a:lnTo>
                    <a:pt x="152" y="175"/>
                  </a:lnTo>
                  <a:lnTo>
                    <a:pt x="159" y="175"/>
                  </a:lnTo>
                  <a:lnTo>
                    <a:pt x="169" y="175"/>
                  </a:lnTo>
                  <a:lnTo>
                    <a:pt x="176" y="175"/>
                  </a:lnTo>
                  <a:lnTo>
                    <a:pt x="185" y="170"/>
                  </a:lnTo>
                  <a:lnTo>
                    <a:pt x="190" y="163"/>
                  </a:lnTo>
                  <a:lnTo>
                    <a:pt x="198" y="157"/>
                  </a:lnTo>
                  <a:lnTo>
                    <a:pt x="203" y="147"/>
                  </a:lnTo>
                  <a:lnTo>
                    <a:pt x="207" y="138"/>
                  </a:lnTo>
                  <a:lnTo>
                    <a:pt x="207" y="131"/>
                  </a:lnTo>
                  <a:lnTo>
                    <a:pt x="207" y="122"/>
                  </a:lnTo>
                  <a:lnTo>
                    <a:pt x="207" y="115"/>
                  </a:lnTo>
                  <a:lnTo>
                    <a:pt x="201" y="106"/>
                  </a:lnTo>
                  <a:lnTo>
                    <a:pt x="198" y="99"/>
                  </a:lnTo>
                  <a:lnTo>
                    <a:pt x="196" y="90"/>
                  </a:lnTo>
                  <a:lnTo>
                    <a:pt x="192" y="83"/>
                  </a:lnTo>
                  <a:lnTo>
                    <a:pt x="190" y="74"/>
                  </a:lnTo>
                  <a:lnTo>
                    <a:pt x="187" y="67"/>
                  </a:lnTo>
                  <a:lnTo>
                    <a:pt x="185" y="58"/>
                  </a:lnTo>
                  <a:lnTo>
                    <a:pt x="185" y="51"/>
                  </a:lnTo>
                  <a:lnTo>
                    <a:pt x="192" y="48"/>
                  </a:lnTo>
                  <a:lnTo>
                    <a:pt x="201" y="48"/>
                  </a:lnTo>
                  <a:lnTo>
                    <a:pt x="212" y="48"/>
                  </a:lnTo>
                  <a:lnTo>
                    <a:pt x="223" y="51"/>
                  </a:lnTo>
                  <a:lnTo>
                    <a:pt x="230" y="53"/>
                  </a:lnTo>
                  <a:lnTo>
                    <a:pt x="239" y="58"/>
                  </a:lnTo>
                  <a:lnTo>
                    <a:pt x="245" y="67"/>
                  </a:lnTo>
                  <a:lnTo>
                    <a:pt x="250" y="74"/>
                  </a:lnTo>
                  <a:lnTo>
                    <a:pt x="258" y="85"/>
                  </a:lnTo>
                  <a:lnTo>
                    <a:pt x="269" y="96"/>
                  </a:lnTo>
                  <a:lnTo>
                    <a:pt x="279" y="101"/>
                  </a:lnTo>
                  <a:lnTo>
                    <a:pt x="289" y="104"/>
                  </a:lnTo>
                  <a:lnTo>
                    <a:pt x="296" y="110"/>
                  </a:lnTo>
                  <a:lnTo>
                    <a:pt x="305" y="110"/>
                  </a:lnTo>
                  <a:lnTo>
                    <a:pt x="312" y="110"/>
                  </a:lnTo>
                  <a:lnTo>
                    <a:pt x="321" y="106"/>
                  </a:lnTo>
                  <a:lnTo>
                    <a:pt x="329" y="99"/>
                  </a:lnTo>
                  <a:lnTo>
                    <a:pt x="338" y="94"/>
                  </a:lnTo>
                  <a:lnTo>
                    <a:pt x="339" y="85"/>
                  </a:lnTo>
                  <a:lnTo>
                    <a:pt x="339" y="78"/>
                  </a:lnTo>
                  <a:lnTo>
                    <a:pt x="338" y="67"/>
                  </a:lnTo>
                  <a:lnTo>
                    <a:pt x="332" y="58"/>
                  </a:lnTo>
                  <a:lnTo>
                    <a:pt x="327" y="51"/>
                  </a:lnTo>
                  <a:lnTo>
                    <a:pt x="321" y="43"/>
                  </a:lnTo>
                  <a:lnTo>
                    <a:pt x="312" y="37"/>
                  </a:lnTo>
                  <a:lnTo>
                    <a:pt x="305" y="30"/>
                  </a:lnTo>
                  <a:lnTo>
                    <a:pt x="296" y="27"/>
                  </a:lnTo>
                  <a:lnTo>
                    <a:pt x="285" y="20"/>
                  </a:lnTo>
                  <a:lnTo>
                    <a:pt x="278" y="14"/>
                  </a:lnTo>
                  <a:lnTo>
                    <a:pt x="267" y="11"/>
                  </a:lnTo>
                  <a:lnTo>
                    <a:pt x="256" y="6"/>
                  </a:lnTo>
                  <a:lnTo>
                    <a:pt x="247" y="4"/>
                  </a:lnTo>
                  <a:lnTo>
                    <a:pt x="239" y="4"/>
                  </a:lnTo>
                  <a:lnTo>
                    <a:pt x="230" y="4"/>
                  </a:lnTo>
                  <a:lnTo>
                    <a:pt x="223" y="0"/>
                  </a:lnTo>
                  <a:lnTo>
                    <a:pt x="214" y="0"/>
                  </a:lnTo>
                  <a:lnTo>
                    <a:pt x="207" y="0"/>
                  </a:lnTo>
                  <a:lnTo>
                    <a:pt x="12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31" name="Freeform 123"/>
            <p:cNvSpPr>
              <a:spLocks/>
            </p:cNvSpPr>
            <p:nvPr/>
          </p:nvSpPr>
          <p:spPr bwMode="auto">
            <a:xfrm>
              <a:off x="3618" y="3176"/>
              <a:ext cx="428" cy="389"/>
            </a:xfrm>
            <a:custGeom>
              <a:avLst/>
              <a:gdLst>
                <a:gd name="T0" fmla="*/ 300 w 854"/>
                <a:gd name="T1" fmla="*/ 37 h 780"/>
                <a:gd name="T2" fmla="*/ 345 w 854"/>
                <a:gd name="T3" fmla="*/ 10 h 780"/>
                <a:gd name="T4" fmla="*/ 411 w 854"/>
                <a:gd name="T5" fmla="*/ 0 h 780"/>
                <a:gd name="T6" fmla="*/ 465 w 854"/>
                <a:gd name="T7" fmla="*/ 17 h 780"/>
                <a:gd name="T8" fmla="*/ 504 w 854"/>
                <a:gd name="T9" fmla="*/ 49 h 780"/>
                <a:gd name="T10" fmla="*/ 547 w 854"/>
                <a:gd name="T11" fmla="*/ 111 h 780"/>
                <a:gd name="T12" fmla="*/ 594 w 854"/>
                <a:gd name="T13" fmla="*/ 143 h 780"/>
                <a:gd name="T14" fmla="*/ 653 w 854"/>
                <a:gd name="T15" fmla="*/ 174 h 780"/>
                <a:gd name="T16" fmla="*/ 745 w 854"/>
                <a:gd name="T17" fmla="*/ 203 h 780"/>
                <a:gd name="T18" fmla="*/ 833 w 854"/>
                <a:gd name="T19" fmla="*/ 245 h 780"/>
                <a:gd name="T20" fmla="*/ 851 w 854"/>
                <a:gd name="T21" fmla="*/ 275 h 780"/>
                <a:gd name="T22" fmla="*/ 854 w 854"/>
                <a:gd name="T23" fmla="*/ 319 h 780"/>
                <a:gd name="T24" fmla="*/ 827 w 854"/>
                <a:gd name="T25" fmla="*/ 328 h 780"/>
                <a:gd name="T26" fmla="*/ 767 w 854"/>
                <a:gd name="T27" fmla="*/ 323 h 780"/>
                <a:gd name="T28" fmla="*/ 627 w 854"/>
                <a:gd name="T29" fmla="*/ 277 h 780"/>
                <a:gd name="T30" fmla="*/ 642 w 854"/>
                <a:gd name="T31" fmla="*/ 356 h 780"/>
                <a:gd name="T32" fmla="*/ 653 w 854"/>
                <a:gd name="T33" fmla="*/ 462 h 780"/>
                <a:gd name="T34" fmla="*/ 653 w 854"/>
                <a:gd name="T35" fmla="*/ 471 h 780"/>
                <a:gd name="T36" fmla="*/ 647 w 854"/>
                <a:gd name="T37" fmla="*/ 584 h 780"/>
                <a:gd name="T38" fmla="*/ 620 w 854"/>
                <a:gd name="T39" fmla="*/ 674 h 780"/>
                <a:gd name="T40" fmla="*/ 587 w 854"/>
                <a:gd name="T41" fmla="*/ 730 h 780"/>
                <a:gd name="T42" fmla="*/ 524 w 854"/>
                <a:gd name="T43" fmla="*/ 767 h 780"/>
                <a:gd name="T44" fmla="*/ 433 w 854"/>
                <a:gd name="T45" fmla="*/ 774 h 780"/>
                <a:gd name="T46" fmla="*/ 425 w 854"/>
                <a:gd name="T47" fmla="*/ 780 h 780"/>
                <a:gd name="T48" fmla="*/ 344 w 854"/>
                <a:gd name="T49" fmla="*/ 753 h 780"/>
                <a:gd name="T50" fmla="*/ 334 w 854"/>
                <a:gd name="T51" fmla="*/ 757 h 780"/>
                <a:gd name="T52" fmla="*/ 291 w 854"/>
                <a:gd name="T53" fmla="*/ 682 h 780"/>
                <a:gd name="T54" fmla="*/ 245 w 854"/>
                <a:gd name="T55" fmla="*/ 582 h 780"/>
                <a:gd name="T56" fmla="*/ 224 w 854"/>
                <a:gd name="T57" fmla="*/ 455 h 780"/>
                <a:gd name="T58" fmla="*/ 158 w 854"/>
                <a:gd name="T59" fmla="*/ 423 h 780"/>
                <a:gd name="T60" fmla="*/ 93 w 854"/>
                <a:gd name="T61" fmla="*/ 391 h 780"/>
                <a:gd name="T62" fmla="*/ 40 w 854"/>
                <a:gd name="T63" fmla="*/ 354 h 780"/>
                <a:gd name="T64" fmla="*/ 7 w 854"/>
                <a:gd name="T65" fmla="*/ 308 h 780"/>
                <a:gd name="T66" fmla="*/ 0 w 854"/>
                <a:gd name="T67" fmla="*/ 282 h 780"/>
                <a:gd name="T68" fmla="*/ 2 w 854"/>
                <a:gd name="T69" fmla="*/ 245 h 780"/>
                <a:gd name="T70" fmla="*/ 34 w 854"/>
                <a:gd name="T71" fmla="*/ 211 h 780"/>
                <a:gd name="T72" fmla="*/ 82 w 854"/>
                <a:gd name="T73" fmla="*/ 171 h 780"/>
                <a:gd name="T74" fmla="*/ 73 w 854"/>
                <a:gd name="T75" fmla="*/ 176 h 780"/>
                <a:gd name="T76" fmla="*/ 82 w 854"/>
                <a:gd name="T77" fmla="*/ 171 h 780"/>
                <a:gd name="T78" fmla="*/ 142 w 854"/>
                <a:gd name="T79" fmla="*/ 127 h 780"/>
                <a:gd name="T80" fmla="*/ 218 w 854"/>
                <a:gd name="T81" fmla="*/ 68 h 780"/>
                <a:gd name="T82" fmla="*/ 300 w 854"/>
                <a:gd name="T83" fmla="*/ 37 h 7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854" h="780">
                  <a:moveTo>
                    <a:pt x="300" y="37"/>
                  </a:moveTo>
                  <a:lnTo>
                    <a:pt x="345" y="10"/>
                  </a:lnTo>
                  <a:lnTo>
                    <a:pt x="411" y="0"/>
                  </a:lnTo>
                  <a:lnTo>
                    <a:pt x="465" y="17"/>
                  </a:lnTo>
                  <a:lnTo>
                    <a:pt x="504" y="49"/>
                  </a:lnTo>
                  <a:lnTo>
                    <a:pt x="547" y="111"/>
                  </a:lnTo>
                  <a:lnTo>
                    <a:pt x="594" y="143"/>
                  </a:lnTo>
                  <a:lnTo>
                    <a:pt x="653" y="174"/>
                  </a:lnTo>
                  <a:lnTo>
                    <a:pt x="745" y="203"/>
                  </a:lnTo>
                  <a:lnTo>
                    <a:pt x="833" y="245"/>
                  </a:lnTo>
                  <a:lnTo>
                    <a:pt x="851" y="275"/>
                  </a:lnTo>
                  <a:lnTo>
                    <a:pt x="854" y="319"/>
                  </a:lnTo>
                  <a:lnTo>
                    <a:pt x="827" y="328"/>
                  </a:lnTo>
                  <a:lnTo>
                    <a:pt x="767" y="323"/>
                  </a:lnTo>
                  <a:lnTo>
                    <a:pt x="627" y="277"/>
                  </a:lnTo>
                  <a:lnTo>
                    <a:pt x="642" y="356"/>
                  </a:lnTo>
                  <a:lnTo>
                    <a:pt x="653" y="462"/>
                  </a:lnTo>
                  <a:lnTo>
                    <a:pt x="653" y="471"/>
                  </a:lnTo>
                  <a:lnTo>
                    <a:pt x="647" y="584"/>
                  </a:lnTo>
                  <a:lnTo>
                    <a:pt x="620" y="674"/>
                  </a:lnTo>
                  <a:lnTo>
                    <a:pt x="587" y="730"/>
                  </a:lnTo>
                  <a:lnTo>
                    <a:pt x="524" y="767"/>
                  </a:lnTo>
                  <a:lnTo>
                    <a:pt x="433" y="774"/>
                  </a:lnTo>
                  <a:lnTo>
                    <a:pt x="425" y="780"/>
                  </a:lnTo>
                  <a:lnTo>
                    <a:pt x="344" y="753"/>
                  </a:lnTo>
                  <a:lnTo>
                    <a:pt x="334" y="757"/>
                  </a:lnTo>
                  <a:lnTo>
                    <a:pt x="291" y="682"/>
                  </a:lnTo>
                  <a:lnTo>
                    <a:pt x="245" y="582"/>
                  </a:lnTo>
                  <a:lnTo>
                    <a:pt x="224" y="455"/>
                  </a:lnTo>
                  <a:lnTo>
                    <a:pt x="158" y="423"/>
                  </a:lnTo>
                  <a:lnTo>
                    <a:pt x="93" y="391"/>
                  </a:lnTo>
                  <a:lnTo>
                    <a:pt x="40" y="354"/>
                  </a:lnTo>
                  <a:lnTo>
                    <a:pt x="7" y="308"/>
                  </a:lnTo>
                  <a:lnTo>
                    <a:pt x="0" y="282"/>
                  </a:lnTo>
                  <a:lnTo>
                    <a:pt x="2" y="245"/>
                  </a:lnTo>
                  <a:lnTo>
                    <a:pt x="34" y="211"/>
                  </a:lnTo>
                  <a:lnTo>
                    <a:pt x="82" y="171"/>
                  </a:lnTo>
                  <a:lnTo>
                    <a:pt x="73" y="176"/>
                  </a:lnTo>
                  <a:lnTo>
                    <a:pt x="82" y="171"/>
                  </a:lnTo>
                  <a:lnTo>
                    <a:pt x="142" y="127"/>
                  </a:lnTo>
                  <a:lnTo>
                    <a:pt x="218" y="68"/>
                  </a:lnTo>
                  <a:lnTo>
                    <a:pt x="300" y="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9313" name="Group 124"/>
            <p:cNvGrpSpPr>
              <a:grpSpLocks/>
            </p:cNvGrpSpPr>
            <p:nvPr/>
          </p:nvGrpSpPr>
          <p:grpSpPr bwMode="auto">
            <a:xfrm>
              <a:off x="3664" y="3194"/>
              <a:ext cx="410" cy="405"/>
              <a:chOff x="1227" y="2354"/>
              <a:chExt cx="410" cy="405"/>
            </a:xfrm>
          </p:grpSpPr>
          <p:sp>
            <p:nvSpPr>
              <p:cNvPr id="299133" name="Freeform 125"/>
              <p:cNvSpPr>
                <a:spLocks/>
              </p:cNvSpPr>
              <p:nvPr/>
            </p:nvSpPr>
            <p:spPr bwMode="auto">
              <a:xfrm>
                <a:off x="1226" y="2354"/>
                <a:ext cx="411" cy="405"/>
              </a:xfrm>
              <a:custGeom>
                <a:avLst/>
                <a:gdLst>
                  <a:gd name="T0" fmla="*/ 69 w 820"/>
                  <a:gd name="T1" fmla="*/ 72 h 809"/>
                  <a:gd name="T2" fmla="*/ 184 w 820"/>
                  <a:gd name="T3" fmla="*/ 77 h 809"/>
                  <a:gd name="T4" fmla="*/ 291 w 820"/>
                  <a:gd name="T5" fmla="*/ 77 h 809"/>
                  <a:gd name="T6" fmla="*/ 451 w 820"/>
                  <a:gd name="T7" fmla="*/ 49 h 809"/>
                  <a:gd name="T8" fmla="*/ 575 w 820"/>
                  <a:gd name="T9" fmla="*/ 15 h 809"/>
                  <a:gd name="T10" fmla="*/ 640 w 820"/>
                  <a:gd name="T11" fmla="*/ 0 h 809"/>
                  <a:gd name="T12" fmla="*/ 677 w 820"/>
                  <a:gd name="T13" fmla="*/ 0 h 809"/>
                  <a:gd name="T14" fmla="*/ 700 w 820"/>
                  <a:gd name="T15" fmla="*/ 14 h 809"/>
                  <a:gd name="T16" fmla="*/ 717 w 820"/>
                  <a:gd name="T17" fmla="*/ 82 h 809"/>
                  <a:gd name="T18" fmla="*/ 740 w 820"/>
                  <a:gd name="T19" fmla="*/ 254 h 809"/>
                  <a:gd name="T20" fmla="*/ 744 w 820"/>
                  <a:gd name="T21" fmla="*/ 262 h 809"/>
                  <a:gd name="T22" fmla="*/ 775 w 820"/>
                  <a:gd name="T23" fmla="*/ 450 h 809"/>
                  <a:gd name="T24" fmla="*/ 811 w 820"/>
                  <a:gd name="T25" fmla="*/ 656 h 809"/>
                  <a:gd name="T26" fmla="*/ 820 w 820"/>
                  <a:gd name="T27" fmla="*/ 725 h 809"/>
                  <a:gd name="T28" fmla="*/ 817 w 820"/>
                  <a:gd name="T29" fmla="*/ 751 h 809"/>
                  <a:gd name="T30" fmla="*/ 788 w 820"/>
                  <a:gd name="T31" fmla="*/ 776 h 809"/>
                  <a:gd name="T32" fmla="*/ 777 w 820"/>
                  <a:gd name="T33" fmla="*/ 776 h 809"/>
                  <a:gd name="T34" fmla="*/ 728 w 820"/>
                  <a:gd name="T35" fmla="*/ 781 h 809"/>
                  <a:gd name="T36" fmla="*/ 526 w 820"/>
                  <a:gd name="T37" fmla="*/ 772 h 809"/>
                  <a:gd name="T38" fmla="*/ 517 w 820"/>
                  <a:gd name="T39" fmla="*/ 776 h 809"/>
                  <a:gd name="T40" fmla="*/ 340 w 820"/>
                  <a:gd name="T41" fmla="*/ 788 h 809"/>
                  <a:gd name="T42" fmla="*/ 208 w 820"/>
                  <a:gd name="T43" fmla="*/ 804 h 809"/>
                  <a:gd name="T44" fmla="*/ 111 w 820"/>
                  <a:gd name="T45" fmla="*/ 809 h 809"/>
                  <a:gd name="T46" fmla="*/ 104 w 820"/>
                  <a:gd name="T47" fmla="*/ 809 h 809"/>
                  <a:gd name="T48" fmla="*/ 55 w 820"/>
                  <a:gd name="T49" fmla="*/ 801 h 809"/>
                  <a:gd name="T50" fmla="*/ 40 w 820"/>
                  <a:gd name="T51" fmla="*/ 779 h 809"/>
                  <a:gd name="T52" fmla="*/ 33 w 820"/>
                  <a:gd name="T53" fmla="*/ 705 h 809"/>
                  <a:gd name="T54" fmla="*/ 29 w 820"/>
                  <a:gd name="T55" fmla="*/ 552 h 809"/>
                  <a:gd name="T56" fmla="*/ 19 w 820"/>
                  <a:gd name="T57" fmla="*/ 354 h 809"/>
                  <a:gd name="T58" fmla="*/ 0 w 820"/>
                  <a:gd name="T59" fmla="*/ 114 h 809"/>
                  <a:gd name="T60" fmla="*/ 2 w 820"/>
                  <a:gd name="T61" fmla="*/ 82 h 809"/>
                  <a:gd name="T62" fmla="*/ 29 w 820"/>
                  <a:gd name="T63" fmla="*/ 68 h 809"/>
                  <a:gd name="T64" fmla="*/ 69 w 820"/>
                  <a:gd name="T65" fmla="*/ 72 h 8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20" h="809">
                    <a:moveTo>
                      <a:pt x="69" y="72"/>
                    </a:moveTo>
                    <a:lnTo>
                      <a:pt x="184" y="77"/>
                    </a:lnTo>
                    <a:lnTo>
                      <a:pt x="291" y="77"/>
                    </a:lnTo>
                    <a:lnTo>
                      <a:pt x="451" y="49"/>
                    </a:lnTo>
                    <a:lnTo>
                      <a:pt x="575" y="15"/>
                    </a:lnTo>
                    <a:lnTo>
                      <a:pt x="640" y="0"/>
                    </a:lnTo>
                    <a:lnTo>
                      <a:pt x="677" y="0"/>
                    </a:lnTo>
                    <a:lnTo>
                      <a:pt x="700" y="14"/>
                    </a:lnTo>
                    <a:lnTo>
                      <a:pt x="717" y="82"/>
                    </a:lnTo>
                    <a:lnTo>
                      <a:pt x="740" y="254"/>
                    </a:lnTo>
                    <a:lnTo>
                      <a:pt x="744" y="262"/>
                    </a:lnTo>
                    <a:lnTo>
                      <a:pt x="775" y="450"/>
                    </a:lnTo>
                    <a:lnTo>
                      <a:pt x="811" y="656"/>
                    </a:lnTo>
                    <a:lnTo>
                      <a:pt x="820" y="725"/>
                    </a:lnTo>
                    <a:lnTo>
                      <a:pt x="817" y="751"/>
                    </a:lnTo>
                    <a:lnTo>
                      <a:pt x="788" y="776"/>
                    </a:lnTo>
                    <a:lnTo>
                      <a:pt x="777" y="776"/>
                    </a:lnTo>
                    <a:lnTo>
                      <a:pt x="728" y="781"/>
                    </a:lnTo>
                    <a:lnTo>
                      <a:pt x="526" y="772"/>
                    </a:lnTo>
                    <a:lnTo>
                      <a:pt x="517" y="776"/>
                    </a:lnTo>
                    <a:lnTo>
                      <a:pt x="340" y="788"/>
                    </a:lnTo>
                    <a:lnTo>
                      <a:pt x="208" y="804"/>
                    </a:lnTo>
                    <a:lnTo>
                      <a:pt x="111" y="809"/>
                    </a:lnTo>
                    <a:lnTo>
                      <a:pt x="104" y="809"/>
                    </a:lnTo>
                    <a:lnTo>
                      <a:pt x="55" y="801"/>
                    </a:lnTo>
                    <a:lnTo>
                      <a:pt x="40" y="779"/>
                    </a:lnTo>
                    <a:lnTo>
                      <a:pt x="33" y="705"/>
                    </a:lnTo>
                    <a:lnTo>
                      <a:pt x="29" y="552"/>
                    </a:lnTo>
                    <a:lnTo>
                      <a:pt x="19" y="354"/>
                    </a:lnTo>
                    <a:lnTo>
                      <a:pt x="0" y="114"/>
                    </a:lnTo>
                    <a:lnTo>
                      <a:pt x="2" y="82"/>
                    </a:lnTo>
                    <a:lnTo>
                      <a:pt x="29" y="68"/>
                    </a:lnTo>
                    <a:lnTo>
                      <a:pt x="69" y="7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9134" name="Freeform 126"/>
              <p:cNvSpPr>
                <a:spLocks/>
              </p:cNvSpPr>
              <p:nvPr/>
            </p:nvSpPr>
            <p:spPr bwMode="auto">
              <a:xfrm>
                <a:off x="1247" y="2374"/>
                <a:ext cx="364" cy="363"/>
              </a:xfrm>
              <a:custGeom>
                <a:avLst/>
                <a:gdLst>
                  <a:gd name="T0" fmla="*/ 0 w 727"/>
                  <a:gd name="T1" fmla="*/ 65 h 725"/>
                  <a:gd name="T2" fmla="*/ 120 w 727"/>
                  <a:gd name="T3" fmla="*/ 67 h 725"/>
                  <a:gd name="T4" fmla="*/ 251 w 727"/>
                  <a:gd name="T5" fmla="*/ 72 h 725"/>
                  <a:gd name="T6" fmla="*/ 355 w 727"/>
                  <a:gd name="T7" fmla="*/ 62 h 725"/>
                  <a:gd name="T8" fmla="*/ 471 w 727"/>
                  <a:gd name="T9" fmla="*/ 35 h 725"/>
                  <a:gd name="T10" fmla="*/ 589 w 727"/>
                  <a:gd name="T11" fmla="*/ 0 h 725"/>
                  <a:gd name="T12" fmla="*/ 609 w 727"/>
                  <a:gd name="T13" fmla="*/ 2 h 725"/>
                  <a:gd name="T14" fmla="*/ 635 w 727"/>
                  <a:gd name="T15" fmla="*/ 18 h 725"/>
                  <a:gd name="T16" fmla="*/ 655 w 727"/>
                  <a:gd name="T17" fmla="*/ 192 h 725"/>
                  <a:gd name="T18" fmla="*/ 678 w 727"/>
                  <a:gd name="T19" fmla="*/ 328 h 725"/>
                  <a:gd name="T20" fmla="*/ 700 w 727"/>
                  <a:gd name="T21" fmla="*/ 460 h 725"/>
                  <a:gd name="T22" fmla="*/ 727 w 727"/>
                  <a:gd name="T23" fmla="*/ 642 h 725"/>
                  <a:gd name="T24" fmla="*/ 725 w 727"/>
                  <a:gd name="T25" fmla="*/ 679 h 725"/>
                  <a:gd name="T26" fmla="*/ 707 w 727"/>
                  <a:gd name="T27" fmla="*/ 695 h 725"/>
                  <a:gd name="T28" fmla="*/ 644 w 727"/>
                  <a:gd name="T29" fmla="*/ 700 h 725"/>
                  <a:gd name="T30" fmla="*/ 464 w 727"/>
                  <a:gd name="T31" fmla="*/ 692 h 725"/>
                  <a:gd name="T32" fmla="*/ 456 w 727"/>
                  <a:gd name="T33" fmla="*/ 693 h 725"/>
                  <a:gd name="T34" fmla="*/ 336 w 727"/>
                  <a:gd name="T35" fmla="*/ 702 h 725"/>
                  <a:gd name="T36" fmla="*/ 325 w 727"/>
                  <a:gd name="T37" fmla="*/ 707 h 725"/>
                  <a:gd name="T38" fmla="*/ 178 w 727"/>
                  <a:gd name="T39" fmla="*/ 720 h 725"/>
                  <a:gd name="T40" fmla="*/ 67 w 727"/>
                  <a:gd name="T41" fmla="*/ 725 h 725"/>
                  <a:gd name="T42" fmla="*/ 40 w 727"/>
                  <a:gd name="T43" fmla="*/ 715 h 725"/>
                  <a:gd name="T44" fmla="*/ 31 w 727"/>
                  <a:gd name="T45" fmla="*/ 713 h 725"/>
                  <a:gd name="T46" fmla="*/ 24 w 727"/>
                  <a:gd name="T47" fmla="*/ 658 h 725"/>
                  <a:gd name="T48" fmla="*/ 24 w 727"/>
                  <a:gd name="T49" fmla="*/ 416 h 725"/>
                  <a:gd name="T50" fmla="*/ 22 w 727"/>
                  <a:gd name="T51" fmla="*/ 272 h 725"/>
                  <a:gd name="T52" fmla="*/ 2 w 727"/>
                  <a:gd name="T53" fmla="*/ 129 h 725"/>
                  <a:gd name="T54" fmla="*/ 0 w 727"/>
                  <a:gd name="T55" fmla="*/ 65 h 7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727" h="725">
                    <a:moveTo>
                      <a:pt x="0" y="65"/>
                    </a:moveTo>
                    <a:lnTo>
                      <a:pt x="120" y="67"/>
                    </a:lnTo>
                    <a:lnTo>
                      <a:pt x="251" y="72"/>
                    </a:lnTo>
                    <a:lnTo>
                      <a:pt x="355" y="62"/>
                    </a:lnTo>
                    <a:lnTo>
                      <a:pt x="471" y="35"/>
                    </a:lnTo>
                    <a:lnTo>
                      <a:pt x="589" y="0"/>
                    </a:lnTo>
                    <a:lnTo>
                      <a:pt x="609" y="2"/>
                    </a:lnTo>
                    <a:lnTo>
                      <a:pt x="635" y="18"/>
                    </a:lnTo>
                    <a:lnTo>
                      <a:pt x="655" y="192"/>
                    </a:lnTo>
                    <a:lnTo>
                      <a:pt x="678" y="328"/>
                    </a:lnTo>
                    <a:lnTo>
                      <a:pt x="700" y="460"/>
                    </a:lnTo>
                    <a:lnTo>
                      <a:pt x="727" y="642"/>
                    </a:lnTo>
                    <a:lnTo>
                      <a:pt x="725" y="679"/>
                    </a:lnTo>
                    <a:lnTo>
                      <a:pt x="707" y="695"/>
                    </a:lnTo>
                    <a:lnTo>
                      <a:pt x="644" y="700"/>
                    </a:lnTo>
                    <a:lnTo>
                      <a:pt x="464" y="692"/>
                    </a:lnTo>
                    <a:lnTo>
                      <a:pt x="456" y="693"/>
                    </a:lnTo>
                    <a:lnTo>
                      <a:pt x="336" y="702"/>
                    </a:lnTo>
                    <a:lnTo>
                      <a:pt x="325" y="707"/>
                    </a:lnTo>
                    <a:lnTo>
                      <a:pt x="178" y="720"/>
                    </a:lnTo>
                    <a:lnTo>
                      <a:pt x="67" y="725"/>
                    </a:lnTo>
                    <a:lnTo>
                      <a:pt x="40" y="715"/>
                    </a:lnTo>
                    <a:lnTo>
                      <a:pt x="31" y="713"/>
                    </a:lnTo>
                    <a:lnTo>
                      <a:pt x="24" y="658"/>
                    </a:lnTo>
                    <a:lnTo>
                      <a:pt x="24" y="416"/>
                    </a:lnTo>
                    <a:lnTo>
                      <a:pt x="22" y="272"/>
                    </a:lnTo>
                    <a:lnTo>
                      <a:pt x="2" y="129"/>
                    </a:lnTo>
                    <a:lnTo>
                      <a:pt x="0" y="6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99135" name="Freeform 127"/>
            <p:cNvSpPr>
              <a:spLocks/>
            </p:cNvSpPr>
            <p:nvPr/>
          </p:nvSpPr>
          <p:spPr bwMode="auto">
            <a:xfrm>
              <a:off x="3675" y="3307"/>
              <a:ext cx="90" cy="155"/>
            </a:xfrm>
            <a:custGeom>
              <a:avLst/>
              <a:gdLst>
                <a:gd name="T0" fmla="*/ 24 w 180"/>
                <a:gd name="T1" fmla="*/ 97 h 307"/>
                <a:gd name="T2" fmla="*/ 40 w 180"/>
                <a:gd name="T3" fmla="*/ 80 h 307"/>
                <a:gd name="T4" fmla="*/ 40 w 180"/>
                <a:gd name="T5" fmla="*/ 64 h 307"/>
                <a:gd name="T6" fmla="*/ 39 w 180"/>
                <a:gd name="T7" fmla="*/ 48 h 307"/>
                <a:gd name="T8" fmla="*/ 50 w 180"/>
                <a:gd name="T9" fmla="*/ 32 h 307"/>
                <a:gd name="T10" fmla="*/ 66 w 180"/>
                <a:gd name="T11" fmla="*/ 16 h 307"/>
                <a:gd name="T12" fmla="*/ 82 w 180"/>
                <a:gd name="T13" fmla="*/ 7 h 307"/>
                <a:gd name="T14" fmla="*/ 100 w 180"/>
                <a:gd name="T15" fmla="*/ 0 h 307"/>
                <a:gd name="T16" fmla="*/ 120 w 180"/>
                <a:gd name="T17" fmla="*/ 2 h 307"/>
                <a:gd name="T18" fmla="*/ 137 w 180"/>
                <a:gd name="T19" fmla="*/ 7 h 307"/>
                <a:gd name="T20" fmla="*/ 150 w 180"/>
                <a:gd name="T21" fmla="*/ 18 h 307"/>
                <a:gd name="T22" fmla="*/ 159 w 180"/>
                <a:gd name="T23" fmla="*/ 37 h 307"/>
                <a:gd name="T24" fmla="*/ 148 w 180"/>
                <a:gd name="T25" fmla="*/ 55 h 307"/>
                <a:gd name="T26" fmla="*/ 137 w 180"/>
                <a:gd name="T27" fmla="*/ 69 h 307"/>
                <a:gd name="T28" fmla="*/ 120 w 180"/>
                <a:gd name="T29" fmla="*/ 80 h 307"/>
                <a:gd name="T30" fmla="*/ 104 w 180"/>
                <a:gd name="T31" fmla="*/ 87 h 307"/>
                <a:gd name="T32" fmla="*/ 95 w 180"/>
                <a:gd name="T33" fmla="*/ 101 h 307"/>
                <a:gd name="T34" fmla="*/ 93 w 180"/>
                <a:gd name="T35" fmla="*/ 117 h 307"/>
                <a:gd name="T36" fmla="*/ 100 w 180"/>
                <a:gd name="T37" fmla="*/ 129 h 307"/>
                <a:gd name="T38" fmla="*/ 117 w 180"/>
                <a:gd name="T39" fmla="*/ 138 h 307"/>
                <a:gd name="T40" fmla="*/ 142 w 180"/>
                <a:gd name="T41" fmla="*/ 149 h 307"/>
                <a:gd name="T42" fmla="*/ 160 w 180"/>
                <a:gd name="T43" fmla="*/ 159 h 307"/>
                <a:gd name="T44" fmla="*/ 177 w 180"/>
                <a:gd name="T45" fmla="*/ 175 h 307"/>
                <a:gd name="T46" fmla="*/ 180 w 180"/>
                <a:gd name="T47" fmla="*/ 193 h 307"/>
                <a:gd name="T48" fmla="*/ 180 w 180"/>
                <a:gd name="T49" fmla="*/ 212 h 307"/>
                <a:gd name="T50" fmla="*/ 177 w 180"/>
                <a:gd name="T51" fmla="*/ 228 h 307"/>
                <a:gd name="T52" fmla="*/ 160 w 180"/>
                <a:gd name="T53" fmla="*/ 235 h 307"/>
                <a:gd name="T54" fmla="*/ 139 w 180"/>
                <a:gd name="T55" fmla="*/ 238 h 307"/>
                <a:gd name="T56" fmla="*/ 120 w 180"/>
                <a:gd name="T57" fmla="*/ 240 h 307"/>
                <a:gd name="T58" fmla="*/ 100 w 180"/>
                <a:gd name="T59" fmla="*/ 230 h 307"/>
                <a:gd name="T60" fmla="*/ 88 w 180"/>
                <a:gd name="T61" fmla="*/ 214 h 307"/>
                <a:gd name="T62" fmla="*/ 73 w 180"/>
                <a:gd name="T63" fmla="*/ 224 h 307"/>
                <a:gd name="T64" fmla="*/ 73 w 180"/>
                <a:gd name="T65" fmla="*/ 240 h 307"/>
                <a:gd name="T66" fmla="*/ 84 w 180"/>
                <a:gd name="T67" fmla="*/ 260 h 307"/>
                <a:gd name="T68" fmla="*/ 90 w 180"/>
                <a:gd name="T69" fmla="*/ 277 h 307"/>
                <a:gd name="T70" fmla="*/ 79 w 180"/>
                <a:gd name="T71" fmla="*/ 297 h 307"/>
                <a:gd name="T72" fmla="*/ 62 w 180"/>
                <a:gd name="T73" fmla="*/ 304 h 307"/>
                <a:gd name="T74" fmla="*/ 44 w 180"/>
                <a:gd name="T75" fmla="*/ 304 h 307"/>
                <a:gd name="T76" fmla="*/ 28 w 180"/>
                <a:gd name="T77" fmla="*/ 288 h 307"/>
                <a:gd name="T78" fmla="*/ 11 w 180"/>
                <a:gd name="T79" fmla="*/ 270 h 307"/>
                <a:gd name="T80" fmla="*/ 8 w 180"/>
                <a:gd name="T81" fmla="*/ 251 h 307"/>
                <a:gd name="T82" fmla="*/ 8 w 180"/>
                <a:gd name="T83" fmla="*/ 233 h 307"/>
                <a:gd name="T84" fmla="*/ 13 w 180"/>
                <a:gd name="T85" fmla="*/ 214 h 307"/>
                <a:gd name="T86" fmla="*/ 13 w 180"/>
                <a:gd name="T87" fmla="*/ 198 h 307"/>
                <a:gd name="T88" fmla="*/ 13 w 180"/>
                <a:gd name="T89" fmla="*/ 182 h 307"/>
                <a:gd name="T90" fmla="*/ 13 w 180"/>
                <a:gd name="T91" fmla="*/ 166 h 307"/>
                <a:gd name="T92" fmla="*/ 0 w 180"/>
                <a:gd name="T93" fmla="*/ 124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80" h="307">
                  <a:moveTo>
                    <a:pt x="13" y="97"/>
                  </a:moveTo>
                  <a:lnTo>
                    <a:pt x="24" y="97"/>
                  </a:lnTo>
                  <a:lnTo>
                    <a:pt x="33" y="90"/>
                  </a:lnTo>
                  <a:lnTo>
                    <a:pt x="40" y="80"/>
                  </a:lnTo>
                  <a:lnTo>
                    <a:pt x="40" y="71"/>
                  </a:lnTo>
                  <a:lnTo>
                    <a:pt x="40" y="64"/>
                  </a:lnTo>
                  <a:lnTo>
                    <a:pt x="39" y="55"/>
                  </a:lnTo>
                  <a:lnTo>
                    <a:pt x="39" y="48"/>
                  </a:lnTo>
                  <a:lnTo>
                    <a:pt x="40" y="39"/>
                  </a:lnTo>
                  <a:lnTo>
                    <a:pt x="50" y="32"/>
                  </a:lnTo>
                  <a:lnTo>
                    <a:pt x="55" y="23"/>
                  </a:lnTo>
                  <a:lnTo>
                    <a:pt x="66" y="16"/>
                  </a:lnTo>
                  <a:lnTo>
                    <a:pt x="73" y="11"/>
                  </a:lnTo>
                  <a:lnTo>
                    <a:pt x="82" y="7"/>
                  </a:lnTo>
                  <a:lnTo>
                    <a:pt x="90" y="2"/>
                  </a:lnTo>
                  <a:lnTo>
                    <a:pt x="100" y="0"/>
                  </a:lnTo>
                  <a:lnTo>
                    <a:pt x="110" y="0"/>
                  </a:lnTo>
                  <a:lnTo>
                    <a:pt x="120" y="2"/>
                  </a:lnTo>
                  <a:lnTo>
                    <a:pt x="128" y="6"/>
                  </a:lnTo>
                  <a:lnTo>
                    <a:pt x="137" y="7"/>
                  </a:lnTo>
                  <a:lnTo>
                    <a:pt x="144" y="11"/>
                  </a:lnTo>
                  <a:lnTo>
                    <a:pt x="150" y="18"/>
                  </a:lnTo>
                  <a:lnTo>
                    <a:pt x="159" y="29"/>
                  </a:lnTo>
                  <a:lnTo>
                    <a:pt x="159" y="37"/>
                  </a:lnTo>
                  <a:lnTo>
                    <a:pt x="159" y="44"/>
                  </a:lnTo>
                  <a:lnTo>
                    <a:pt x="148" y="55"/>
                  </a:lnTo>
                  <a:lnTo>
                    <a:pt x="144" y="66"/>
                  </a:lnTo>
                  <a:lnTo>
                    <a:pt x="137" y="69"/>
                  </a:lnTo>
                  <a:lnTo>
                    <a:pt x="128" y="74"/>
                  </a:lnTo>
                  <a:lnTo>
                    <a:pt x="120" y="80"/>
                  </a:lnTo>
                  <a:lnTo>
                    <a:pt x="111" y="81"/>
                  </a:lnTo>
                  <a:lnTo>
                    <a:pt x="104" y="87"/>
                  </a:lnTo>
                  <a:lnTo>
                    <a:pt x="95" y="92"/>
                  </a:lnTo>
                  <a:lnTo>
                    <a:pt x="95" y="101"/>
                  </a:lnTo>
                  <a:lnTo>
                    <a:pt x="93" y="108"/>
                  </a:lnTo>
                  <a:lnTo>
                    <a:pt x="93" y="117"/>
                  </a:lnTo>
                  <a:lnTo>
                    <a:pt x="93" y="124"/>
                  </a:lnTo>
                  <a:lnTo>
                    <a:pt x="100" y="129"/>
                  </a:lnTo>
                  <a:lnTo>
                    <a:pt x="110" y="133"/>
                  </a:lnTo>
                  <a:lnTo>
                    <a:pt x="117" y="138"/>
                  </a:lnTo>
                  <a:lnTo>
                    <a:pt x="128" y="140"/>
                  </a:lnTo>
                  <a:lnTo>
                    <a:pt x="142" y="149"/>
                  </a:lnTo>
                  <a:lnTo>
                    <a:pt x="153" y="154"/>
                  </a:lnTo>
                  <a:lnTo>
                    <a:pt x="160" y="159"/>
                  </a:lnTo>
                  <a:lnTo>
                    <a:pt x="170" y="170"/>
                  </a:lnTo>
                  <a:lnTo>
                    <a:pt x="177" y="175"/>
                  </a:lnTo>
                  <a:lnTo>
                    <a:pt x="177" y="182"/>
                  </a:lnTo>
                  <a:lnTo>
                    <a:pt x="180" y="193"/>
                  </a:lnTo>
                  <a:lnTo>
                    <a:pt x="180" y="201"/>
                  </a:lnTo>
                  <a:lnTo>
                    <a:pt x="180" y="212"/>
                  </a:lnTo>
                  <a:lnTo>
                    <a:pt x="177" y="219"/>
                  </a:lnTo>
                  <a:lnTo>
                    <a:pt x="177" y="228"/>
                  </a:lnTo>
                  <a:lnTo>
                    <a:pt x="170" y="233"/>
                  </a:lnTo>
                  <a:lnTo>
                    <a:pt x="160" y="235"/>
                  </a:lnTo>
                  <a:lnTo>
                    <a:pt x="150" y="235"/>
                  </a:lnTo>
                  <a:lnTo>
                    <a:pt x="139" y="238"/>
                  </a:lnTo>
                  <a:lnTo>
                    <a:pt x="131" y="240"/>
                  </a:lnTo>
                  <a:lnTo>
                    <a:pt x="120" y="240"/>
                  </a:lnTo>
                  <a:lnTo>
                    <a:pt x="111" y="235"/>
                  </a:lnTo>
                  <a:lnTo>
                    <a:pt x="100" y="230"/>
                  </a:lnTo>
                  <a:lnTo>
                    <a:pt x="93" y="223"/>
                  </a:lnTo>
                  <a:lnTo>
                    <a:pt x="88" y="214"/>
                  </a:lnTo>
                  <a:lnTo>
                    <a:pt x="79" y="217"/>
                  </a:lnTo>
                  <a:lnTo>
                    <a:pt x="73" y="224"/>
                  </a:lnTo>
                  <a:lnTo>
                    <a:pt x="73" y="233"/>
                  </a:lnTo>
                  <a:lnTo>
                    <a:pt x="73" y="240"/>
                  </a:lnTo>
                  <a:lnTo>
                    <a:pt x="79" y="249"/>
                  </a:lnTo>
                  <a:lnTo>
                    <a:pt x="84" y="260"/>
                  </a:lnTo>
                  <a:lnTo>
                    <a:pt x="90" y="267"/>
                  </a:lnTo>
                  <a:lnTo>
                    <a:pt x="90" y="277"/>
                  </a:lnTo>
                  <a:lnTo>
                    <a:pt x="88" y="286"/>
                  </a:lnTo>
                  <a:lnTo>
                    <a:pt x="79" y="297"/>
                  </a:lnTo>
                  <a:lnTo>
                    <a:pt x="71" y="298"/>
                  </a:lnTo>
                  <a:lnTo>
                    <a:pt x="62" y="304"/>
                  </a:lnTo>
                  <a:lnTo>
                    <a:pt x="51" y="307"/>
                  </a:lnTo>
                  <a:lnTo>
                    <a:pt x="44" y="304"/>
                  </a:lnTo>
                  <a:lnTo>
                    <a:pt x="33" y="297"/>
                  </a:lnTo>
                  <a:lnTo>
                    <a:pt x="28" y="288"/>
                  </a:lnTo>
                  <a:lnTo>
                    <a:pt x="19" y="277"/>
                  </a:lnTo>
                  <a:lnTo>
                    <a:pt x="11" y="270"/>
                  </a:lnTo>
                  <a:lnTo>
                    <a:pt x="8" y="260"/>
                  </a:lnTo>
                  <a:lnTo>
                    <a:pt x="8" y="251"/>
                  </a:lnTo>
                  <a:lnTo>
                    <a:pt x="6" y="240"/>
                  </a:lnTo>
                  <a:lnTo>
                    <a:pt x="8" y="233"/>
                  </a:lnTo>
                  <a:lnTo>
                    <a:pt x="8" y="224"/>
                  </a:lnTo>
                  <a:lnTo>
                    <a:pt x="13" y="214"/>
                  </a:lnTo>
                  <a:lnTo>
                    <a:pt x="13" y="207"/>
                  </a:lnTo>
                  <a:lnTo>
                    <a:pt x="13" y="198"/>
                  </a:lnTo>
                  <a:lnTo>
                    <a:pt x="13" y="191"/>
                  </a:lnTo>
                  <a:lnTo>
                    <a:pt x="13" y="182"/>
                  </a:lnTo>
                  <a:lnTo>
                    <a:pt x="13" y="175"/>
                  </a:lnTo>
                  <a:lnTo>
                    <a:pt x="13" y="166"/>
                  </a:lnTo>
                  <a:lnTo>
                    <a:pt x="13" y="159"/>
                  </a:lnTo>
                  <a:lnTo>
                    <a:pt x="0" y="124"/>
                  </a:lnTo>
                  <a:lnTo>
                    <a:pt x="13" y="9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36" name="Freeform 128"/>
            <p:cNvSpPr>
              <a:spLocks/>
            </p:cNvSpPr>
            <p:nvPr/>
          </p:nvSpPr>
          <p:spPr bwMode="auto">
            <a:xfrm>
              <a:off x="3980" y="3271"/>
              <a:ext cx="92" cy="124"/>
            </a:xfrm>
            <a:custGeom>
              <a:avLst/>
              <a:gdLst>
                <a:gd name="T0" fmla="*/ 130 w 187"/>
                <a:gd name="T1" fmla="*/ 34 h 251"/>
                <a:gd name="T2" fmla="*/ 109 w 187"/>
                <a:gd name="T3" fmla="*/ 21 h 251"/>
                <a:gd name="T4" fmla="*/ 83 w 187"/>
                <a:gd name="T5" fmla="*/ 11 h 251"/>
                <a:gd name="T6" fmla="*/ 65 w 187"/>
                <a:gd name="T7" fmla="*/ 2 h 251"/>
                <a:gd name="T8" fmla="*/ 45 w 187"/>
                <a:gd name="T9" fmla="*/ 0 h 251"/>
                <a:gd name="T10" fmla="*/ 27 w 187"/>
                <a:gd name="T11" fmla="*/ 0 h 251"/>
                <a:gd name="T12" fmla="*/ 5 w 187"/>
                <a:gd name="T13" fmla="*/ 13 h 251"/>
                <a:gd name="T14" fmla="*/ 0 w 187"/>
                <a:gd name="T15" fmla="*/ 28 h 251"/>
                <a:gd name="T16" fmla="*/ 5 w 187"/>
                <a:gd name="T17" fmla="*/ 44 h 251"/>
                <a:gd name="T18" fmla="*/ 21 w 187"/>
                <a:gd name="T19" fmla="*/ 58 h 251"/>
                <a:gd name="T20" fmla="*/ 40 w 187"/>
                <a:gd name="T21" fmla="*/ 64 h 251"/>
                <a:gd name="T22" fmla="*/ 60 w 187"/>
                <a:gd name="T23" fmla="*/ 69 h 251"/>
                <a:gd name="T24" fmla="*/ 76 w 187"/>
                <a:gd name="T25" fmla="*/ 80 h 251"/>
                <a:gd name="T26" fmla="*/ 72 w 187"/>
                <a:gd name="T27" fmla="*/ 95 h 251"/>
                <a:gd name="T28" fmla="*/ 61 w 187"/>
                <a:gd name="T29" fmla="*/ 108 h 251"/>
                <a:gd name="T30" fmla="*/ 49 w 187"/>
                <a:gd name="T31" fmla="*/ 122 h 251"/>
                <a:gd name="T32" fmla="*/ 40 w 187"/>
                <a:gd name="T33" fmla="*/ 138 h 251"/>
                <a:gd name="T34" fmla="*/ 27 w 187"/>
                <a:gd name="T35" fmla="*/ 154 h 251"/>
                <a:gd name="T36" fmla="*/ 23 w 187"/>
                <a:gd name="T37" fmla="*/ 171 h 251"/>
                <a:gd name="T38" fmla="*/ 32 w 187"/>
                <a:gd name="T39" fmla="*/ 187 h 251"/>
                <a:gd name="T40" fmla="*/ 50 w 187"/>
                <a:gd name="T41" fmla="*/ 191 h 251"/>
                <a:gd name="T42" fmla="*/ 67 w 187"/>
                <a:gd name="T43" fmla="*/ 175 h 251"/>
                <a:gd name="T44" fmla="*/ 87 w 187"/>
                <a:gd name="T45" fmla="*/ 166 h 251"/>
                <a:gd name="T46" fmla="*/ 98 w 187"/>
                <a:gd name="T47" fmla="*/ 182 h 251"/>
                <a:gd name="T48" fmla="*/ 94 w 187"/>
                <a:gd name="T49" fmla="*/ 201 h 251"/>
                <a:gd name="T50" fmla="*/ 92 w 187"/>
                <a:gd name="T51" fmla="*/ 219 h 251"/>
                <a:gd name="T52" fmla="*/ 94 w 187"/>
                <a:gd name="T53" fmla="*/ 235 h 251"/>
                <a:gd name="T54" fmla="*/ 109 w 187"/>
                <a:gd name="T55" fmla="*/ 251 h 251"/>
                <a:gd name="T56" fmla="*/ 130 w 187"/>
                <a:gd name="T57" fmla="*/ 249 h 251"/>
                <a:gd name="T58" fmla="*/ 147 w 187"/>
                <a:gd name="T59" fmla="*/ 235 h 251"/>
                <a:gd name="T60" fmla="*/ 158 w 187"/>
                <a:gd name="T61" fmla="*/ 217 h 251"/>
                <a:gd name="T62" fmla="*/ 163 w 187"/>
                <a:gd name="T63" fmla="*/ 201 h 251"/>
                <a:gd name="T64" fmla="*/ 169 w 187"/>
                <a:gd name="T65" fmla="*/ 182 h 251"/>
                <a:gd name="T66" fmla="*/ 174 w 187"/>
                <a:gd name="T67" fmla="*/ 166 h 251"/>
                <a:gd name="T68" fmla="*/ 185 w 187"/>
                <a:gd name="T69" fmla="*/ 148 h 251"/>
                <a:gd name="T70" fmla="*/ 187 w 187"/>
                <a:gd name="T71" fmla="*/ 133 h 251"/>
                <a:gd name="T72" fmla="*/ 185 w 187"/>
                <a:gd name="T73" fmla="*/ 117 h 251"/>
                <a:gd name="T74" fmla="*/ 180 w 187"/>
                <a:gd name="T75" fmla="*/ 101 h 251"/>
                <a:gd name="T76" fmla="*/ 174 w 187"/>
                <a:gd name="T77" fmla="*/ 85 h 251"/>
                <a:gd name="T78" fmla="*/ 174 w 187"/>
                <a:gd name="T79" fmla="*/ 65 h 251"/>
                <a:gd name="T80" fmla="*/ 163 w 187"/>
                <a:gd name="T81" fmla="*/ 53 h 251"/>
                <a:gd name="T82" fmla="*/ 141 w 187"/>
                <a:gd name="T83" fmla="*/ 37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87" h="251">
                  <a:moveTo>
                    <a:pt x="141" y="37"/>
                  </a:moveTo>
                  <a:lnTo>
                    <a:pt x="130" y="34"/>
                  </a:lnTo>
                  <a:lnTo>
                    <a:pt x="120" y="27"/>
                  </a:lnTo>
                  <a:lnTo>
                    <a:pt x="109" y="21"/>
                  </a:lnTo>
                  <a:lnTo>
                    <a:pt x="94" y="13"/>
                  </a:lnTo>
                  <a:lnTo>
                    <a:pt x="83" y="11"/>
                  </a:lnTo>
                  <a:lnTo>
                    <a:pt x="76" y="5"/>
                  </a:lnTo>
                  <a:lnTo>
                    <a:pt x="65" y="2"/>
                  </a:lnTo>
                  <a:lnTo>
                    <a:pt x="54" y="0"/>
                  </a:lnTo>
                  <a:lnTo>
                    <a:pt x="45" y="0"/>
                  </a:lnTo>
                  <a:lnTo>
                    <a:pt x="34" y="0"/>
                  </a:lnTo>
                  <a:lnTo>
                    <a:pt x="27" y="0"/>
                  </a:lnTo>
                  <a:lnTo>
                    <a:pt x="12" y="2"/>
                  </a:lnTo>
                  <a:lnTo>
                    <a:pt x="5" y="13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0" y="37"/>
                  </a:lnTo>
                  <a:lnTo>
                    <a:pt x="5" y="44"/>
                  </a:lnTo>
                  <a:lnTo>
                    <a:pt x="10" y="53"/>
                  </a:lnTo>
                  <a:lnTo>
                    <a:pt x="21" y="58"/>
                  </a:lnTo>
                  <a:lnTo>
                    <a:pt x="32" y="64"/>
                  </a:lnTo>
                  <a:lnTo>
                    <a:pt x="40" y="64"/>
                  </a:lnTo>
                  <a:lnTo>
                    <a:pt x="49" y="65"/>
                  </a:lnTo>
                  <a:lnTo>
                    <a:pt x="60" y="69"/>
                  </a:lnTo>
                  <a:lnTo>
                    <a:pt x="70" y="71"/>
                  </a:lnTo>
                  <a:lnTo>
                    <a:pt x="76" y="80"/>
                  </a:lnTo>
                  <a:lnTo>
                    <a:pt x="76" y="87"/>
                  </a:lnTo>
                  <a:lnTo>
                    <a:pt x="72" y="95"/>
                  </a:lnTo>
                  <a:lnTo>
                    <a:pt x="65" y="101"/>
                  </a:lnTo>
                  <a:lnTo>
                    <a:pt x="61" y="108"/>
                  </a:lnTo>
                  <a:lnTo>
                    <a:pt x="54" y="113"/>
                  </a:lnTo>
                  <a:lnTo>
                    <a:pt x="49" y="122"/>
                  </a:lnTo>
                  <a:lnTo>
                    <a:pt x="45" y="129"/>
                  </a:lnTo>
                  <a:lnTo>
                    <a:pt x="40" y="138"/>
                  </a:lnTo>
                  <a:lnTo>
                    <a:pt x="32" y="145"/>
                  </a:lnTo>
                  <a:lnTo>
                    <a:pt x="27" y="154"/>
                  </a:lnTo>
                  <a:lnTo>
                    <a:pt x="23" y="161"/>
                  </a:lnTo>
                  <a:lnTo>
                    <a:pt x="23" y="171"/>
                  </a:lnTo>
                  <a:lnTo>
                    <a:pt x="27" y="180"/>
                  </a:lnTo>
                  <a:lnTo>
                    <a:pt x="32" y="187"/>
                  </a:lnTo>
                  <a:lnTo>
                    <a:pt x="43" y="193"/>
                  </a:lnTo>
                  <a:lnTo>
                    <a:pt x="50" y="191"/>
                  </a:lnTo>
                  <a:lnTo>
                    <a:pt x="60" y="185"/>
                  </a:lnTo>
                  <a:lnTo>
                    <a:pt x="67" y="175"/>
                  </a:lnTo>
                  <a:lnTo>
                    <a:pt x="76" y="170"/>
                  </a:lnTo>
                  <a:lnTo>
                    <a:pt x="87" y="166"/>
                  </a:lnTo>
                  <a:lnTo>
                    <a:pt x="94" y="175"/>
                  </a:lnTo>
                  <a:lnTo>
                    <a:pt x="98" y="182"/>
                  </a:lnTo>
                  <a:lnTo>
                    <a:pt x="98" y="191"/>
                  </a:lnTo>
                  <a:lnTo>
                    <a:pt x="94" y="201"/>
                  </a:lnTo>
                  <a:lnTo>
                    <a:pt x="94" y="208"/>
                  </a:lnTo>
                  <a:lnTo>
                    <a:pt x="92" y="219"/>
                  </a:lnTo>
                  <a:lnTo>
                    <a:pt x="92" y="228"/>
                  </a:lnTo>
                  <a:lnTo>
                    <a:pt x="94" y="235"/>
                  </a:lnTo>
                  <a:lnTo>
                    <a:pt x="100" y="245"/>
                  </a:lnTo>
                  <a:lnTo>
                    <a:pt x="109" y="251"/>
                  </a:lnTo>
                  <a:lnTo>
                    <a:pt x="120" y="251"/>
                  </a:lnTo>
                  <a:lnTo>
                    <a:pt x="130" y="249"/>
                  </a:lnTo>
                  <a:lnTo>
                    <a:pt x="141" y="244"/>
                  </a:lnTo>
                  <a:lnTo>
                    <a:pt x="147" y="235"/>
                  </a:lnTo>
                  <a:lnTo>
                    <a:pt x="152" y="228"/>
                  </a:lnTo>
                  <a:lnTo>
                    <a:pt x="158" y="217"/>
                  </a:lnTo>
                  <a:lnTo>
                    <a:pt x="163" y="208"/>
                  </a:lnTo>
                  <a:lnTo>
                    <a:pt x="163" y="201"/>
                  </a:lnTo>
                  <a:lnTo>
                    <a:pt x="165" y="191"/>
                  </a:lnTo>
                  <a:lnTo>
                    <a:pt x="169" y="182"/>
                  </a:lnTo>
                  <a:lnTo>
                    <a:pt x="170" y="175"/>
                  </a:lnTo>
                  <a:lnTo>
                    <a:pt x="174" y="166"/>
                  </a:lnTo>
                  <a:lnTo>
                    <a:pt x="181" y="159"/>
                  </a:lnTo>
                  <a:lnTo>
                    <a:pt x="185" y="148"/>
                  </a:lnTo>
                  <a:lnTo>
                    <a:pt x="187" y="140"/>
                  </a:lnTo>
                  <a:lnTo>
                    <a:pt x="187" y="133"/>
                  </a:lnTo>
                  <a:lnTo>
                    <a:pt x="187" y="124"/>
                  </a:lnTo>
                  <a:lnTo>
                    <a:pt x="185" y="117"/>
                  </a:lnTo>
                  <a:lnTo>
                    <a:pt x="180" y="108"/>
                  </a:lnTo>
                  <a:lnTo>
                    <a:pt x="180" y="101"/>
                  </a:lnTo>
                  <a:lnTo>
                    <a:pt x="174" y="92"/>
                  </a:lnTo>
                  <a:lnTo>
                    <a:pt x="174" y="85"/>
                  </a:lnTo>
                  <a:lnTo>
                    <a:pt x="174" y="74"/>
                  </a:lnTo>
                  <a:lnTo>
                    <a:pt x="174" y="65"/>
                  </a:lnTo>
                  <a:lnTo>
                    <a:pt x="165" y="60"/>
                  </a:lnTo>
                  <a:lnTo>
                    <a:pt x="163" y="53"/>
                  </a:lnTo>
                  <a:lnTo>
                    <a:pt x="158" y="44"/>
                  </a:lnTo>
                  <a:lnTo>
                    <a:pt x="141" y="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37" name="Freeform 129"/>
            <p:cNvSpPr>
              <a:spLocks/>
            </p:cNvSpPr>
            <p:nvPr/>
          </p:nvSpPr>
          <p:spPr bwMode="auto">
            <a:xfrm>
              <a:off x="3696" y="2939"/>
              <a:ext cx="246" cy="222"/>
            </a:xfrm>
            <a:custGeom>
              <a:avLst/>
              <a:gdLst>
                <a:gd name="T0" fmla="*/ 353 w 493"/>
                <a:gd name="T1" fmla="*/ 185 h 445"/>
                <a:gd name="T2" fmla="*/ 322 w 493"/>
                <a:gd name="T3" fmla="*/ 122 h 445"/>
                <a:gd name="T4" fmla="*/ 284 w 493"/>
                <a:gd name="T5" fmla="*/ 71 h 445"/>
                <a:gd name="T6" fmla="*/ 240 w 493"/>
                <a:gd name="T7" fmla="*/ 32 h 445"/>
                <a:gd name="T8" fmla="*/ 202 w 493"/>
                <a:gd name="T9" fmla="*/ 7 h 445"/>
                <a:gd name="T10" fmla="*/ 164 w 493"/>
                <a:gd name="T11" fmla="*/ 0 h 445"/>
                <a:gd name="T12" fmla="*/ 115 w 493"/>
                <a:gd name="T13" fmla="*/ 0 h 445"/>
                <a:gd name="T14" fmla="*/ 75 w 493"/>
                <a:gd name="T15" fmla="*/ 18 h 445"/>
                <a:gd name="T16" fmla="*/ 28 w 493"/>
                <a:gd name="T17" fmla="*/ 60 h 445"/>
                <a:gd name="T18" fmla="*/ 6 w 493"/>
                <a:gd name="T19" fmla="*/ 101 h 445"/>
                <a:gd name="T20" fmla="*/ 0 w 493"/>
                <a:gd name="T21" fmla="*/ 150 h 445"/>
                <a:gd name="T22" fmla="*/ 0 w 493"/>
                <a:gd name="T23" fmla="*/ 219 h 445"/>
                <a:gd name="T24" fmla="*/ 15 w 493"/>
                <a:gd name="T25" fmla="*/ 277 h 445"/>
                <a:gd name="T26" fmla="*/ 28 w 493"/>
                <a:gd name="T27" fmla="*/ 328 h 445"/>
                <a:gd name="T28" fmla="*/ 53 w 493"/>
                <a:gd name="T29" fmla="*/ 365 h 445"/>
                <a:gd name="T30" fmla="*/ 82 w 493"/>
                <a:gd name="T31" fmla="*/ 397 h 445"/>
                <a:gd name="T32" fmla="*/ 131 w 493"/>
                <a:gd name="T33" fmla="*/ 429 h 445"/>
                <a:gd name="T34" fmla="*/ 173 w 493"/>
                <a:gd name="T35" fmla="*/ 441 h 445"/>
                <a:gd name="T36" fmla="*/ 219 w 493"/>
                <a:gd name="T37" fmla="*/ 445 h 445"/>
                <a:gd name="T38" fmla="*/ 262 w 493"/>
                <a:gd name="T39" fmla="*/ 434 h 445"/>
                <a:gd name="T40" fmla="*/ 299 w 493"/>
                <a:gd name="T41" fmla="*/ 423 h 445"/>
                <a:gd name="T42" fmla="*/ 331 w 493"/>
                <a:gd name="T43" fmla="*/ 386 h 445"/>
                <a:gd name="T44" fmla="*/ 344 w 493"/>
                <a:gd name="T45" fmla="*/ 335 h 445"/>
                <a:gd name="T46" fmla="*/ 353 w 493"/>
                <a:gd name="T47" fmla="*/ 280 h 445"/>
                <a:gd name="T48" fmla="*/ 364 w 493"/>
                <a:gd name="T49" fmla="*/ 250 h 445"/>
                <a:gd name="T50" fmla="*/ 404 w 493"/>
                <a:gd name="T51" fmla="*/ 243 h 445"/>
                <a:gd name="T52" fmla="*/ 462 w 493"/>
                <a:gd name="T53" fmla="*/ 245 h 445"/>
                <a:gd name="T54" fmla="*/ 493 w 493"/>
                <a:gd name="T55" fmla="*/ 233 h 445"/>
                <a:gd name="T56" fmla="*/ 493 w 493"/>
                <a:gd name="T57" fmla="*/ 208 h 445"/>
                <a:gd name="T58" fmla="*/ 477 w 493"/>
                <a:gd name="T59" fmla="*/ 182 h 445"/>
                <a:gd name="T60" fmla="*/ 448 w 493"/>
                <a:gd name="T61" fmla="*/ 175 h 445"/>
                <a:gd name="T62" fmla="*/ 404 w 493"/>
                <a:gd name="T63" fmla="*/ 175 h 445"/>
                <a:gd name="T64" fmla="*/ 353 w 493"/>
                <a:gd name="T65" fmla="*/ 185 h 4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93" h="445">
                  <a:moveTo>
                    <a:pt x="353" y="185"/>
                  </a:moveTo>
                  <a:lnTo>
                    <a:pt x="322" y="122"/>
                  </a:lnTo>
                  <a:lnTo>
                    <a:pt x="284" y="71"/>
                  </a:lnTo>
                  <a:lnTo>
                    <a:pt x="240" y="32"/>
                  </a:lnTo>
                  <a:lnTo>
                    <a:pt x="202" y="7"/>
                  </a:lnTo>
                  <a:lnTo>
                    <a:pt x="164" y="0"/>
                  </a:lnTo>
                  <a:lnTo>
                    <a:pt x="115" y="0"/>
                  </a:lnTo>
                  <a:lnTo>
                    <a:pt x="75" y="18"/>
                  </a:lnTo>
                  <a:lnTo>
                    <a:pt x="28" y="60"/>
                  </a:lnTo>
                  <a:lnTo>
                    <a:pt x="6" y="101"/>
                  </a:lnTo>
                  <a:lnTo>
                    <a:pt x="0" y="150"/>
                  </a:lnTo>
                  <a:lnTo>
                    <a:pt x="0" y="219"/>
                  </a:lnTo>
                  <a:lnTo>
                    <a:pt x="15" y="277"/>
                  </a:lnTo>
                  <a:lnTo>
                    <a:pt x="28" y="328"/>
                  </a:lnTo>
                  <a:lnTo>
                    <a:pt x="53" y="365"/>
                  </a:lnTo>
                  <a:lnTo>
                    <a:pt x="82" y="397"/>
                  </a:lnTo>
                  <a:lnTo>
                    <a:pt x="131" y="429"/>
                  </a:lnTo>
                  <a:lnTo>
                    <a:pt x="173" y="441"/>
                  </a:lnTo>
                  <a:lnTo>
                    <a:pt x="219" y="445"/>
                  </a:lnTo>
                  <a:lnTo>
                    <a:pt x="262" y="434"/>
                  </a:lnTo>
                  <a:lnTo>
                    <a:pt x="299" y="423"/>
                  </a:lnTo>
                  <a:lnTo>
                    <a:pt x="331" y="386"/>
                  </a:lnTo>
                  <a:lnTo>
                    <a:pt x="344" y="335"/>
                  </a:lnTo>
                  <a:lnTo>
                    <a:pt x="353" y="280"/>
                  </a:lnTo>
                  <a:lnTo>
                    <a:pt x="364" y="250"/>
                  </a:lnTo>
                  <a:lnTo>
                    <a:pt x="404" y="243"/>
                  </a:lnTo>
                  <a:lnTo>
                    <a:pt x="462" y="245"/>
                  </a:lnTo>
                  <a:lnTo>
                    <a:pt x="493" y="233"/>
                  </a:lnTo>
                  <a:lnTo>
                    <a:pt x="493" y="208"/>
                  </a:lnTo>
                  <a:lnTo>
                    <a:pt x="477" y="182"/>
                  </a:lnTo>
                  <a:lnTo>
                    <a:pt x="448" y="175"/>
                  </a:lnTo>
                  <a:lnTo>
                    <a:pt x="404" y="175"/>
                  </a:lnTo>
                  <a:lnTo>
                    <a:pt x="353" y="18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38" name="Freeform 130"/>
            <p:cNvSpPr>
              <a:spLocks/>
            </p:cNvSpPr>
            <p:nvPr/>
          </p:nvSpPr>
          <p:spPr bwMode="auto">
            <a:xfrm>
              <a:off x="3117" y="3015"/>
              <a:ext cx="293" cy="222"/>
            </a:xfrm>
            <a:custGeom>
              <a:avLst/>
              <a:gdLst>
                <a:gd name="T0" fmla="*/ 417 w 586"/>
                <a:gd name="T1" fmla="*/ 270 h 444"/>
                <a:gd name="T2" fmla="*/ 400 w 586"/>
                <a:gd name="T3" fmla="*/ 180 h 444"/>
                <a:gd name="T4" fmla="*/ 373 w 586"/>
                <a:gd name="T5" fmla="*/ 118 h 444"/>
                <a:gd name="T6" fmla="*/ 324 w 586"/>
                <a:gd name="T7" fmla="*/ 53 h 444"/>
                <a:gd name="T8" fmla="*/ 280 w 586"/>
                <a:gd name="T9" fmla="*/ 17 h 444"/>
                <a:gd name="T10" fmla="*/ 220 w 586"/>
                <a:gd name="T11" fmla="*/ 0 h 444"/>
                <a:gd name="T12" fmla="*/ 155 w 586"/>
                <a:gd name="T13" fmla="*/ 0 h 444"/>
                <a:gd name="T14" fmla="*/ 93 w 586"/>
                <a:gd name="T15" fmla="*/ 16 h 444"/>
                <a:gd name="T16" fmla="*/ 46 w 586"/>
                <a:gd name="T17" fmla="*/ 54 h 444"/>
                <a:gd name="T18" fmla="*/ 18 w 586"/>
                <a:gd name="T19" fmla="*/ 97 h 444"/>
                <a:gd name="T20" fmla="*/ 2 w 586"/>
                <a:gd name="T21" fmla="*/ 150 h 444"/>
                <a:gd name="T22" fmla="*/ 0 w 586"/>
                <a:gd name="T23" fmla="*/ 206 h 444"/>
                <a:gd name="T24" fmla="*/ 6 w 586"/>
                <a:gd name="T25" fmla="*/ 264 h 444"/>
                <a:gd name="T26" fmla="*/ 18 w 586"/>
                <a:gd name="T27" fmla="*/ 314 h 444"/>
                <a:gd name="T28" fmla="*/ 57 w 586"/>
                <a:gd name="T29" fmla="*/ 360 h 444"/>
                <a:gd name="T30" fmla="*/ 93 w 586"/>
                <a:gd name="T31" fmla="*/ 391 h 444"/>
                <a:gd name="T32" fmla="*/ 138 w 586"/>
                <a:gd name="T33" fmla="*/ 425 h 444"/>
                <a:gd name="T34" fmla="*/ 175 w 586"/>
                <a:gd name="T35" fmla="*/ 439 h 444"/>
                <a:gd name="T36" fmla="*/ 235 w 586"/>
                <a:gd name="T37" fmla="*/ 444 h 444"/>
                <a:gd name="T38" fmla="*/ 280 w 586"/>
                <a:gd name="T39" fmla="*/ 430 h 444"/>
                <a:gd name="T40" fmla="*/ 322 w 586"/>
                <a:gd name="T41" fmla="*/ 413 h 444"/>
                <a:gd name="T42" fmla="*/ 360 w 586"/>
                <a:gd name="T43" fmla="*/ 386 h 444"/>
                <a:gd name="T44" fmla="*/ 389 w 586"/>
                <a:gd name="T45" fmla="*/ 354 h 444"/>
                <a:gd name="T46" fmla="*/ 426 w 586"/>
                <a:gd name="T47" fmla="*/ 335 h 444"/>
                <a:gd name="T48" fmla="*/ 482 w 586"/>
                <a:gd name="T49" fmla="*/ 340 h 444"/>
                <a:gd name="T50" fmla="*/ 487 w 586"/>
                <a:gd name="T51" fmla="*/ 349 h 444"/>
                <a:gd name="T52" fmla="*/ 531 w 586"/>
                <a:gd name="T53" fmla="*/ 367 h 444"/>
                <a:gd name="T54" fmla="*/ 564 w 586"/>
                <a:gd name="T55" fmla="*/ 361 h 444"/>
                <a:gd name="T56" fmla="*/ 586 w 586"/>
                <a:gd name="T57" fmla="*/ 330 h 444"/>
                <a:gd name="T58" fmla="*/ 578 w 586"/>
                <a:gd name="T59" fmla="*/ 308 h 444"/>
                <a:gd name="T60" fmla="*/ 551 w 586"/>
                <a:gd name="T61" fmla="*/ 293 h 444"/>
                <a:gd name="T62" fmla="*/ 493 w 586"/>
                <a:gd name="T63" fmla="*/ 286 h 444"/>
                <a:gd name="T64" fmla="*/ 444 w 586"/>
                <a:gd name="T65" fmla="*/ 280 h 444"/>
                <a:gd name="T66" fmla="*/ 417 w 586"/>
                <a:gd name="T67" fmla="*/ 27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6" h="444">
                  <a:moveTo>
                    <a:pt x="417" y="270"/>
                  </a:moveTo>
                  <a:lnTo>
                    <a:pt x="400" y="180"/>
                  </a:lnTo>
                  <a:lnTo>
                    <a:pt x="373" y="118"/>
                  </a:lnTo>
                  <a:lnTo>
                    <a:pt x="324" y="53"/>
                  </a:lnTo>
                  <a:lnTo>
                    <a:pt x="280" y="17"/>
                  </a:lnTo>
                  <a:lnTo>
                    <a:pt x="220" y="0"/>
                  </a:lnTo>
                  <a:lnTo>
                    <a:pt x="155" y="0"/>
                  </a:lnTo>
                  <a:lnTo>
                    <a:pt x="93" y="16"/>
                  </a:lnTo>
                  <a:lnTo>
                    <a:pt x="46" y="54"/>
                  </a:lnTo>
                  <a:lnTo>
                    <a:pt x="18" y="97"/>
                  </a:lnTo>
                  <a:lnTo>
                    <a:pt x="2" y="150"/>
                  </a:lnTo>
                  <a:lnTo>
                    <a:pt x="0" y="206"/>
                  </a:lnTo>
                  <a:lnTo>
                    <a:pt x="6" y="264"/>
                  </a:lnTo>
                  <a:lnTo>
                    <a:pt x="18" y="314"/>
                  </a:lnTo>
                  <a:lnTo>
                    <a:pt x="57" y="360"/>
                  </a:lnTo>
                  <a:lnTo>
                    <a:pt x="93" y="391"/>
                  </a:lnTo>
                  <a:lnTo>
                    <a:pt x="138" y="425"/>
                  </a:lnTo>
                  <a:lnTo>
                    <a:pt x="175" y="439"/>
                  </a:lnTo>
                  <a:lnTo>
                    <a:pt x="235" y="444"/>
                  </a:lnTo>
                  <a:lnTo>
                    <a:pt x="280" y="430"/>
                  </a:lnTo>
                  <a:lnTo>
                    <a:pt x="322" y="413"/>
                  </a:lnTo>
                  <a:lnTo>
                    <a:pt x="360" y="386"/>
                  </a:lnTo>
                  <a:lnTo>
                    <a:pt x="389" y="354"/>
                  </a:lnTo>
                  <a:lnTo>
                    <a:pt x="426" y="335"/>
                  </a:lnTo>
                  <a:lnTo>
                    <a:pt x="482" y="340"/>
                  </a:lnTo>
                  <a:lnTo>
                    <a:pt x="487" y="349"/>
                  </a:lnTo>
                  <a:lnTo>
                    <a:pt x="531" y="367"/>
                  </a:lnTo>
                  <a:lnTo>
                    <a:pt x="564" y="361"/>
                  </a:lnTo>
                  <a:lnTo>
                    <a:pt x="586" y="330"/>
                  </a:lnTo>
                  <a:lnTo>
                    <a:pt x="578" y="308"/>
                  </a:lnTo>
                  <a:lnTo>
                    <a:pt x="551" y="293"/>
                  </a:lnTo>
                  <a:lnTo>
                    <a:pt x="493" y="286"/>
                  </a:lnTo>
                  <a:lnTo>
                    <a:pt x="444" y="280"/>
                  </a:lnTo>
                  <a:lnTo>
                    <a:pt x="417" y="2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39" name="Freeform 131"/>
            <p:cNvSpPr>
              <a:spLocks/>
            </p:cNvSpPr>
            <p:nvPr/>
          </p:nvSpPr>
          <p:spPr bwMode="auto">
            <a:xfrm>
              <a:off x="2942" y="3300"/>
              <a:ext cx="241" cy="351"/>
            </a:xfrm>
            <a:custGeom>
              <a:avLst/>
              <a:gdLst>
                <a:gd name="T0" fmla="*/ 256 w 480"/>
                <a:gd name="T1" fmla="*/ 69 h 704"/>
                <a:gd name="T2" fmla="*/ 440 w 480"/>
                <a:gd name="T3" fmla="*/ 0 h 704"/>
                <a:gd name="T4" fmla="*/ 480 w 480"/>
                <a:gd name="T5" fmla="*/ 55 h 704"/>
                <a:gd name="T6" fmla="*/ 398 w 480"/>
                <a:gd name="T7" fmla="*/ 161 h 704"/>
                <a:gd name="T8" fmla="*/ 189 w 480"/>
                <a:gd name="T9" fmla="*/ 233 h 704"/>
                <a:gd name="T10" fmla="*/ 66 w 480"/>
                <a:gd name="T11" fmla="*/ 360 h 704"/>
                <a:gd name="T12" fmla="*/ 80 w 480"/>
                <a:gd name="T13" fmla="*/ 429 h 704"/>
                <a:gd name="T14" fmla="*/ 156 w 480"/>
                <a:gd name="T15" fmla="*/ 487 h 704"/>
                <a:gd name="T16" fmla="*/ 246 w 480"/>
                <a:gd name="T17" fmla="*/ 487 h 704"/>
                <a:gd name="T18" fmla="*/ 338 w 480"/>
                <a:gd name="T19" fmla="*/ 466 h 704"/>
                <a:gd name="T20" fmla="*/ 382 w 480"/>
                <a:gd name="T21" fmla="*/ 489 h 704"/>
                <a:gd name="T22" fmla="*/ 380 w 480"/>
                <a:gd name="T23" fmla="*/ 505 h 704"/>
                <a:gd name="T24" fmla="*/ 371 w 480"/>
                <a:gd name="T25" fmla="*/ 521 h 704"/>
                <a:gd name="T26" fmla="*/ 353 w 480"/>
                <a:gd name="T27" fmla="*/ 530 h 704"/>
                <a:gd name="T28" fmla="*/ 333 w 480"/>
                <a:gd name="T29" fmla="*/ 530 h 704"/>
                <a:gd name="T30" fmla="*/ 316 w 480"/>
                <a:gd name="T31" fmla="*/ 526 h 704"/>
                <a:gd name="T32" fmla="*/ 300 w 480"/>
                <a:gd name="T33" fmla="*/ 524 h 704"/>
                <a:gd name="T34" fmla="*/ 278 w 480"/>
                <a:gd name="T35" fmla="*/ 521 h 704"/>
                <a:gd name="T36" fmla="*/ 262 w 480"/>
                <a:gd name="T37" fmla="*/ 524 h 704"/>
                <a:gd name="T38" fmla="*/ 256 w 480"/>
                <a:gd name="T39" fmla="*/ 540 h 704"/>
                <a:gd name="T40" fmla="*/ 278 w 480"/>
                <a:gd name="T41" fmla="*/ 547 h 704"/>
                <a:gd name="T42" fmla="*/ 298 w 480"/>
                <a:gd name="T43" fmla="*/ 551 h 704"/>
                <a:gd name="T44" fmla="*/ 316 w 480"/>
                <a:gd name="T45" fmla="*/ 553 h 704"/>
                <a:gd name="T46" fmla="*/ 338 w 480"/>
                <a:gd name="T47" fmla="*/ 556 h 704"/>
                <a:gd name="T48" fmla="*/ 358 w 480"/>
                <a:gd name="T49" fmla="*/ 562 h 704"/>
                <a:gd name="T50" fmla="*/ 371 w 480"/>
                <a:gd name="T51" fmla="*/ 572 h 704"/>
                <a:gd name="T52" fmla="*/ 376 w 480"/>
                <a:gd name="T53" fmla="*/ 588 h 704"/>
                <a:gd name="T54" fmla="*/ 364 w 480"/>
                <a:gd name="T55" fmla="*/ 604 h 704"/>
                <a:gd name="T56" fmla="*/ 338 w 480"/>
                <a:gd name="T57" fmla="*/ 614 h 704"/>
                <a:gd name="T58" fmla="*/ 320 w 480"/>
                <a:gd name="T59" fmla="*/ 614 h 704"/>
                <a:gd name="T60" fmla="*/ 293 w 480"/>
                <a:gd name="T61" fmla="*/ 606 h 704"/>
                <a:gd name="T62" fmla="*/ 273 w 480"/>
                <a:gd name="T63" fmla="*/ 599 h 704"/>
                <a:gd name="T64" fmla="*/ 251 w 480"/>
                <a:gd name="T65" fmla="*/ 595 h 704"/>
                <a:gd name="T66" fmla="*/ 244 w 480"/>
                <a:gd name="T67" fmla="*/ 609 h 704"/>
                <a:gd name="T68" fmla="*/ 260 w 480"/>
                <a:gd name="T69" fmla="*/ 614 h 704"/>
                <a:gd name="T70" fmla="*/ 273 w 480"/>
                <a:gd name="T71" fmla="*/ 622 h 704"/>
                <a:gd name="T72" fmla="*/ 287 w 480"/>
                <a:gd name="T73" fmla="*/ 629 h 704"/>
                <a:gd name="T74" fmla="*/ 304 w 480"/>
                <a:gd name="T75" fmla="*/ 639 h 704"/>
                <a:gd name="T76" fmla="*/ 322 w 480"/>
                <a:gd name="T77" fmla="*/ 657 h 704"/>
                <a:gd name="T78" fmla="*/ 327 w 480"/>
                <a:gd name="T79" fmla="*/ 676 h 704"/>
                <a:gd name="T80" fmla="*/ 326 w 480"/>
                <a:gd name="T81" fmla="*/ 694 h 704"/>
                <a:gd name="T82" fmla="*/ 309 w 480"/>
                <a:gd name="T83" fmla="*/ 703 h 704"/>
                <a:gd name="T84" fmla="*/ 293 w 480"/>
                <a:gd name="T85" fmla="*/ 704 h 704"/>
                <a:gd name="T86" fmla="*/ 273 w 480"/>
                <a:gd name="T87" fmla="*/ 703 h 704"/>
                <a:gd name="T88" fmla="*/ 255 w 480"/>
                <a:gd name="T89" fmla="*/ 697 h 704"/>
                <a:gd name="T90" fmla="*/ 235 w 480"/>
                <a:gd name="T91" fmla="*/ 694 h 704"/>
                <a:gd name="T92" fmla="*/ 218 w 480"/>
                <a:gd name="T93" fmla="*/ 682 h 704"/>
                <a:gd name="T94" fmla="*/ 202 w 480"/>
                <a:gd name="T95" fmla="*/ 671 h 704"/>
                <a:gd name="T96" fmla="*/ 186 w 480"/>
                <a:gd name="T97" fmla="*/ 652 h 704"/>
                <a:gd name="T98" fmla="*/ 175 w 480"/>
                <a:gd name="T99" fmla="*/ 639 h 704"/>
                <a:gd name="T100" fmla="*/ 169 w 480"/>
                <a:gd name="T101" fmla="*/ 622 h 704"/>
                <a:gd name="T102" fmla="*/ 164 w 480"/>
                <a:gd name="T103" fmla="*/ 606 h 704"/>
                <a:gd name="T104" fmla="*/ 53 w 480"/>
                <a:gd name="T105" fmla="*/ 489 h 704"/>
                <a:gd name="T106" fmla="*/ 9 w 480"/>
                <a:gd name="T107" fmla="*/ 399 h 704"/>
                <a:gd name="T108" fmla="*/ 20 w 480"/>
                <a:gd name="T109" fmla="*/ 309 h 704"/>
                <a:gd name="T110" fmla="*/ 126 w 480"/>
                <a:gd name="T111" fmla="*/ 193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80" h="704">
                  <a:moveTo>
                    <a:pt x="153" y="165"/>
                  </a:moveTo>
                  <a:lnTo>
                    <a:pt x="256" y="69"/>
                  </a:lnTo>
                  <a:lnTo>
                    <a:pt x="360" y="22"/>
                  </a:lnTo>
                  <a:lnTo>
                    <a:pt x="440" y="0"/>
                  </a:lnTo>
                  <a:lnTo>
                    <a:pt x="469" y="13"/>
                  </a:lnTo>
                  <a:lnTo>
                    <a:pt x="480" y="55"/>
                  </a:lnTo>
                  <a:lnTo>
                    <a:pt x="447" y="124"/>
                  </a:lnTo>
                  <a:lnTo>
                    <a:pt x="398" y="161"/>
                  </a:lnTo>
                  <a:lnTo>
                    <a:pt x="304" y="182"/>
                  </a:lnTo>
                  <a:lnTo>
                    <a:pt x="189" y="233"/>
                  </a:lnTo>
                  <a:lnTo>
                    <a:pt x="104" y="299"/>
                  </a:lnTo>
                  <a:lnTo>
                    <a:pt x="66" y="360"/>
                  </a:lnTo>
                  <a:lnTo>
                    <a:pt x="66" y="394"/>
                  </a:lnTo>
                  <a:lnTo>
                    <a:pt x="80" y="429"/>
                  </a:lnTo>
                  <a:lnTo>
                    <a:pt x="107" y="461"/>
                  </a:lnTo>
                  <a:lnTo>
                    <a:pt x="156" y="487"/>
                  </a:lnTo>
                  <a:lnTo>
                    <a:pt x="211" y="498"/>
                  </a:lnTo>
                  <a:lnTo>
                    <a:pt x="246" y="487"/>
                  </a:lnTo>
                  <a:lnTo>
                    <a:pt x="289" y="477"/>
                  </a:lnTo>
                  <a:lnTo>
                    <a:pt x="338" y="466"/>
                  </a:lnTo>
                  <a:lnTo>
                    <a:pt x="375" y="472"/>
                  </a:lnTo>
                  <a:lnTo>
                    <a:pt x="382" y="489"/>
                  </a:lnTo>
                  <a:lnTo>
                    <a:pt x="376" y="498"/>
                  </a:lnTo>
                  <a:lnTo>
                    <a:pt x="380" y="505"/>
                  </a:lnTo>
                  <a:lnTo>
                    <a:pt x="380" y="514"/>
                  </a:lnTo>
                  <a:lnTo>
                    <a:pt x="371" y="521"/>
                  </a:lnTo>
                  <a:lnTo>
                    <a:pt x="364" y="524"/>
                  </a:lnTo>
                  <a:lnTo>
                    <a:pt x="353" y="530"/>
                  </a:lnTo>
                  <a:lnTo>
                    <a:pt x="342" y="532"/>
                  </a:lnTo>
                  <a:lnTo>
                    <a:pt x="333" y="530"/>
                  </a:lnTo>
                  <a:lnTo>
                    <a:pt x="326" y="526"/>
                  </a:lnTo>
                  <a:lnTo>
                    <a:pt x="316" y="526"/>
                  </a:lnTo>
                  <a:lnTo>
                    <a:pt x="309" y="524"/>
                  </a:lnTo>
                  <a:lnTo>
                    <a:pt x="300" y="524"/>
                  </a:lnTo>
                  <a:lnTo>
                    <a:pt x="289" y="521"/>
                  </a:lnTo>
                  <a:lnTo>
                    <a:pt x="278" y="521"/>
                  </a:lnTo>
                  <a:lnTo>
                    <a:pt x="271" y="521"/>
                  </a:lnTo>
                  <a:lnTo>
                    <a:pt x="262" y="524"/>
                  </a:lnTo>
                  <a:lnTo>
                    <a:pt x="255" y="532"/>
                  </a:lnTo>
                  <a:lnTo>
                    <a:pt x="256" y="540"/>
                  </a:lnTo>
                  <a:lnTo>
                    <a:pt x="267" y="542"/>
                  </a:lnTo>
                  <a:lnTo>
                    <a:pt x="278" y="547"/>
                  </a:lnTo>
                  <a:lnTo>
                    <a:pt x="287" y="547"/>
                  </a:lnTo>
                  <a:lnTo>
                    <a:pt x="298" y="551"/>
                  </a:lnTo>
                  <a:lnTo>
                    <a:pt x="306" y="551"/>
                  </a:lnTo>
                  <a:lnTo>
                    <a:pt x="316" y="553"/>
                  </a:lnTo>
                  <a:lnTo>
                    <a:pt x="327" y="553"/>
                  </a:lnTo>
                  <a:lnTo>
                    <a:pt x="338" y="556"/>
                  </a:lnTo>
                  <a:lnTo>
                    <a:pt x="349" y="558"/>
                  </a:lnTo>
                  <a:lnTo>
                    <a:pt x="358" y="562"/>
                  </a:lnTo>
                  <a:lnTo>
                    <a:pt x="366" y="563"/>
                  </a:lnTo>
                  <a:lnTo>
                    <a:pt x="371" y="572"/>
                  </a:lnTo>
                  <a:lnTo>
                    <a:pt x="375" y="579"/>
                  </a:lnTo>
                  <a:lnTo>
                    <a:pt x="376" y="588"/>
                  </a:lnTo>
                  <a:lnTo>
                    <a:pt x="369" y="595"/>
                  </a:lnTo>
                  <a:lnTo>
                    <a:pt x="364" y="604"/>
                  </a:lnTo>
                  <a:lnTo>
                    <a:pt x="349" y="609"/>
                  </a:lnTo>
                  <a:lnTo>
                    <a:pt x="338" y="614"/>
                  </a:lnTo>
                  <a:lnTo>
                    <a:pt x="327" y="614"/>
                  </a:lnTo>
                  <a:lnTo>
                    <a:pt x="320" y="614"/>
                  </a:lnTo>
                  <a:lnTo>
                    <a:pt x="306" y="611"/>
                  </a:lnTo>
                  <a:lnTo>
                    <a:pt x="293" y="606"/>
                  </a:lnTo>
                  <a:lnTo>
                    <a:pt x="282" y="600"/>
                  </a:lnTo>
                  <a:lnTo>
                    <a:pt x="273" y="599"/>
                  </a:lnTo>
                  <a:lnTo>
                    <a:pt x="266" y="599"/>
                  </a:lnTo>
                  <a:lnTo>
                    <a:pt x="251" y="595"/>
                  </a:lnTo>
                  <a:lnTo>
                    <a:pt x="244" y="599"/>
                  </a:lnTo>
                  <a:lnTo>
                    <a:pt x="244" y="609"/>
                  </a:lnTo>
                  <a:lnTo>
                    <a:pt x="251" y="609"/>
                  </a:lnTo>
                  <a:lnTo>
                    <a:pt x="260" y="614"/>
                  </a:lnTo>
                  <a:lnTo>
                    <a:pt x="266" y="622"/>
                  </a:lnTo>
                  <a:lnTo>
                    <a:pt x="273" y="622"/>
                  </a:lnTo>
                  <a:lnTo>
                    <a:pt x="278" y="629"/>
                  </a:lnTo>
                  <a:lnTo>
                    <a:pt x="287" y="629"/>
                  </a:lnTo>
                  <a:lnTo>
                    <a:pt x="295" y="634"/>
                  </a:lnTo>
                  <a:lnTo>
                    <a:pt x="304" y="639"/>
                  </a:lnTo>
                  <a:lnTo>
                    <a:pt x="315" y="650"/>
                  </a:lnTo>
                  <a:lnTo>
                    <a:pt x="322" y="657"/>
                  </a:lnTo>
                  <a:lnTo>
                    <a:pt x="326" y="667"/>
                  </a:lnTo>
                  <a:lnTo>
                    <a:pt x="327" y="676"/>
                  </a:lnTo>
                  <a:lnTo>
                    <a:pt x="333" y="683"/>
                  </a:lnTo>
                  <a:lnTo>
                    <a:pt x="326" y="694"/>
                  </a:lnTo>
                  <a:lnTo>
                    <a:pt x="316" y="699"/>
                  </a:lnTo>
                  <a:lnTo>
                    <a:pt x="309" y="703"/>
                  </a:lnTo>
                  <a:lnTo>
                    <a:pt x="300" y="703"/>
                  </a:lnTo>
                  <a:lnTo>
                    <a:pt x="293" y="704"/>
                  </a:lnTo>
                  <a:lnTo>
                    <a:pt x="284" y="704"/>
                  </a:lnTo>
                  <a:lnTo>
                    <a:pt x="273" y="703"/>
                  </a:lnTo>
                  <a:lnTo>
                    <a:pt x="262" y="699"/>
                  </a:lnTo>
                  <a:lnTo>
                    <a:pt x="255" y="697"/>
                  </a:lnTo>
                  <a:lnTo>
                    <a:pt x="244" y="694"/>
                  </a:lnTo>
                  <a:lnTo>
                    <a:pt x="235" y="694"/>
                  </a:lnTo>
                  <a:lnTo>
                    <a:pt x="224" y="689"/>
                  </a:lnTo>
                  <a:lnTo>
                    <a:pt x="218" y="682"/>
                  </a:lnTo>
                  <a:lnTo>
                    <a:pt x="211" y="678"/>
                  </a:lnTo>
                  <a:lnTo>
                    <a:pt x="202" y="671"/>
                  </a:lnTo>
                  <a:lnTo>
                    <a:pt x="195" y="662"/>
                  </a:lnTo>
                  <a:lnTo>
                    <a:pt x="186" y="652"/>
                  </a:lnTo>
                  <a:lnTo>
                    <a:pt x="178" y="646"/>
                  </a:lnTo>
                  <a:lnTo>
                    <a:pt x="175" y="639"/>
                  </a:lnTo>
                  <a:lnTo>
                    <a:pt x="175" y="630"/>
                  </a:lnTo>
                  <a:lnTo>
                    <a:pt x="169" y="622"/>
                  </a:lnTo>
                  <a:lnTo>
                    <a:pt x="169" y="614"/>
                  </a:lnTo>
                  <a:lnTo>
                    <a:pt x="164" y="606"/>
                  </a:lnTo>
                  <a:lnTo>
                    <a:pt x="126" y="547"/>
                  </a:lnTo>
                  <a:lnTo>
                    <a:pt x="53" y="489"/>
                  </a:lnTo>
                  <a:lnTo>
                    <a:pt x="20" y="436"/>
                  </a:lnTo>
                  <a:lnTo>
                    <a:pt x="9" y="399"/>
                  </a:lnTo>
                  <a:lnTo>
                    <a:pt x="0" y="357"/>
                  </a:lnTo>
                  <a:lnTo>
                    <a:pt x="20" y="309"/>
                  </a:lnTo>
                  <a:lnTo>
                    <a:pt x="75" y="254"/>
                  </a:lnTo>
                  <a:lnTo>
                    <a:pt x="126" y="193"/>
                  </a:lnTo>
                  <a:lnTo>
                    <a:pt x="153" y="1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40" name="Freeform 132"/>
            <p:cNvSpPr>
              <a:spLocks/>
            </p:cNvSpPr>
            <p:nvPr/>
          </p:nvSpPr>
          <p:spPr bwMode="auto">
            <a:xfrm>
              <a:off x="3306" y="3294"/>
              <a:ext cx="208" cy="319"/>
            </a:xfrm>
            <a:custGeom>
              <a:avLst/>
              <a:gdLst>
                <a:gd name="T0" fmla="*/ 78 w 416"/>
                <a:gd name="T1" fmla="*/ 11 h 639"/>
                <a:gd name="T2" fmla="*/ 224 w 416"/>
                <a:gd name="T3" fmla="*/ 99 h 639"/>
                <a:gd name="T4" fmla="*/ 360 w 416"/>
                <a:gd name="T5" fmla="*/ 233 h 639"/>
                <a:gd name="T6" fmla="*/ 409 w 416"/>
                <a:gd name="T7" fmla="*/ 339 h 639"/>
                <a:gd name="T8" fmla="*/ 416 w 416"/>
                <a:gd name="T9" fmla="*/ 403 h 639"/>
                <a:gd name="T10" fmla="*/ 389 w 416"/>
                <a:gd name="T11" fmla="*/ 496 h 639"/>
                <a:gd name="T12" fmla="*/ 302 w 416"/>
                <a:gd name="T13" fmla="*/ 560 h 639"/>
                <a:gd name="T14" fmla="*/ 264 w 416"/>
                <a:gd name="T15" fmla="*/ 597 h 639"/>
                <a:gd name="T16" fmla="*/ 215 w 416"/>
                <a:gd name="T17" fmla="*/ 628 h 639"/>
                <a:gd name="T18" fmla="*/ 198 w 416"/>
                <a:gd name="T19" fmla="*/ 634 h 639"/>
                <a:gd name="T20" fmla="*/ 182 w 416"/>
                <a:gd name="T21" fmla="*/ 636 h 639"/>
                <a:gd name="T22" fmla="*/ 166 w 416"/>
                <a:gd name="T23" fmla="*/ 639 h 639"/>
                <a:gd name="T24" fmla="*/ 147 w 416"/>
                <a:gd name="T25" fmla="*/ 636 h 639"/>
                <a:gd name="T26" fmla="*/ 122 w 416"/>
                <a:gd name="T27" fmla="*/ 625 h 639"/>
                <a:gd name="T28" fmla="*/ 100 w 416"/>
                <a:gd name="T29" fmla="*/ 618 h 639"/>
                <a:gd name="T30" fmla="*/ 93 w 416"/>
                <a:gd name="T31" fmla="*/ 602 h 639"/>
                <a:gd name="T32" fmla="*/ 93 w 416"/>
                <a:gd name="T33" fmla="*/ 586 h 639"/>
                <a:gd name="T34" fmla="*/ 109 w 416"/>
                <a:gd name="T35" fmla="*/ 570 h 639"/>
                <a:gd name="T36" fmla="*/ 126 w 416"/>
                <a:gd name="T37" fmla="*/ 565 h 639"/>
                <a:gd name="T38" fmla="*/ 142 w 416"/>
                <a:gd name="T39" fmla="*/ 561 h 639"/>
                <a:gd name="T40" fmla="*/ 158 w 416"/>
                <a:gd name="T41" fmla="*/ 561 h 639"/>
                <a:gd name="T42" fmla="*/ 176 w 416"/>
                <a:gd name="T43" fmla="*/ 554 h 639"/>
                <a:gd name="T44" fmla="*/ 193 w 416"/>
                <a:gd name="T45" fmla="*/ 544 h 639"/>
                <a:gd name="T46" fmla="*/ 204 w 416"/>
                <a:gd name="T47" fmla="*/ 530 h 639"/>
                <a:gd name="T48" fmla="*/ 182 w 416"/>
                <a:gd name="T49" fmla="*/ 519 h 639"/>
                <a:gd name="T50" fmla="*/ 164 w 416"/>
                <a:gd name="T51" fmla="*/ 517 h 639"/>
                <a:gd name="T52" fmla="*/ 142 w 416"/>
                <a:gd name="T53" fmla="*/ 517 h 639"/>
                <a:gd name="T54" fmla="*/ 126 w 416"/>
                <a:gd name="T55" fmla="*/ 514 h 639"/>
                <a:gd name="T56" fmla="*/ 106 w 416"/>
                <a:gd name="T57" fmla="*/ 498 h 639"/>
                <a:gd name="T58" fmla="*/ 95 w 416"/>
                <a:gd name="T59" fmla="*/ 482 h 639"/>
                <a:gd name="T60" fmla="*/ 93 w 416"/>
                <a:gd name="T61" fmla="*/ 466 h 639"/>
                <a:gd name="T62" fmla="*/ 106 w 416"/>
                <a:gd name="T63" fmla="*/ 454 h 639"/>
                <a:gd name="T64" fmla="*/ 122 w 416"/>
                <a:gd name="T65" fmla="*/ 448 h 639"/>
                <a:gd name="T66" fmla="*/ 142 w 416"/>
                <a:gd name="T67" fmla="*/ 450 h 639"/>
                <a:gd name="T68" fmla="*/ 158 w 416"/>
                <a:gd name="T69" fmla="*/ 450 h 639"/>
                <a:gd name="T70" fmla="*/ 175 w 416"/>
                <a:gd name="T71" fmla="*/ 454 h 639"/>
                <a:gd name="T72" fmla="*/ 191 w 416"/>
                <a:gd name="T73" fmla="*/ 456 h 639"/>
                <a:gd name="T74" fmla="*/ 204 w 416"/>
                <a:gd name="T75" fmla="*/ 448 h 639"/>
                <a:gd name="T76" fmla="*/ 193 w 416"/>
                <a:gd name="T77" fmla="*/ 433 h 639"/>
                <a:gd name="T78" fmla="*/ 175 w 416"/>
                <a:gd name="T79" fmla="*/ 413 h 639"/>
                <a:gd name="T80" fmla="*/ 153 w 416"/>
                <a:gd name="T81" fmla="*/ 396 h 639"/>
                <a:gd name="T82" fmla="*/ 142 w 416"/>
                <a:gd name="T83" fmla="*/ 380 h 639"/>
                <a:gd name="T84" fmla="*/ 144 w 416"/>
                <a:gd name="T85" fmla="*/ 360 h 639"/>
                <a:gd name="T86" fmla="*/ 155 w 416"/>
                <a:gd name="T87" fmla="*/ 348 h 639"/>
                <a:gd name="T88" fmla="*/ 171 w 416"/>
                <a:gd name="T89" fmla="*/ 343 h 639"/>
                <a:gd name="T90" fmla="*/ 187 w 416"/>
                <a:gd name="T91" fmla="*/ 339 h 639"/>
                <a:gd name="T92" fmla="*/ 207 w 416"/>
                <a:gd name="T93" fmla="*/ 348 h 639"/>
                <a:gd name="T94" fmla="*/ 220 w 416"/>
                <a:gd name="T95" fmla="*/ 360 h 639"/>
                <a:gd name="T96" fmla="*/ 240 w 416"/>
                <a:gd name="T97" fmla="*/ 371 h 639"/>
                <a:gd name="T98" fmla="*/ 251 w 416"/>
                <a:gd name="T99" fmla="*/ 387 h 639"/>
                <a:gd name="T100" fmla="*/ 262 w 416"/>
                <a:gd name="T101" fmla="*/ 403 h 639"/>
                <a:gd name="T102" fmla="*/ 275 w 416"/>
                <a:gd name="T103" fmla="*/ 417 h 639"/>
                <a:gd name="T104" fmla="*/ 286 w 416"/>
                <a:gd name="T105" fmla="*/ 427 h 639"/>
                <a:gd name="T106" fmla="*/ 302 w 416"/>
                <a:gd name="T107" fmla="*/ 433 h 639"/>
                <a:gd name="T108" fmla="*/ 318 w 416"/>
                <a:gd name="T109" fmla="*/ 438 h 639"/>
                <a:gd name="T110" fmla="*/ 355 w 416"/>
                <a:gd name="T111" fmla="*/ 401 h 639"/>
                <a:gd name="T112" fmla="*/ 335 w 416"/>
                <a:gd name="T113" fmla="*/ 321 h 639"/>
                <a:gd name="T114" fmla="*/ 220 w 416"/>
                <a:gd name="T115" fmla="*/ 221 h 639"/>
                <a:gd name="T116" fmla="*/ 51 w 416"/>
                <a:gd name="T117" fmla="*/ 147 h 639"/>
                <a:gd name="T118" fmla="*/ 7 w 416"/>
                <a:gd name="T119" fmla="*/ 64 h 639"/>
                <a:gd name="T120" fmla="*/ 11 w 416"/>
                <a:gd name="T12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16" h="639">
                  <a:moveTo>
                    <a:pt x="11" y="0"/>
                  </a:moveTo>
                  <a:lnTo>
                    <a:pt x="78" y="11"/>
                  </a:lnTo>
                  <a:lnTo>
                    <a:pt x="160" y="48"/>
                  </a:lnTo>
                  <a:lnTo>
                    <a:pt x="224" y="99"/>
                  </a:lnTo>
                  <a:lnTo>
                    <a:pt x="306" y="170"/>
                  </a:lnTo>
                  <a:lnTo>
                    <a:pt x="360" y="233"/>
                  </a:lnTo>
                  <a:lnTo>
                    <a:pt x="389" y="286"/>
                  </a:lnTo>
                  <a:lnTo>
                    <a:pt x="409" y="339"/>
                  </a:lnTo>
                  <a:lnTo>
                    <a:pt x="416" y="396"/>
                  </a:lnTo>
                  <a:lnTo>
                    <a:pt x="416" y="403"/>
                  </a:lnTo>
                  <a:lnTo>
                    <a:pt x="411" y="450"/>
                  </a:lnTo>
                  <a:lnTo>
                    <a:pt x="389" y="496"/>
                  </a:lnTo>
                  <a:lnTo>
                    <a:pt x="346" y="524"/>
                  </a:lnTo>
                  <a:lnTo>
                    <a:pt x="302" y="560"/>
                  </a:lnTo>
                  <a:lnTo>
                    <a:pt x="300" y="567"/>
                  </a:lnTo>
                  <a:lnTo>
                    <a:pt x="264" y="597"/>
                  </a:lnTo>
                  <a:lnTo>
                    <a:pt x="224" y="625"/>
                  </a:lnTo>
                  <a:lnTo>
                    <a:pt x="215" y="628"/>
                  </a:lnTo>
                  <a:lnTo>
                    <a:pt x="207" y="634"/>
                  </a:lnTo>
                  <a:lnTo>
                    <a:pt x="198" y="634"/>
                  </a:lnTo>
                  <a:lnTo>
                    <a:pt x="191" y="636"/>
                  </a:lnTo>
                  <a:lnTo>
                    <a:pt x="182" y="636"/>
                  </a:lnTo>
                  <a:lnTo>
                    <a:pt x="175" y="639"/>
                  </a:lnTo>
                  <a:lnTo>
                    <a:pt x="166" y="639"/>
                  </a:lnTo>
                  <a:lnTo>
                    <a:pt x="155" y="636"/>
                  </a:lnTo>
                  <a:lnTo>
                    <a:pt x="147" y="636"/>
                  </a:lnTo>
                  <a:lnTo>
                    <a:pt x="133" y="630"/>
                  </a:lnTo>
                  <a:lnTo>
                    <a:pt x="122" y="625"/>
                  </a:lnTo>
                  <a:lnTo>
                    <a:pt x="111" y="620"/>
                  </a:lnTo>
                  <a:lnTo>
                    <a:pt x="100" y="618"/>
                  </a:lnTo>
                  <a:lnTo>
                    <a:pt x="95" y="609"/>
                  </a:lnTo>
                  <a:lnTo>
                    <a:pt x="93" y="602"/>
                  </a:lnTo>
                  <a:lnTo>
                    <a:pt x="93" y="593"/>
                  </a:lnTo>
                  <a:lnTo>
                    <a:pt x="93" y="586"/>
                  </a:lnTo>
                  <a:lnTo>
                    <a:pt x="100" y="577"/>
                  </a:lnTo>
                  <a:lnTo>
                    <a:pt x="109" y="570"/>
                  </a:lnTo>
                  <a:lnTo>
                    <a:pt x="116" y="567"/>
                  </a:lnTo>
                  <a:lnTo>
                    <a:pt x="126" y="565"/>
                  </a:lnTo>
                  <a:lnTo>
                    <a:pt x="133" y="565"/>
                  </a:lnTo>
                  <a:lnTo>
                    <a:pt x="142" y="561"/>
                  </a:lnTo>
                  <a:lnTo>
                    <a:pt x="149" y="561"/>
                  </a:lnTo>
                  <a:lnTo>
                    <a:pt x="158" y="561"/>
                  </a:lnTo>
                  <a:lnTo>
                    <a:pt x="169" y="560"/>
                  </a:lnTo>
                  <a:lnTo>
                    <a:pt x="176" y="554"/>
                  </a:lnTo>
                  <a:lnTo>
                    <a:pt x="187" y="551"/>
                  </a:lnTo>
                  <a:lnTo>
                    <a:pt x="193" y="544"/>
                  </a:lnTo>
                  <a:lnTo>
                    <a:pt x="202" y="538"/>
                  </a:lnTo>
                  <a:lnTo>
                    <a:pt x="204" y="530"/>
                  </a:lnTo>
                  <a:lnTo>
                    <a:pt x="193" y="524"/>
                  </a:lnTo>
                  <a:lnTo>
                    <a:pt x="182" y="519"/>
                  </a:lnTo>
                  <a:lnTo>
                    <a:pt x="171" y="517"/>
                  </a:lnTo>
                  <a:lnTo>
                    <a:pt x="164" y="517"/>
                  </a:lnTo>
                  <a:lnTo>
                    <a:pt x="149" y="517"/>
                  </a:lnTo>
                  <a:lnTo>
                    <a:pt x="142" y="517"/>
                  </a:lnTo>
                  <a:lnTo>
                    <a:pt x="133" y="514"/>
                  </a:lnTo>
                  <a:lnTo>
                    <a:pt x="126" y="514"/>
                  </a:lnTo>
                  <a:lnTo>
                    <a:pt x="116" y="507"/>
                  </a:lnTo>
                  <a:lnTo>
                    <a:pt x="106" y="498"/>
                  </a:lnTo>
                  <a:lnTo>
                    <a:pt x="98" y="491"/>
                  </a:lnTo>
                  <a:lnTo>
                    <a:pt x="95" y="482"/>
                  </a:lnTo>
                  <a:lnTo>
                    <a:pt x="93" y="475"/>
                  </a:lnTo>
                  <a:lnTo>
                    <a:pt x="93" y="466"/>
                  </a:lnTo>
                  <a:lnTo>
                    <a:pt x="95" y="459"/>
                  </a:lnTo>
                  <a:lnTo>
                    <a:pt x="106" y="454"/>
                  </a:lnTo>
                  <a:lnTo>
                    <a:pt x="115" y="450"/>
                  </a:lnTo>
                  <a:lnTo>
                    <a:pt x="122" y="448"/>
                  </a:lnTo>
                  <a:lnTo>
                    <a:pt x="131" y="448"/>
                  </a:lnTo>
                  <a:lnTo>
                    <a:pt x="142" y="450"/>
                  </a:lnTo>
                  <a:lnTo>
                    <a:pt x="149" y="450"/>
                  </a:lnTo>
                  <a:lnTo>
                    <a:pt x="158" y="450"/>
                  </a:lnTo>
                  <a:lnTo>
                    <a:pt x="166" y="454"/>
                  </a:lnTo>
                  <a:lnTo>
                    <a:pt x="175" y="454"/>
                  </a:lnTo>
                  <a:lnTo>
                    <a:pt x="182" y="456"/>
                  </a:lnTo>
                  <a:lnTo>
                    <a:pt x="191" y="456"/>
                  </a:lnTo>
                  <a:lnTo>
                    <a:pt x="198" y="456"/>
                  </a:lnTo>
                  <a:lnTo>
                    <a:pt x="204" y="448"/>
                  </a:lnTo>
                  <a:lnTo>
                    <a:pt x="202" y="440"/>
                  </a:lnTo>
                  <a:lnTo>
                    <a:pt x="193" y="433"/>
                  </a:lnTo>
                  <a:lnTo>
                    <a:pt x="187" y="422"/>
                  </a:lnTo>
                  <a:lnTo>
                    <a:pt x="175" y="413"/>
                  </a:lnTo>
                  <a:lnTo>
                    <a:pt x="166" y="408"/>
                  </a:lnTo>
                  <a:lnTo>
                    <a:pt x="153" y="396"/>
                  </a:lnTo>
                  <a:lnTo>
                    <a:pt x="144" y="387"/>
                  </a:lnTo>
                  <a:lnTo>
                    <a:pt x="142" y="380"/>
                  </a:lnTo>
                  <a:lnTo>
                    <a:pt x="142" y="371"/>
                  </a:lnTo>
                  <a:lnTo>
                    <a:pt x="144" y="360"/>
                  </a:lnTo>
                  <a:lnTo>
                    <a:pt x="147" y="353"/>
                  </a:lnTo>
                  <a:lnTo>
                    <a:pt x="155" y="348"/>
                  </a:lnTo>
                  <a:lnTo>
                    <a:pt x="164" y="344"/>
                  </a:lnTo>
                  <a:lnTo>
                    <a:pt x="171" y="343"/>
                  </a:lnTo>
                  <a:lnTo>
                    <a:pt x="180" y="339"/>
                  </a:lnTo>
                  <a:lnTo>
                    <a:pt x="187" y="339"/>
                  </a:lnTo>
                  <a:lnTo>
                    <a:pt x="198" y="344"/>
                  </a:lnTo>
                  <a:lnTo>
                    <a:pt x="207" y="348"/>
                  </a:lnTo>
                  <a:lnTo>
                    <a:pt x="213" y="355"/>
                  </a:lnTo>
                  <a:lnTo>
                    <a:pt x="220" y="360"/>
                  </a:lnTo>
                  <a:lnTo>
                    <a:pt x="231" y="366"/>
                  </a:lnTo>
                  <a:lnTo>
                    <a:pt x="240" y="371"/>
                  </a:lnTo>
                  <a:lnTo>
                    <a:pt x="246" y="380"/>
                  </a:lnTo>
                  <a:lnTo>
                    <a:pt x="251" y="387"/>
                  </a:lnTo>
                  <a:lnTo>
                    <a:pt x="256" y="396"/>
                  </a:lnTo>
                  <a:lnTo>
                    <a:pt x="262" y="403"/>
                  </a:lnTo>
                  <a:lnTo>
                    <a:pt x="269" y="408"/>
                  </a:lnTo>
                  <a:lnTo>
                    <a:pt x="275" y="417"/>
                  </a:lnTo>
                  <a:lnTo>
                    <a:pt x="284" y="418"/>
                  </a:lnTo>
                  <a:lnTo>
                    <a:pt x="286" y="427"/>
                  </a:lnTo>
                  <a:lnTo>
                    <a:pt x="295" y="427"/>
                  </a:lnTo>
                  <a:lnTo>
                    <a:pt x="302" y="433"/>
                  </a:lnTo>
                  <a:lnTo>
                    <a:pt x="311" y="438"/>
                  </a:lnTo>
                  <a:lnTo>
                    <a:pt x="318" y="438"/>
                  </a:lnTo>
                  <a:lnTo>
                    <a:pt x="346" y="424"/>
                  </a:lnTo>
                  <a:lnTo>
                    <a:pt x="355" y="401"/>
                  </a:lnTo>
                  <a:lnTo>
                    <a:pt x="356" y="366"/>
                  </a:lnTo>
                  <a:lnTo>
                    <a:pt x="335" y="321"/>
                  </a:lnTo>
                  <a:lnTo>
                    <a:pt x="295" y="270"/>
                  </a:lnTo>
                  <a:lnTo>
                    <a:pt x="220" y="221"/>
                  </a:lnTo>
                  <a:lnTo>
                    <a:pt x="100" y="179"/>
                  </a:lnTo>
                  <a:lnTo>
                    <a:pt x="51" y="147"/>
                  </a:lnTo>
                  <a:lnTo>
                    <a:pt x="18" y="111"/>
                  </a:lnTo>
                  <a:lnTo>
                    <a:pt x="7" y="64"/>
                  </a:lnTo>
                  <a:lnTo>
                    <a:pt x="0" y="16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9320" name="Group 133"/>
            <p:cNvGrpSpPr>
              <a:grpSpLocks/>
            </p:cNvGrpSpPr>
            <p:nvPr/>
          </p:nvGrpSpPr>
          <p:grpSpPr bwMode="auto">
            <a:xfrm>
              <a:off x="3040" y="3245"/>
              <a:ext cx="399" cy="394"/>
              <a:chOff x="586" y="2442"/>
              <a:chExt cx="399" cy="394"/>
            </a:xfrm>
          </p:grpSpPr>
          <p:sp>
            <p:nvSpPr>
              <p:cNvPr id="299142" name="Freeform 134"/>
              <p:cNvSpPr>
                <a:spLocks/>
              </p:cNvSpPr>
              <p:nvPr/>
            </p:nvSpPr>
            <p:spPr bwMode="auto">
              <a:xfrm>
                <a:off x="585" y="2442"/>
                <a:ext cx="400" cy="394"/>
              </a:xfrm>
              <a:custGeom>
                <a:avLst/>
                <a:gdLst>
                  <a:gd name="T0" fmla="*/ 158 w 798"/>
                  <a:gd name="T1" fmla="*/ 4 h 787"/>
                  <a:gd name="T2" fmla="*/ 305 w 798"/>
                  <a:gd name="T3" fmla="*/ 11 h 787"/>
                  <a:gd name="T4" fmla="*/ 465 w 798"/>
                  <a:gd name="T5" fmla="*/ 14 h 787"/>
                  <a:gd name="T6" fmla="*/ 645 w 798"/>
                  <a:gd name="T7" fmla="*/ 0 h 787"/>
                  <a:gd name="T8" fmla="*/ 758 w 798"/>
                  <a:gd name="T9" fmla="*/ 4 h 787"/>
                  <a:gd name="T10" fmla="*/ 770 w 798"/>
                  <a:gd name="T11" fmla="*/ 14 h 787"/>
                  <a:gd name="T12" fmla="*/ 780 w 798"/>
                  <a:gd name="T13" fmla="*/ 41 h 787"/>
                  <a:gd name="T14" fmla="*/ 774 w 798"/>
                  <a:gd name="T15" fmla="*/ 210 h 787"/>
                  <a:gd name="T16" fmla="*/ 774 w 798"/>
                  <a:gd name="T17" fmla="*/ 385 h 787"/>
                  <a:gd name="T18" fmla="*/ 787 w 798"/>
                  <a:gd name="T19" fmla="*/ 535 h 787"/>
                  <a:gd name="T20" fmla="*/ 798 w 798"/>
                  <a:gd name="T21" fmla="*/ 693 h 787"/>
                  <a:gd name="T22" fmla="*/ 798 w 798"/>
                  <a:gd name="T23" fmla="*/ 738 h 787"/>
                  <a:gd name="T24" fmla="*/ 776 w 798"/>
                  <a:gd name="T25" fmla="*/ 766 h 787"/>
                  <a:gd name="T26" fmla="*/ 725 w 798"/>
                  <a:gd name="T27" fmla="*/ 769 h 787"/>
                  <a:gd name="T28" fmla="*/ 507 w 798"/>
                  <a:gd name="T29" fmla="*/ 766 h 787"/>
                  <a:gd name="T30" fmla="*/ 498 w 798"/>
                  <a:gd name="T31" fmla="*/ 769 h 787"/>
                  <a:gd name="T32" fmla="*/ 491 w 798"/>
                  <a:gd name="T33" fmla="*/ 769 h 787"/>
                  <a:gd name="T34" fmla="*/ 283 w 798"/>
                  <a:gd name="T35" fmla="*/ 776 h 787"/>
                  <a:gd name="T36" fmla="*/ 274 w 798"/>
                  <a:gd name="T37" fmla="*/ 780 h 787"/>
                  <a:gd name="T38" fmla="*/ 89 w 798"/>
                  <a:gd name="T39" fmla="*/ 787 h 787"/>
                  <a:gd name="T40" fmla="*/ 12 w 798"/>
                  <a:gd name="T41" fmla="*/ 769 h 787"/>
                  <a:gd name="T42" fmla="*/ 0 w 798"/>
                  <a:gd name="T43" fmla="*/ 723 h 787"/>
                  <a:gd name="T44" fmla="*/ 12 w 798"/>
                  <a:gd name="T45" fmla="*/ 619 h 787"/>
                  <a:gd name="T46" fmla="*/ 34 w 798"/>
                  <a:gd name="T47" fmla="*/ 434 h 787"/>
                  <a:gd name="T48" fmla="*/ 40 w 798"/>
                  <a:gd name="T49" fmla="*/ 221 h 787"/>
                  <a:gd name="T50" fmla="*/ 40 w 798"/>
                  <a:gd name="T51" fmla="*/ 212 h 787"/>
                  <a:gd name="T52" fmla="*/ 49 w 798"/>
                  <a:gd name="T53" fmla="*/ 78 h 787"/>
                  <a:gd name="T54" fmla="*/ 56 w 798"/>
                  <a:gd name="T55" fmla="*/ 14 h 787"/>
                  <a:gd name="T56" fmla="*/ 89 w 798"/>
                  <a:gd name="T57" fmla="*/ 0 h 787"/>
                  <a:gd name="T58" fmla="*/ 141 w 798"/>
                  <a:gd name="T59" fmla="*/ 5 h 787"/>
                  <a:gd name="T60" fmla="*/ 169 w 798"/>
                  <a:gd name="T61" fmla="*/ 5 h 787"/>
                  <a:gd name="T62" fmla="*/ 158 w 798"/>
                  <a:gd name="T63" fmla="*/ 4 h 7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798" h="787">
                    <a:moveTo>
                      <a:pt x="158" y="4"/>
                    </a:moveTo>
                    <a:lnTo>
                      <a:pt x="305" y="11"/>
                    </a:lnTo>
                    <a:lnTo>
                      <a:pt x="465" y="14"/>
                    </a:lnTo>
                    <a:lnTo>
                      <a:pt x="645" y="0"/>
                    </a:lnTo>
                    <a:lnTo>
                      <a:pt x="758" y="4"/>
                    </a:lnTo>
                    <a:lnTo>
                      <a:pt x="770" y="14"/>
                    </a:lnTo>
                    <a:lnTo>
                      <a:pt x="780" y="41"/>
                    </a:lnTo>
                    <a:lnTo>
                      <a:pt x="774" y="210"/>
                    </a:lnTo>
                    <a:lnTo>
                      <a:pt x="774" y="385"/>
                    </a:lnTo>
                    <a:lnTo>
                      <a:pt x="787" y="535"/>
                    </a:lnTo>
                    <a:lnTo>
                      <a:pt x="798" y="693"/>
                    </a:lnTo>
                    <a:lnTo>
                      <a:pt x="798" y="738"/>
                    </a:lnTo>
                    <a:lnTo>
                      <a:pt x="776" y="766"/>
                    </a:lnTo>
                    <a:lnTo>
                      <a:pt x="725" y="769"/>
                    </a:lnTo>
                    <a:lnTo>
                      <a:pt x="507" y="766"/>
                    </a:lnTo>
                    <a:lnTo>
                      <a:pt x="498" y="769"/>
                    </a:lnTo>
                    <a:lnTo>
                      <a:pt x="491" y="769"/>
                    </a:lnTo>
                    <a:lnTo>
                      <a:pt x="283" y="776"/>
                    </a:lnTo>
                    <a:lnTo>
                      <a:pt x="274" y="780"/>
                    </a:lnTo>
                    <a:lnTo>
                      <a:pt x="89" y="787"/>
                    </a:lnTo>
                    <a:lnTo>
                      <a:pt x="12" y="769"/>
                    </a:lnTo>
                    <a:lnTo>
                      <a:pt x="0" y="723"/>
                    </a:lnTo>
                    <a:lnTo>
                      <a:pt x="12" y="619"/>
                    </a:lnTo>
                    <a:lnTo>
                      <a:pt x="34" y="434"/>
                    </a:lnTo>
                    <a:lnTo>
                      <a:pt x="40" y="221"/>
                    </a:lnTo>
                    <a:lnTo>
                      <a:pt x="40" y="212"/>
                    </a:lnTo>
                    <a:lnTo>
                      <a:pt x="49" y="78"/>
                    </a:lnTo>
                    <a:lnTo>
                      <a:pt x="56" y="14"/>
                    </a:lnTo>
                    <a:lnTo>
                      <a:pt x="89" y="0"/>
                    </a:lnTo>
                    <a:lnTo>
                      <a:pt x="141" y="5"/>
                    </a:lnTo>
                    <a:lnTo>
                      <a:pt x="169" y="5"/>
                    </a:lnTo>
                    <a:lnTo>
                      <a:pt x="158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9143" name="Freeform 135"/>
              <p:cNvSpPr>
                <a:spLocks/>
              </p:cNvSpPr>
              <p:nvPr/>
            </p:nvSpPr>
            <p:spPr bwMode="auto">
              <a:xfrm>
                <a:off x="602" y="2461"/>
                <a:ext cx="362" cy="353"/>
              </a:xfrm>
              <a:custGeom>
                <a:avLst/>
                <a:gdLst>
                  <a:gd name="T0" fmla="*/ 69 w 720"/>
                  <a:gd name="T1" fmla="*/ 4 h 706"/>
                  <a:gd name="T2" fmla="*/ 229 w 720"/>
                  <a:gd name="T3" fmla="*/ 9 h 706"/>
                  <a:gd name="T4" fmla="*/ 382 w 720"/>
                  <a:gd name="T5" fmla="*/ 11 h 706"/>
                  <a:gd name="T6" fmla="*/ 544 w 720"/>
                  <a:gd name="T7" fmla="*/ 4 h 706"/>
                  <a:gd name="T8" fmla="*/ 671 w 720"/>
                  <a:gd name="T9" fmla="*/ 0 h 706"/>
                  <a:gd name="T10" fmla="*/ 693 w 720"/>
                  <a:gd name="T11" fmla="*/ 5 h 706"/>
                  <a:gd name="T12" fmla="*/ 698 w 720"/>
                  <a:gd name="T13" fmla="*/ 35 h 706"/>
                  <a:gd name="T14" fmla="*/ 693 w 720"/>
                  <a:gd name="T15" fmla="*/ 199 h 706"/>
                  <a:gd name="T16" fmla="*/ 696 w 720"/>
                  <a:gd name="T17" fmla="*/ 364 h 706"/>
                  <a:gd name="T18" fmla="*/ 709 w 720"/>
                  <a:gd name="T19" fmla="*/ 508 h 706"/>
                  <a:gd name="T20" fmla="*/ 720 w 720"/>
                  <a:gd name="T21" fmla="*/ 655 h 706"/>
                  <a:gd name="T22" fmla="*/ 715 w 720"/>
                  <a:gd name="T23" fmla="*/ 676 h 706"/>
                  <a:gd name="T24" fmla="*/ 676 w 720"/>
                  <a:gd name="T25" fmla="*/ 683 h 706"/>
                  <a:gd name="T26" fmla="*/ 495 w 720"/>
                  <a:gd name="T27" fmla="*/ 683 h 706"/>
                  <a:gd name="T28" fmla="*/ 317 w 720"/>
                  <a:gd name="T29" fmla="*/ 688 h 706"/>
                  <a:gd name="T30" fmla="*/ 151 w 720"/>
                  <a:gd name="T31" fmla="*/ 702 h 706"/>
                  <a:gd name="T32" fmla="*/ 44 w 720"/>
                  <a:gd name="T33" fmla="*/ 706 h 706"/>
                  <a:gd name="T34" fmla="*/ 11 w 720"/>
                  <a:gd name="T35" fmla="*/ 701 h 706"/>
                  <a:gd name="T36" fmla="*/ 0 w 720"/>
                  <a:gd name="T37" fmla="*/ 681 h 706"/>
                  <a:gd name="T38" fmla="*/ 27 w 720"/>
                  <a:gd name="T39" fmla="*/ 508 h 706"/>
                  <a:gd name="T40" fmla="*/ 44 w 720"/>
                  <a:gd name="T41" fmla="*/ 358 h 706"/>
                  <a:gd name="T42" fmla="*/ 53 w 720"/>
                  <a:gd name="T43" fmla="*/ 207 h 706"/>
                  <a:gd name="T44" fmla="*/ 55 w 720"/>
                  <a:gd name="T45" fmla="*/ 58 h 706"/>
                  <a:gd name="T46" fmla="*/ 64 w 720"/>
                  <a:gd name="T47" fmla="*/ 14 h 706"/>
                  <a:gd name="T48" fmla="*/ 69 w 720"/>
                  <a:gd name="T49" fmla="*/ 4 h 7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20" h="706">
                    <a:moveTo>
                      <a:pt x="69" y="4"/>
                    </a:moveTo>
                    <a:lnTo>
                      <a:pt x="229" y="9"/>
                    </a:lnTo>
                    <a:lnTo>
                      <a:pt x="382" y="11"/>
                    </a:lnTo>
                    <a:lnTo>
                      <a:pt x="544" y="4"/>
                    </a:lnTo>
                    <a:lnTo>
                      <a:pt x="671" y="0"/>
                    </a:lnTo>
                    <a:lnTo>
                      <a:pt x="693" y="5"/>
                    </a:lnTo>
                    <a:lnTo>
                      <a:pt x="698" y="35"/>
                    </a:lnTo>
                    <a:lnTo>
                      <a:pt x="693" y="199"/>
                    </a:lnTo>
                    <a:lnTo>
                      <a:pt x="696" y="364"/>
                    </a:lnTo>
                    <a:lnTo>
                      <a:pt x="709" y="508"/>
                    </a:lnTo>
                    <a:lnTo>
                      <a:pt x="720" y="655"/>
                    </a:lnTo>
                    <a:lnTo>
                      <a:pt x="715" y="676"/>
                    </a:lnTo>
                    <a:lnTo>
                      <a:pt x="676" y="683"/>
                    </a:lnTo>
                    <a:lnTo>
                      <a:pt x="495" y="683"/>
                    </a:lnTo>
                    <a:lnTo>
                      <a:pt x="317" y="688"/>
                    </a:lnTo>
                    <a:lnTo>
                      <a:pt x="151" y="702"/>
                    </a:lnTo>
                    <a:lnTo>
                      <a:pt x="44" y="706"/>
                    </a:lnTo>
                    <a:lnTo>
                      <a:pt x="11" y="701"/>
                    </a:lnTo>
                    <a:lnTo>
                      <a:pt x="0" y="681"/>
                    </a:lnTo>
                    <a:lnTo>
                      <a:pt x="27" y="508"/>
                    </a:lnTo>
                    <a:lnTo>
                      <a:pt x="44" y="358"/>
                    </a:lnTo>
                    <a:lnTo>
                      <a:pt x="53" y="207"/>
                    </a:lnTo>
                    <a:lnTo>
                      <a:pt x="55" y="58"/>
                    </a:lnTo>
                    <a:lnTo>
                      <a:pt x="64" y="14"/>
                    </a:lnTo>
                    <a:lnTo>
                      <a:pt x="69" y="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99144" name="Freeform 136"/>
            <p:cNvSpPr>
              <a:spLocks/>
            </p:cNvSpPr>
            <p:nvPr/>
          </p:nvSpPr>
          <p:spPr bwMode="auto">
            <a:xfrm>
              <a:off x="3022" y="3523"/>
              <a:ext cx="121" cy="127"/>
            </a:xfrm>
            <a:custGeom>
              <a:avLst/>
              <a:gdLst>
                <a:gd name="T0" fmla="*/ 38 w 240"/>
                <a:gd name="T1" fmla="*/ 55 h 254"/>
                <a:gd name="T2" fmla="*/ 66 w 240"/>
                <a:gd name="T3" fmla="*/ 49 h 254"/>
                <a:gd name="T4" fmla="*/ 82 w 240"/>
                <a:gd name="T5" fmla="*/ 42 h 254"/>
                <a:gd name="T6" fmla="*/ 104 w 240"/>
                <a:gd name="T7" fmla="*/ 32 h 254"/>
                <a:gd name="T8" fmla="*/ 115 w 240"/>
                <a:gd name="T9" fmla="*/ 16 h 254"/>
                <a:gd name="T10" fmla="*/ 131 w 240"/>
                <a:gd name="T11" fmla="*/ 7 h 254"/>
                <a:gd name="T12" fmla="*/ 148 w 240"/>
                <a:gd name="T13" fmla="*/ 0 h 254"/>
                <a:gd name="T14" fmla="*/ 168 w 240"/>
                <a:gd name="T15" fmla="*/ 0 h 254"/>
                <a:gd name="T16" fmla="*/ 184 w 240"/>
                <a:gd name="T17" fmla="*/ 0 h 254"/>
                <a:gd name="T18" fmla="*/ 200 w 240"/>
                <a:gd name="T19" fmla="*/ 5 h 254"/>
                <a:gd name="T20" fmla="*/ 217 w 240"/>
                <a:gd name="T21" fmla="*/ 11 h 254"/>
                <a:gd name="T22" fmla="*/ 235 w 240"/>
                <a:gd name="T23" fmla="*/ 27 h 254"/>
                <a:gd name="T24" fmla="*/ 240 w 240"/>
                <a:gd name="T25" fmla="*/ 42 h 254"/>
                <a:gd name="T26" fmla="*/ 240 w 240"/>
                <a:gd name="T27" fmla="*/ 60 h 254"/>
                <a:gd name="T28" fmla="*/ 228 w 240"/>
                <a:gd name="T29" fmla="*/ 74 h 254"/>
                <a:gd name="T30" fmla="*/ 211 w 240"/>
                <a:gd name="T31" fmla="*/ 79 h 254"/>
                <a:gd name="T32" fmla="*/ 195 w 240"/>
                <a:gd name="T33" fmla="*/ 76 h 254"/>
                <a:gd name="T34" fmla="*/ 175 w 240"/>
                <a:gd name="T35" fmla="*/ 69 h 254"/>
                <a:gd name="T36" fmla="*/ 157 w 240"/>
                <a:gd name="T37" fmla="*/ 64 h 254"/>
                <a:gd name="T38" fmla="*/ 137 w 240"/>
                <a:gd name="T39" fmla="*/ 60 h 254"/>
                <a:gd name="T40" fmla="*/ 118 w 240"/>
                <a:gd name="T41" fmla="*/ 60 h 254"/>
                <a:gd name="T42" fmla="*/ 104 w 240"/>
                <a:gd name="T43" fmla="*/ 71 h 254"/>
                <a:gd name="T44" fmla="*/ 109 w 240"/>
                <a:gd name="T45" fmla="*/ 87 h 254"/>
                <a:gd name="T46" fmla="*/ 126 w 240"/>
                <a:gd name="T47" fmla="*/ 95 h 254"/>
                <a:gd name="T48" fmla="*/ 142 w 240"/>
                <a:gd name="T49" fmla="*/ 102 h 254"/>
                <a:gd name="T50" fmla="*/ 164 w 240"/>
                <a:gd name="T51" fmla="*/ 102 h 254"/>
                <a:gd name="T52" fmla="*/ 184 w 240"/>
                <a:gd name="T53" fmla="*/ 102 h 254"/>
                <a:gd name="T54" fmla="*/ 200 w 240"/>
                <a:gd name="T55" fmla="*/ 111 h 254"/>
                <a:gd name="T56" fmla="*/ 217 w 240"/>
                <a:gd name="T57" fmla="*/ 122 h 254"/>
                <a:gd name="T58" fmla="*/ 224 w 240"/>
                <a:gd name="T59" fmla="*/ 138 h 254"/>
                <a:gd name="T60" fmla="*/ 218 w 240"/>
                <a:gd name="T61" fmla="*/ 155 h 254"/>
                <a:gd name="T62" fmla="*/ 208 w 240"/>
                <a:gd name="T63" fmla="*/ 169 h 254"/>
                <a:gd name="T64" fmla="*/ 189 w 240"/>
                <a:gd name="T65" fmla="*/ 171 h 254"/>
                <a:gd name="T66" fmla="*/ 169 w 240"/>
                <a:gd name="T67" fmla="*/ 171 h 254"/>
                <a:gd name="T68" fmla="*/ 151 w 240"/>
                <a:gd name="T69" fmla="*/ 164 h 254"/>
                <a:gd name="T70" fmla="*/ 131 w 240"/>
                <a:gd name="T71" fmla="*/ 159 h 254"/>
                <a:gd name="T72" fmla="*/ 115 w 240"/>
                <a:gd name="T73" fmla="*/ 155 h 254"/>
                <a:gd name="T74" fmla="*/ 93 w 240"/>
                <a:gd name="T75" fmla="*/ 150 h 254"/>
                <a:gd name="T76" fmla="*/ 75 w 240"/>
                <a:gd name="T77" fmla="*/ 150 h 254"/>
                <a:gd name="T78" fmla="*/ 86 w 240"/>
                <a:gd name="T79" fmla="*/ 166 h 254"/>
                <a:gd name="T80" fmla="*/ 102 w 240"/>
                <a:gd name="T81" fmla="*/ 175 h 254"/>
                <a:gd name="T82" fmla="*/ 118 w 240"/>
                <a:gd name="T83" fmla="*/ 180 h 254"/>
                <a:gd name="T84" fmla="*/ 135 w 240"/>
                <a:gd name="T85" fmla="*/ 189 h 254"/>
                <a:gd name="T86" fmla="*/ 148 w 240"/>
                <a:gd name="T87" fmla="*/ 201 h 254"/>
                <a:gd name="T88" fmla="*/ 168 w 240"/>
                <a:gd name="T89" fmla="*/ 222 h 254"/>
                <a:gd name="T90" fmla="*/ 164 w 240"/>
                <a:gd name="T91" fmla="*/ 244 h 254"/>
                <a:gd name="T92" fmla="*/ 153 w 240"/>
                <a:gd name="T93" fmla="*/ 252 h 254"/>
                <a:gd name="T94" fmla="*/ 137 w 240"/>
                <a:gd name="T95" fmla="*/ 254 h 254"/>
                <a:gd name="T96" fmla="*/ 120 w 240"/>
                <a:gd name="T97" fmla="*/ 254 h 254"/>
                <a:gd name="T98" fmla="*/ 98 w 240"/>
                <a:gd name="T99" fmla="*/ 252 h 254"/>
                <a:gd name="T100" fmla="*/ 82 w 240"/>
                <a:gd name="T101" fmla="*/ 247 h 254"/>
                <a:gd name="T102" fmla="*/ 64 w 240"/>
                <a:gd name="T103" fmla="*/ 237 h 254"/>
                <a:gd name="T104" fmla="*/ 48 w 240"/>
                <a:gd name="T105" fmla="*/ 226 h 254"/>
                <a:gd name="T106" fmla="*/ 38 w 240"/>
                <a:gd name="T107" fmla="*/ 210 h 254"/>
                <a:gd name="T108" fmla="*/ 26 w 240"/>
                <a:gd name="T109" fmla="*/ 194 h 254"/>
                <a:gd name="T110" fmla="*/ 17 w 240"/>
                <a:gd name="T111" fmla="*/ 177 h 254"/>
                <a:gd name="T112" fmla="*/ 11 w 240"/>
                <a:gd name="T113" fmla="*/ 161 h 254"/>
                <a:gd name="T114" fmla="*/ 9 w 240"/>
                <a:gd name="T115" fmla="*/ 145 h 254"/>
                <a:gd name="T116" fmla="*/ 9 w 240"/>
                <a:gd name="T117" fmla="*/ 129 h 254"/>
                <a:gd name="T118" fmla="*/ 0 w 240"/>
                <a:gd name="T119" fmla="*/ 113 h 254"/>
                <a:gd name="T120" fmla="*/ 0 w 240"/>
                <a:gd name="T121" fmla="*/ 97 h 254"/>
                <a:gd name="T122" fmla="*/ 6 w 240"/>
                <a:gd name="T123" fmla="*/ 81 h 254"/>
                <a:gd name="T124" fmla="*/ 17 w 240"/>
                <a:gd name="T125" fmla="*/ 65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0" h="254">
                  <a:moveTo>
                    <a:pt x="28" y="49"/>
                  </a:moveTo>
                  <a:lnTo>
                    <a:pt x="38" y="55"/>
                  </a:lnTo>
                  <a:lnTo>
                    <a:pt x="55" y="53"/>
                  </a:lnTo>
                  <a:lnTo>
                    <a:pt x="66" y="49"/>
                  </a:lnTo>
                  <a:lnTo>
                    <a:pt x="75" y="44"/>
                  </a:lnTo>
                  <a:lnTo>
                    <a:pt x="82" y="42"/>
                  </a:lnTo>
                  <a:lnTo>
                    <a:pt x="93" y="34"/>
                  </a:lnTo>
                  <a:lnTo>
                    <a:pt x="104" y="32"/>
                  </a:lnTo>
                  <a:lnTo>
                    <a:pt x="109" y="23"/>
                  </a:lnTo>
                  <a:lnTo>
                    <a:pt x="115" y="16"/>
                  </a:lnTo>
                  <a:lnTo>
                    <a:pt x="124" y="11"/>
                  </a:lnTo>
                  <a:lnTo>
                    <a:pt x="131" y="7"/>
                  </a:lnTo>
                  <a:lnTo>
                    <a:pt x="140" y="2"/>
                  </a:lnTo>
                  <a:lnTo>
                    <a:pt x="148" y="0"/>
                  </a:lnTo>
                  <a:lnTo>
                    <a:pt x="158" y="0"/>
                  </a:lnTo>
                  <a:lnTo>
                    <a:pt x="168" y="0"/>
                  </a:lnTo>
                  <a:lnTo>
                    <a:pt x="175" y="0"/>
                  </a:lnTo>
                  <a:lnTo>
                    <a:pt x="184" y="0"/>
                  </a:lnTo>
                  <a:lnTo>
                    <a:pt x="191" y="0"/>
                  </a:lnTo>
                  <a:lnTo>
                    <a:pt x="200" y="5"/>
                  </a:lnTo>
                  <a:lnTo>
                    <a:pt x="208" y="7"/>
                  </a:lnTo>
                  <a:lnTo>
                    <a:pt x="217" y="11"/>
                  </a:lnTo>
                  <a:lnTo>
                    <a:pt x="224" y="16"/>
                  </a:lnTo>
                  <a:lnTo>
                    <a:pt x="235" y="27"/>
                  </a:lnTo>
                  <a:lnTo>
                    <a:pt x="235" y="34"/>
                  </a:lnTo>
                  <a:lnTo>
                    <a:pt x="240" y="42"/>
                  </a:lnTo>
                  <a:lnTo>
                    <a:pt x="240" y="53"/>
                  </a:lnTo>
                  <a:lnTo>
                    <a:pt x="240" y="60"/>
                  </a:lnTo>
                  <a:lnTo>
                    <a:pt x="235" y="69"/>
                  </a:lnTo>
                  <a:lnTo>
                    <a:pt x="228" y="74"/>
                  </a:lnTo>
                  <a:lnTo>
                    <a:pt x="218" y="79"/>
                  </a:lnTo>
                  <a:lnTo>
                    <a:pt x="211" y="79"/>
                  </a:lnTo>
                  <a:lnTo>
                    <a:pt x="202" y="79"/>
                  </a:lnTo>
                  <a:lnTo>
                    <a:pt x="195" y="76"/>
                  </a:lnTo>
                  <a:lnTo>
                    <a:pt x="186" y="71"/>
                  </a:lnTo>
                  <a:lnTo>
                    <a:pt x="175" y="69"/>
                  </a:lnTo>
                  <a:lnTo>
                    <a:pt x="168" y="65"/>
                  </a:lnTo>
                  <a:lnTo>
                    <a:pt x="157" y="64"/>
                  </a:lnTo>
                  <a:lnTo>
                    <a:pt x="148" y="64"/>
                  </a:lnTo>
                  <a:lnTo>
                    <a:pt x="137" y="60"/>
                  </a:lnTo>
                  <a:lnTo>
                    <a:pt x="129" y="58"/>
                  </a:lnTo>
                  <a:lnTo>
                    <a:pt x="118" y="60"/>
                  </a:lnTo>
                  <a:lnTo>
                    <a:pt x="109" y="64"/>
                  </a:lnTo>
                  <a:lnTo>
                    <a:pt x="104" y="71"/>
                  </a:lnTo>
                  <a:lnTo>
                    <a:pt x="102" y="79"/>
                  </a:lnTo>
                  <a:lnTo>
                    <a:pt x="109" y="87"/>
                  </a:lnTo>
                  <a:lnTo>
                    <a:pt x="118" y="92"/>
                  </a:lnTo>
                  <a:lnTo>
                    <a:pt x="126" y="95"/>
                  </a:lnTo>
                  <a:lnTo>
                    <a:pt x="135" y="101"/>
                  </a:lnTo>
                  <a:lnTo>
                    <a:pt x="142" y="102"/>
                  </a:lnTo>
                  <a:lnTo>
                    <a:pt x="157" y="102"/>
                  </a:lnTo>
                  <a:lnTo>
                    <a:pt x="164" y="102"/>
                  </a:lnTo>
                  <a:lnTo>
                    <a:pt x="175" y="102"/>
                  </a:lnTo>
                  <a:lnTo>
                    <a:pt x="184" y="102"/>
                  </a:lnTo>
                  <a:lnTo>
                    <a:pt x="191" y="106"/>
                  </a:lnTo>
                  <a:lnTo>
                    <a:pt x="200" y="111"/>
                  </a:lnTo>
                  <a:lnTo>
                    <a:pt x="208" y="117"/>
                  </a:lnTo>
                  <a:lnTo>
                    <a:pt x="217" y="122"/>
                  </a:lnTo>
                  <a:lnTo>
                    <a:pt x="218" y="129"/>
                  </a:lnTo>
                  <a:lnTo>
                    <a:pt x="224" y="138"/>
                  </a:lnTo>
                  <a:lnTo>
                    <a:pt x="224" y="145"/>
                  </a:lnTo>
                  <a:lnTo>
                    <a:pt x="218" y="155"/>
                  </a:lnTo>
                  <a:lnTo>
                    <a:pt x="217" y="164"/>
                  </a:lnTo>
                  <a:lnTo>
                    <a:pt x="208" y="169"/>
                  </a:lnTo>
                  <a:lnTo>
                    <a:pt x="197" y="171"/>
                  </a:lnTo>
                  <a:lnTo>
                    <a:pt x="189" y="171"/>
                  </a:lnTo>
                  <a:lnTo>
                    <a:pt x="180" y="171"/>
                  </a:lnTo>
                  <a:lnTo>
                    <a:pt x="169" y="171"/>
                  </a:lnTo>
                  <a:lnTo>
                    <a:pt x="162" y="169"/>
                  </a:lnTo>
                  <a:lnTo>
                    <a:pt x="151" y="164"/>
                  </a:lnTo>
                  <a:lnTo>
                    <a:pt x="142" y="164"/>
                  </a:lnTo>
                  <a:lnTo>
                    <a:pt x="131" y="159"/>
                  </a:lnTo>
                  <a:lnTo>
                    <a:pt x="124" y="159"/>
                  </a:lnTo>
                  <a:lnTo>
                    <a:pt x="115" y="155"/>
                  </a:lnTo>
                  <a:lnTo>
                    <a:pt x="102" y="154"/>
                  </a:lnTo>
                  <a:lnTo>
                    <a:pt x="93" y="150"/>
                  </a:lnTo>
                  <a:lnTo>
                    <a:pt x="82" y="150"/>
                  </a:lnTo>
                  <a:lnTo>
                    <a:pt x="75" y="150"/>
                  </a:lnTo>
                  <a:lnTo>
                    <a:pt x="77" y="159"/>
                  </a:lnTo>
                  <a:lnTo>
                    <a:pt x="86" y="166"/>
                  </a:lnTo>
                  <a:lnTo>
                    <a:pt x="93" y="169"/>
                  </a:lnTo>
                  <a:lnTo>
                    <a:pt x="102" y="175"/>
                  </a:lnTo>
                  <a:lnTo>
                    <a:pt x="109" y="177"/>
                  </a:lnTo>
                  <a:lnTo>
                    <a:pt x="118" y="180"/>
                  </a:lnTo>
                  <a:lnTo>
                    <a:pt x="126" y="184"/>
                  </a:lnTo>
                  <a:lnTo>
                    <a:pt x="135" y="189"/>
                  </a:lnTo>
                  <a:lnTo>
                    <a:pt x="142" y="194"/>
                  </a:lnTo>
                  <a:lnTo>
                    <a:pt x="148" y="201"/>
                  </a:lnTo>
                  <a:lnTo>
                    <a:pt x="157" y="205"/>
                  </a:lnTo>
                  <a:lnTo>
                    <a:pt x="168" y="222"/>
                  </a:lnTo>
                  <a:lnTo>
                    <a:pt x="169" y="237"/>
                  </a:lnTo>
                  <a:lnTo>
                    <a:pt x="164" y="244"/>
                  </a:lnTo>
                  <a:lnTo>
                    <a:pt x="162" y="252"/>
                  </a:lnTo>
                  <a:lnTo>
                    <a:pt x="153" y="252"/>
                  </a:lnTo>
                  <a:lnTo>
                    <a:pt x="146" y="252"/>
                  </a:lnTo>
                  <a:lnTo>
                    <a:pt x="137" y="254"/>
                  </a:lnTo>
                  <a:lnTo>
                    <a:pt x="129" y="254"/>
                  </a:lnTo>
                  <a:lnTo>
                    <a:pt x="120" y="254"/>
                  </a:lnTo>
                  <a:lnTo>
                    <a:pt x="109" y="252"/>
                  </a:lnTo>
                  <a:lnTo>
                    <a:pt x="98" y="252"/>
                  </a:lnTo>
                  <a:lnTo>
                    <a:pt x="91" y="249"/>
                  </a:lnTo>
                  <a:lnTo>
                    <a:pt x="82" y="247"/>
                  </a:lnTo>
                  <a:lnTo>
                    <a:pt x="71" y="242"/>
                  </a:lnTo>
                  <a:lnTo>
                    <a:pt x="64" y="237"/>
                  </a:lnTo>
                  <a:lnTo>
                    <a:pt x="55" y="231"/>
                  </a:lnTo>
                  <a:lnTo>
                    <a:pt x="48" y="226"/>
                  </a:lnTo>
                  <a:lnTo>
                    <a:pt x="44" y="217"/>
                  </a:lnTo>
                  <a:lnTo>
                    <a:pt x="38" y="210"/>
                  </a:lnTo>
                  <a:lnTo>
                    <a:pt x="31" y="201"/>
                  </a:lnTo>
                  <a:lnTo>
                    <a:pt x="26" y="194"/>
                  </a:lnTo>
                  <a:lnTo>
                    <a:pt x="22" y="185"/>
                  </a:lnTo>
                  <a:lnTo>
                    <a:pt x="17" y="177"/>
                  </a:lnTo>
                  <a:lnTo>
                    <a:pt x="17" y="169"/>
                  </a:lnTo>
                  <a:lnTo>
                    <a:pt x="11" y="161"/>
                  </a:lnTo>
                  <a:lnTo>
                    <a:pt x="11" y="154"/>
                  </a:lnTo>
                  <a:lnTo>
                    <a:pt x="9" y="145"/>
                  </a:lnTo>
                  <a:lnTo>
                    <a:pt x="9" y="138"/>
                  </a:lnTo>
                  <a:lnTo>
                    <a:pt x="9" y="129"/>
                  </a:lnTo>
                  <a:lnTo>
                    <a:pt x="6" y="122"/>
                  </a:lnTo>
                  <a:lnTo>
                    <a:pt x="0" y="113"/>
                  </a:lnTo>
                  <a:lnTo>
                    <a:pt x="0" y="106"/>
                  </a:lnTo>
                  <a:lnTo>
                    <a:pt x="0" y="97"/>
                  </a:lnTo>
                  <a:lnTo>
                    <a:pt x="4" y="90"/>
                  </a:lnTo>
                  <a:lnTo>
                    <a:pt x="6" y="81"/>
                  </a:lnTo>
                  <a:lnTo>
                    <a:pt x="11" y="74"/>
                  </a:lnTo>
                  <a:lnTo>
                    <a:pt x="17" y="65"/>
                  </a:lnTo>
                  <a:lnTo>
                    <a:pt x="28" y="4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45" name="Freeform 137"/>
            <p:cNvSpPr>
              <a:spLocks/>
            </p:cNvSpPr>
            <p:nvPr/>
          </p:nvSpPr>
          <p:spPr bwMode="auto">
            <a:xfrm>
              <a:off x="3358" y="3468"/>
              <a:ext cx="111" cy="148"/>
            </a:xfrm>
            <a:custGeom>
              <a:avLst/>
              <a:gdLst>
                <a:gd name="T0" fmla="*/ 171 w 224"/>
                <a:gd name="T1" fmla="*/ 69 h 298"/>
                <a:gd name="T2" fmla="*/ 158 w 224"/>
                <a:gd name="T3" fmla="*/ 56 h 298"/>
                <a:gd name="T4" fmla="*/ 147 w 224"/>
                <a:gd name="T5" fmla="*/ 40 h 298"/>
                <a:gd name="T6" fmla="*/ 133 w 224"/>
                <a:gd name="T7" fmla="*/ 25 h 298"/>
                <a:gd name="T8" fmla="*/ 120 w 224"/>
                <a:gd name="T9" fmla="*/ 14 h 298"/>
                <a:gd name="T10" fmla="*/ 104 w 224"/>
                <a:gd name="T11" fmla="*/ 3 h 298"/>
                <a:gd name="T12" fmla="*/ 84 w 224"/>
                <a:gd name="T13" fmla="*/ 0 h 298"/>
                <a:gd name="T14" fmla="*/ 67 w 224"/>
                <a:gd name="T15" fmla="*/ 9 h 298"/>
                <a:gd name="T16" fmla="*/ 56 w 224"/>
                <a:gd name="T17" fmla="*/ 21 h 298"/>
                <a:gd name="T18" fmla="*/ 51 w 224"/>
                <a:gd name="T19" fmla="*/ 37 h 298"/>
                <a:gd name="T20" fmla="*/ 56 w 224"/>
                <a:gd name="T21" fmla="*/ 53 h 298"/>
                <a:gd name="T22" fmla="*/ 73 w 224"/>
                <a:gd name="T23" fmla="*/ 63 h 298"/>
                <a:gd name="T24" fmla="*/ 89 w 224"/>
                <a:gd name="T25" fmla="*/ 74 h 298"/>
                <a:gd name="T26" fmla="*/ 105 w 224"/>
                <a:gd name="T27" fmla="*/ 90 h 298"/>
                <a:gd name="T28" fmla="*/ 111 w 224"/>
                <a:gd name="T29" fmla="*/ 106 h 298"/>
                <a:gd name="T30" fmla="*/ 94 w 224"/>
                <a:gd name="T31" fmla="*/ 111 h 298"/>
                <a:gd name="T32" fmla="*/ 76 w 224"/>
                <a:gd name="T33" fmla="*/ 106 h 298"/>
                <a:gd name="T34" fmla="*/ 60 w 224"/>
                <a:gd name="T35" fmla="*/ 104 h 298"/>
                <a:gd name="T36" fmla="*/ 44 w 224"/>
                <a:gd name="T37" fmla="*/ 104 h 298"/>
                <a:gd name="T38" fmla="*/ 24 w 224"/>
                <a:gd name="T39" fmla="*/ 106 h 298"/>
                <a:gd name="T40" fmla="*/ 5 w 224"/>
                <a:gd name="T41" fmla="*/ 115 h 298"/>
                <a:gd name="T42" fmla="*/ 0 w 224"/>
                <a:gd name="T43" fmla="*/ 130 h 298"/>
                <a:gd name="T44" fmla="*/ 2 w 224"/>
                <a:gd name="T45" fmla="*/ 148 h 298"/>
                <a:gd name="T46" fmla="*/ 16 w 224"/>
                <a:gd name="T47" fmla="*/ 159 h 298"/>
                <a:gd name="T48" fmla="*/ 33 w 224"/>
                <a:gd name="T49" fmla="*/ 164 h 298"/>
                <a:gd name="T50" fmla="*/ 49 w 224"/>
                <a:gd name="T51" fmla="*/ 169 h 298"/>
                <a:gd name="T52" fmla="*/ 65 w 224"/>
                <a:gd name="T53" fmla="*/ 175 h 298"/>
                <a:gd name="T54" fmla="*/ 82 w 224"/>
                <a:gd name="T55" fmla="*/ 178 h 298"/>
                <a:gd name="T56" fmla="*/ 98 w 224"/>
                <a:gd name="T57" fmla="*/ 183 h 298"/>
                <a:gd name="T58" fmla="*/ 109 w 224"/>
                <a:gd name="T59" fmla="*/ 194 h 298"/>
                <a:gd name="T60" fmla="*/ 100 w 224"/>
                <a:gd name="T61" fmla="*/ 206 h 298"/>
                <a:gd name="T62" fmla="*/ 78 w 224"/>
                <a:gd name="T63" fmla="*/ 215 h 298"/>
                <a:gd name="T64" fmla="*/ 62 w 224"/>
                <a:gd name="T65" fmla="*/ 217 h 298"/>
                <a:gd name="T66" fmla="*/ 40 w 224"/>
                <a:gd name="T67" fmla="*/ 220 h 298"/>
                <a:gd name="T68" fmla="*/ 24 w 224"/>
                <a:gd name="T69" fmla="*/ 231 h 298"/>
                <a:gd name="T70" fmla="*/ 11 w 224"/>
                <a:gd name="T71" fmla="*/ 247 h 298"/>
                <a:gd name="T72" fmla="*/ 7 w 224"/>
                <a:gd name="T73" fmla="*/ 263 h 298"/>
                <a:gd name="T74" fmla="*/ 16 w 224"/>
                <a:gd name="T75" fmla="*/ 279 h 298"/>
                <a:gd name="T76" fmla="*/ 34 w 224"/>
                <a:gd name="T77" fmla="*/ 289 h 298"/>
                <a:gd name="T78" fmla="*/ 51 w 224"/>
                <a:gd name="T79" fmla="*/ 298 h 298"/>
                <a:gd name="T80" fmla="*/ 67 w 224"/>
                <a:gd name="T81" fmla="*/ 298 h 298"/>
                <a:gd name="T82" fmla="*/ 84 w 224"/>
                <a:gd name="T83" fmla="*/ 291 h 298"/>
                <a:gd name="T84" fmla="*/ 100 w 224"/>
                <a:gd name="T85" fmla="*/ 289 h 298"/>
                <a:gd name="T86" fmla="*/ 122 w 224"/>
                <a:gd name="T87" fmla="*/ 279 h 298"/>
                <a:gd name="T88" fmla="*/ 138 w 224"/>
                <a:gd name="T89" fmla="*/ 270 h 298"/>
                <a:gd name="T90" fmla="*/ 153 w 224"/>
                <a:gd name="T91" fmla="*/ 258 h 298"/>
                <a:gd name="T92" fmla="*/ 165 w 224"/>
                <a:gd name="T93" fmla="*/ 243 h 298"/>
                <a:gd name="T94" fmla="*/ 182 w 224"/>
                <a:gd name="T95" fmla="*/ 231 h 298"/>
                <a:gd name="T96" fmla="*/ 196 w 224"/>
                <a:gd name="T97" fmla="*/ 220 h 298"/>
                <a:gd name="T98" fmla="*/ 218 w 224"/>
                <a:gd name="T99" fmla="*/ 169 h 298"/>
                <a:gd name="T100" fmla="*/ 224 w 224"/>
                <a:gd name="T101" fmla="*/ 99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24" h="298">
                  <a:moveTo>
                    <a:pt x="224" y="99"/>
                  </a:moveTo>
                  <a:lnTo>
                    <a:pt x="171" y="69"/>
                  </a:lnTo>
                  <a:lnTo>
                    <a:pt x="165" y="62"/>
                  </a:lnTo>
                  <a:lnTo>
                    <a:pt x="158" y="56"/>
                  </a:lnTo>
                  <a:lnTo>
                    <a:pt x="153" y="48"/>
                  </a:lnTo>
                  <a:lnTo>
                    <a:pt x="147" y="40"/>
                  </a:lnTo>
                  <a:lnTo>
                    <a:pt x="144" y="32"/>
                  </a:lnTo>
                  <a:lnTo>
                    <a:pt x="133" y="25"/>
                  </a:lnTo>
                  <a:lnTo>
                    <a:pt x="127" y="16"/>
                  </a:lnTo>
                  <a:lnTo>
                    <a:pt x="120" y="14"/>
                  </a:lnTo>
                  <a:lnTo>
                    <a:pt x="111" y="9"/>
                  </a:lnTo>
                  <a:lnTo>
                    <a:pt x="104" y="3"/>
                  </a:lnTo>
                  <a:lnTo>
                    <a:pt x="94" y="0"/>
                  </a:lnTo>
                  <a:lnTo>
                    <a:pt x="84" y="0"/>
                  </a:lnTo>
                  <a:lnTo>
                    <a:pt x="76" y="3"/>
                  </a:lnTo>
                  <a:lnTo>
                    <a:pt x="67" y="9"/>
                  </a:lnTo>
                  <a:lnTo>
                    <a:pt x="60" y="14"/>
                  </a:lnTo>
                  <a:lnTo>
                    <a:pt x="56" y="21"/>
                  </a:lnTo>
                  <a:lnTo>
                    <a:pt x="51" y="30"/>
                  </a:lnTo>
                  <a:lnTo>
                    <a:pt x="51" y="37"/>
                  </a:lnTo>
                  <a:lnTo>
                    <a:pt x="54" y="46"/>
                  </a:lnTo>
                  <a:lnTo>
                    <a:pt x="56" y="53"/>
                  </a:lnTo>
                  <a:lnTo>
                    <a:pt x="62" y="62"/>
                  </a:lnTo>
                  <a:lnTo>
                    <a:pt x="73" y="63"/>
                  </a:lnTo>
                  <a:lnTo>
                    <a:pt x="82" y="69"/>
                  </a:lnTo>
                  <a:lnTo>
                    <a:pt x="89" y="74"/>
                  </a:lnTo>
                  <a:lnTo>
                    <a:pt x="98" y="83"/>
                  </a:lnTo>
                  <a:lnTo>
                    <a:pt x="105" y="90"/>
                  </a:lnTo>
                  <a:lnTo>
                    <a:pt x="111" y="99"/>
                  </a:lnTo>
                  <a:lnTo>
                    <a:pt x="111" y="106"/>
                  </a:lnTo>
                  <a:lnTo>
                    <a:pt x="104" y="109"/>
                  </a:lnTo>
                  <a:lnTo>
                    <a:pt x="94" y="111"/>
                  </a:lnTo>
                  <a:lnTo>
                    <a:pt x="84" y="109"/>
                  </a:lnTo>
                  <a:lnTo>
                    <a:pt x="76" y="106"/>
                  </a:lnTo>
                  <a:lnTo>
                    <a:pt x="67" y="104"/>
                  </a:lnTo>
                  <a:lnTo>
                    <a:pt x="60" y="104"/>
                  </a:lnTo>
                  <a:lnTo>
                    <a:pt x="51" y="104"/>
                  </a:lnTo>
                  <a:lnTo>
                    <a:pt x="44" y="104"/>
                  </a:lnTo>
                  <a:lnTo>
                    <a:pt x="34" y="104"/>
                  </a:lnTo>
                  <a:lnTo>
                    <a:pt x="24" y="106"/>
                  </a:lnTo>
                  <a:lnTo>
                    <a:pt x="13" y="109"/>
                  </a:lnTo>
                  <a:lnTo>
                    <a:pt x="5" y="115"/>
                  </a:lnTo>
                  <a:lnTo>
                    <a:pt x="2" y="122"/>
                  </a:lnTo>
                  <a:lnTo>
                    <a:pt x="0" y="130"/>
                  </a:lnTo>
                  <a:lnTo>
                    <a:pt x="0" y="141"/>
                  </a:lnTo>
                  <a:lnTo>
                    <a:pt x="2" y="148"/>
                  </a:lnTo>
                  <a:lnTo>
                    <a:pt x="7" y="157"/>
                  </a:lnTo>
                  <a:lnTo>
                    <a:pt x="16" y="159"/>
                  </a:lnTo>
                  <a:lnTo>
                    <a:pt x="24" y="162"/>
                  </a:lnTo>
                  <a:lnTo>
                    <a:pt x="33" y="164"/>
                  </a:lnTo>
                  <a:lnTo>
                    <a:pt x="40" y="169"/>
                  </a:lnTo>
                  <a:lnTo>
                    <a:pt x="49" y="169"/>
                  </a:lnTo>
                  <a:lnTo>
                    <a:pt x="56" y="175"/>
                  </a:lnTo>
                  <a:lnTo>
                    <a:pt x="65" y="175"/>
                  </a:lnTo>
                  <a:lnTo>
                    <a:pt x="73" y="175"/>
                  </a:lnTo>
                  <a:lnTo>
                    <a:pt x="82" y="178"/>
                  </a:lnTo>
                  <a:lnTo>
                    <a:pt x="89" y="180"/>
                  </a:lnTo>
                  <a:lnTo>
                    <a:pt x="98" y="183"/>
                  </a:lnTo>
                  <a:lnTo>
                    <a:pt x="105" y="185"/>
                  </a:lnTo>
                  <a:lnTo>
                    <a:pt x="109" y="194"/>
                  </a:lnTo>
                  <a:lnTo>
                    <a:pt x="109" y="201"/>
                  </a:lnTo>
                  <a:lnTo>
                    <a:pt x="100" y="206"/>
                  </a:lnTo>
                  <a:lnTo>
                    <a:pt x="89" y="210"/>
                  </a:lnTo>
                  <a:lnTo>
                    <a:pt x="78" y="215"/>
                  </a:lnTo>
                  <a:lnTo>
                    <a:pt x="71" y="215"/>
                  </a:lnTo>
                  <a:lnTo>
                    <a:pt x="62" y="217"/>
                  </a:lnTo>
                  <a:lnTo>
                    <a:pt x="51" y="217"/>
                  </a:lnTo>
                  <a:lnTo>
                    <a:pt x="40" y="220"/>
                  </a:lnTo>
                  <a:lnTo>
                    <a:pt x="33" y="228"/>
                  </a:lnTo>
                  <a:lnTo>
                    <a:pt x="24" y="231"/>
                  </a:lnTo>
                  <a:lnTo>
                    <a:pt x="18" y="238"/>
                  </a:lnTo>
                  <a:lnTo>
                    <a:pt x="11" y="247"/>
                  </a:lnTo>
                  <a:lnTo>
                    <a:pt x="7" y="254"/>
                  </a:lnTo>
                  <a:lnTo>
                    <a:pt x="7" y="263"/>
                  </a:lnTo>
                  <a:lnTo>
                    <a:pt x="11" y="270"/>
                  </a:lnTo>
                  <a:lnTo>
                    <a:pt x="16" y="279"/>
                  </a:lnTo>
                  <a:lnTo>
                    <a:pt x="24" y="284"/>
                  </a:lnTo>
                  <a:lnTo>
                    <a:pt x="34" y="289"/>
                  </a:lnTo>
                  <a:lnTo>
                    <a:pt x="44" y="295"/>
                  </a:lnTo>
                  <a:lnTo>
                    <a:pt x="51" y="298"/>
                  </a:lnTo>
                  <a:lnTo>
                    <a:pt x="60" y="298"/>
                  </a:lnTo>
                  <a:lnTo>
                    <a:pt x="67" y="298"/>
                  </a:lnTo>
                  <a:lnTo>
                    <a:pt x="78" y="298"/>
                  </a:lnTo>
                  <a:lnTo>
                    <a:pt x="84" y="291"/>
                  </a:lnTo>
                  <a:lnTo>
                    <a:pt x="93" y="291"/>
                  </a:lnTo>
                  <a:lnTo>
                    <a:pt x="100" y="289"/>
                  </a:lnTo>
                  <a:lnTo>
                    <a:pt x="111" y="284"/>
                  </a:lnTo>
                  <a:lnTo>
                    <a:pt x="122" y="279"/>
                  </a:lnTo>
                  <a:lnTo>
                    <a:pt x="131" y="275"/>
                  </a:lnTo>
                  <a:lnTo>
                    <a:pt x="138" y="270"/>
                  </a:lnTo>
                  <a:lnTo>
                    <a:pt x="147" y="265"/>
                  </a:lnTo>
                  <a:lnTo>
                    <a:pt x="153" y="258"/>
                  </a:lnTo>
                  <a:lnTo>
                    <a:pt x="160" y="252"/>
                  </a:lnTo>
                  <a:lnTo>
                    <a:pt x="165" y="243"/>
                  </a:lnTo>
                  <a:lnTo>
                    <a:pt x="176" y="238"/>
                  </a:lnTo>
                  <a:lnTo>
                    <a:pt x="182" y="231"/>
                  </a:lnTo>
                  <a:lnTo>
                    <a:pt x="191" y="228"/>
                  </a:lnTo>
                  <a:lnTo>
                    <a:pt x="196" y="220"/>
                  </a:lnTo>
                  <a:lnTo>
                    <a:pt x="198" y="212"/>
                  </a:lnTo>
                  <a:lnTo>
                    <a:pt x="218" y="169"/>
                  </a:lnTo>
                  <a:lnTo>
                    <a:pt x="218" y="122"/>
                  </a:lnTo>
                  <a:lnTo>
                    <a:pt x="224" y="9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46" name="Freeform 138"/>
            <p:cNvSpPr>
              <a:spLocks/>
            </p:cNvSpPr>
            <p:nvPr/>
          </p:nvSpPr>
          <p:spPr bwMode="auto">
            <a:xfrm>
              <a:off x="4280" y="3147"/>
              <a:ext cx="177" cy="284"/>
            </a:xfrm>
            <a:custGeom>
              <a:avLst/>
              <a:gdLst>
                <a:gd name="T0" fmla="*/ 82 w 358"/>
                <a:gd name="T1" fmla="*/ 7 h 568"/>
                <a:gd name="T2" fmla="*/ 167 w 358"/>
                <a:gd name="T3" fmla="*/ 39 h 568"/>
                <a:gd name="T4" fmla="*/ 118 w 358"/>
                <a:gd name="T5" fmla="*/ 187 h 568"/>
                <a:gd name="T6" fmla="*/ 80 w 358"/>
                <a:gd name="T7" fmla="*/ 330 h 568"/>
                <a:gd name="T8" fmla="*/ 145 w 358"/>
                <a:gd name="T9" fmla="*/ 408 h 568"/>
                <a:gd name="T10" fmla="*/ 169 w 358"/>
                <a:gd name="T11" fmla="*/ 402 h 568"/>
                <a:gd name="T12" fmla="*/ 180 w 358"/>
                <a:gd name="T13" fmla="*/ 378 h 568"/>
                <a:gd name="T14" fmla="*/ 183 w 358"/>
                <a:gd name="T15" fmla="*/ 355 h 568"/>
                <a:gd name="T16" fmla="*/ 180 w 358"/>
                <a:gd name="T17" fmla="*/ 325 h 568"/>
                <a:gd name="T18" fmla="*/ 194 w 358"/>
                <a:gd name="T19" fmla="*/ 302 h 568"/>
                <a:gd name="T20" fmla="*/ 212 w 358"/>
                <a:gd name="T21" fmla="*/ 281 h 568"/>
                <a:gd name="T22" fmla="*/ 234 w 358"/>
                <a:gd name="T23" fmla="*/ 260 h 568"/>
                <a:gd name="T24" fmla="*/ 262 w 358"/>
                <a:gd name="T25" fmla="*/ 254 h 568"/>
                <a:gd name="T26" fmla="*/ 276 w 358"/>
                <a:gd name="T27" fmla="*/ 275 h 568"/>
                <a:gd name="T28" fmla="*/ 267 w 358"/>
                <a:gd name="T29" fmla="*/ 302 h 568"/>
                <a:gd name="T30" fmla="*/ 254 w 358"/>
                <a:gd name="T31" fmla="*/ 323 h 568"/>
                <a:gd name="T32" fmla="*/ 238 w 358"/>
                <a:gd name="T33" fmla="*/ 346 h 568"/>
                <a:gd name="T34" fmla="*/ 232 w 358"/>
                <a:gd name="T35" fmla="*/ 371 h 568"/>
                <a:gd name="T36" fmla="*/ 260 w 358"/>
                <a:gd name="T37" fmla="*/ 367 h 568"/>
                <a:gd name="T38" fmla="*/ 283 w 358"/>
                <a:gd name="T39" fmla="*/ 346 h 568"/>
                <a:gd name="T40" fmla="*/ 314 w 358"/>
                <a:gd name="T41" fmla="*/ 335 h 568"/>
                <a:gd name="T42" fmla="*/ 342 w 358"/>
                <a:gd name="T43" fmla="*/ 339 h 568"/>
                <a:gd name="T44" fmla="*/ 358 w 358"/>
                <a:gd name="T45" fmla="*/ 365 h 568"/>
                <a:gd name="T46" fmla="*/ 358 w 358"/>
                <a:gd name="T47" fmla="*/ 392 h 568"/>
                <a:gd name="T48" fmla="*/ 347 w 358"/>
                <a:gd name="T49" fmla="*/ 415 h 568"/>
                <a:gd name="T50" fmla="*/ 320 w 358"/>
                <a:gd name="T51" fmla="*/ 436 h 568"/>
                <a:gd name="T52" fmla="*/ 287 w 358"/>
                <a:gd name="T53" fmla="*/ 445 h 568"/>
                <a:gd name="T54" fmla="*/ 256 w 358"/>
                <a:gd name="T55" fmla="*/ 445 h 568"/>
                <a:gd name="T56" fmla="*/ 234 w 358"/>
                <a:gd name="T57" fmla="*/ 455 h 568"/>
                <a:gd name="T58" fmla="*/ 238 w 358"/>
                <a:gd name="T59" fmla="*/ 482 h 568"/>
                <a:gd name="T60" fmla="*/ 265 w 358"/>
                <a:gd name="T61" fmla="*/ 498 h 568"/>
                <a:gd name="T62" fmla="*/ 289 w 358"/>
                <a:gd name="T63" fmla="*/ 515 h 568"/>
                <a:gd name="T64" fmla="*/ 298 w 358"/>
                <a:gd name="T65" fmla="*/ 542 h 568"/>
                <a:gd name="T66" fmla="*/ 287 w 358"/>
                <a:gd name="T67" fmla="*/ 563 h 568"/>
                <a:gd name="T68" fmla="*/ 260 w 358"/>
                <a:gd name="T69" fmla="*/ 568 h 568"/>
                <a:gd name="T70" fmla="*/ 229 w 358"/>
                <a:gd name="T71" fmla="*/ 567 h 568"/>
                <a:gd name="T72" fmla="*/ 202 w 358"/>
                <a:gd name="T73" fmla="*/ 552 h 568"/>
                <a:gd name="T74" fmla="*/ 183 w 358"/>
                <a:gd name="T75" fmla="*/ 530 h 568"/>
                <a:gd name="T76" fmla="*/ 172 w 358"/>
                <a:gd name="T77" fmla="*/ 505 h 568"/>
                <a:gd name="T78" fmla="*/ 156 w 358"/>
                <a:gd name="T79" fmla="*/ 484 h 568"/>
                <a:gd name="T80" fmla="*/ 31 w 358"/>
                <a:gd name="T81" fmla="*/ 392 h 568"/>
                <a:gd name="T82" fmla="*/ 0 w 358"/>
                <a:gd name="T83" fmla="*/ 203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58" h="568">
                  <a:moveTo>
                    <a:pt x="20" y="106"/>
                  </a:moveTo>
                  <a:lnTo>
                    <a:pt x="43" y="39"/>
                  </a:lnTo>
                  <a:lnTo>
                    <a:pt x="82" y="7"/>
                  </a:lnTo>
                  <a:lnTo>
                    <a:pt x="120" y="0"/>
                  </a:lnTo>
                  <a:lnTo>
                    <a:pt x="151" y="7"/>
                  </a:lnTo>
                  <a:lnTo>
                    <a:pt x="167" y="39"/>
                  </a:lnTo>
                  <a:lnTo>
                    <a:pt x="162" y="92"/>
                  </a:lnTo>
                  <a:lnTo>
                    <a:pt x="142" y="140"/>
                  </a:lnTo>
                  <a:lnTo>
                    <a:pt x="118" y="187"/>
                  </a:lnTo>
                  <a:lnTo>
                    <a:pt x="91" y="235"/>
                  </a:lnTo>
                  <a:lnTo>
                    <a:pt x="82" y="286"/>
                  </a:lnTo>
                  <a:lnTo>
                    <a:pt x="80" y="330"/>
                  </a:lnTo>
                  <a:lnTo>
                    <a:pt x="91" y="376"/>
                  </a:lnTo>
                  <a:lnTo>
                    <a:pt x="112" y="399"/>
                  </a:lnTo>
                  <a:lnTo>
                    <a:pt x="145" y="408"/>
                  </a:lnTo>
                  <a:lnTo>
                    <a:pt x="152" y="413"/>
                  </a:lnTo>
                  <a:lnTo>
                    <a:pt x="162" y="410"/>
                  </a:lnTo>
                  <a:lnTo>
                    <a:pt x="169" y="402"/>
                  </a:lnTo>
                  <a:lnTo>
                    <a:pt x="178" y="397"/>
                  </a:lnTo>
                  <a:lnTo>
                    <a:pt x="180" y="388"/>
                  </a:lnTo>
                  <a:lnTo>
                    <a:pt x="180" y="378"/>
                  </a:lnTo>
                  <a:lnTo>
                    <a:pt x="180" y="371"/>
                  </a:lnTo>
                  <a:lnTo>
                    <a:pt x="183" y="362"/>
                  </a:lnTo>
                  <a:lnTo>
                    <a:pt x="183" y="355"/>
                  </a:lnTo>
                  <a:lnTo>
                    <a:pt x="183" y="346"/>
                  </a:lnTo>
                  <a:lnTo>
                    <a:pt x="180" y="335"/>
                  </a:lnTo>
                  <a:lnTo>
                    <a:pt x="180" y="325"/>
                  </a:lnTo>
                  <a:lnTo>
                    <a:pt x="183" y="318"/>
                  </a:lnTo>
                  <a:lnTo>
                    <a:pt x="185" y="309"/>
                  </a:lnTo>
                  <a:lnTo>
                    <a:pt x="194" y="302"/>
                  </a:lnTo>
                  <a:lnTo>
                    <a:pt x="200" y="293"/>
                  </a:lnTo>
                  <a:lnTo>
                    <a:pt x="205" y="286"/>
                  </a:lnTo>
                  <a:lnTo>
                    <a:pt x="212" y="281"/>
                  </a:lnTo>
                  <a:lnTo>
                    <a:pt x="218" y="272"/>
                  </a:lnTo>
                  <a:lnTo>
                    <a:pt x="227" y="265"/>
                  </a:lnTo>
                  <a:lnTo>
                    <a:pt x="234" y="260"/>
                  </a:lnTo>
                  <a:lnTo>
                    <a:pt x="243" y="256"/>
                  </a:lnTo>
                  <a:lnTo>
                    <a:pt x="254" y="254"/>
                  </a:lnTo>
                  <a:lnTo>
                    <a:pt x="262" y="254"/>
                  </a:lnTo>
                  <a:lnTo>
                    <a:pt x="271" y="260"/>
                  </a:lnTo>
                  <a:lnTo>
                    <a:pt x="272" y="267"/>
                  </a:lnTo>
                  <a:lnTo>
                    <a:pt x="276" y="275"/>
                  </a:lnTo>
                  <a:lnTo>
                    <a:pt x="272" y="282"/>
                  </a:lnTo>
                  <a:lnTo>
                    <a:pt x="271" y="293"/>
                  </a:lnTo>
                  <a:lnTo>
                    <a:pt x="267" y="302"/>
                  </a:lnTo>
                  <a:lnTo>
                    <a:pt x="265" y="309"/>
                  </a:lnTo>
                  <a:lnTo>
                    <a:pt x="262" y="318"/>
                  </a:lnTo>
                  <a:lnTo>
                    <a:pt x="254" y="323"/>
                  </a:lnTo>
                  <a:lnTo>
                    <a:pt x="245" y="330"/>
                  </a:lnTo>
                  <a:lnTo>
                    <a:pt x="240" y="339"/>
                  </a:lnTo>
                  <a:lnTo>
                    <a:pt x="238" y="346"/>
                  </a:lnTo>
                  <a:lnTo>
                    <a:pt x="232" y="355"/>
                  </a:lnTo>
                  <a:lnTo>
                    <a:pt x="232" y="362"/>
                  </a:lnTo>
                  <a:lnTo>
                    <a:pt x="232" y="371"/>
                  </a:lnTo>
                  <a:lnTo>
                    <a:pt x="240" y="376"/>
                  </a:lnTo>
                  <a:lnTo>
                    <a:pt x="249" y="372"/>
                  </a:lnTo>
                  <a:lnTo>
                    <a:pt x="260" y="367"/>
                  </a:lnTo>
                  <a:lnTo>
                    <a:pt x="271" y="360"/>
                  </a:lnTo>
                  <a:lnTo>
                    <a:pt x="276" y="351"/>
                  </a:lnTo>
                  <a:lnTo>
                    <a:pt x="283" y="346"/>
                  </a:lnTo>
                  <a:lnTo>
                    <a:pt x="292" y="341"/>
                  </a:lnTo>
                  <a:lnTo>
                    <a:pt x="303" y="335"/>
                  </a:lnTo>
                  <a:lnTo>
                    <a:pt x="314" y="335"/>
                  </a:lnTo>
                  <a:lnTo>
                    <a:pt x="322" y="335"/>
                  </a:lnTo>
                  <a:lnTo>
                    <a:pt x="332" y="339"/>
                  </a:lnTo>
                  <a:lnTo>
                    <a:pt x="342" y="339"/>
                  </a:lnTo>
                  <a:lnTo>
                    <a:pt x="347" y="346"/>
                  </a:lnTo>
                  <a:lnTo>
                    <a:pt x="352" y="355"/>
                  </a:lnTo>
                  <a:lnTo>
                    <a:pt x="358" y="365"/>
                  </a:lnTo>
                  <a:lnTo>
                    <a:pt x="358" y="372"/>
                  </a:lnTo>
                  <a:lnTo>
                    <a:pt x="358" y="381"/>
                  </a:lnTo>
                  <a:lnTo>
                    <a:pt x="358" y="392"/>
                  </a:lnTo>
                  <a:lnTo>
                    <a:pt x="358" y="399"/>
                  </a:lnTo>
                  <a:lnTo>
                    <a:pt x="349" y="408"/>
                  </a:lnTo>
                  <a:lnTo>
                    <a:pt x="347" y="415"/>
                  </a:lnTo>
                  <a:lnTo>
                    <a:pt x="336" y="424"/>
                  </a:lnTo>
                  <a:lnTo>
                    <a:pt x="331" y="431"/>
                  </a:lnTo>
                  <a:lnTo>
                    <a:pt x="320" y="436"/>
                  </a:lnTo>
                  <a:lnTo>
                    <a:pt x="309" y="440"/>
                  </a:lnTo>
                  <a:lnTo>
                    <a:pt x="298" y="441"/>
                  </a:lnTo>
                  <a:lnTo>
                    <a:pt x="287" y="445"/>
                  </a:lnTo>
                  <a:lnTo>
                    <a:pt x="278" y="445"/>
                  </a:lnTo>
                  <a:lnTo>
                    <a:pt x="265" y="445"/>
                  </a:lnTo>
                  <a:lnTo>
                    <a:pt x="256" y="445"/>
                  </a:lnTo>
                  <a:lnTo>
                    <a:pt x="249" y="445"/>
                  </a:lnTo>
                  <a:lnTo>
                    <a:pt x="240" y="447"/>
                  </a:lnTo>
                  <a:lnTo>
                    <a:pt x="234" y="455"/>
                  </a:lnTo>
                  <a:lnTo>
                    <a:pt x="234" y="462"/>
                  </a:lnTo>
                  <a:lnTo>
                    <a:pt x="234" y="471"/>
                  </a:lnTo>
                  <a:lnTo>
                    <a:pt x="238" y="482"/>
                  </a:lnTo>
                  <a:lnTo>
                    <a:pt x="249" y="487"/>
                  </a:lnTo>
                  <a:lnTo>
                    <a:pt x="256" y="494"/>
                  </a:lnTo>
                  <a:lnTo>
                    <a:pt x="265" y="498"/>
                  </a:lnTo>
                  <a:lnTo>
                    <a:pt x="276" y="503"/>
                  </a:lnTo>
                  <a:lnTo>
                    <a:pt x="283" y="508"/>
                  </a:lnTo>
                  <a:lnTo>
                    <a:pt x="289" y="515"/>
                  </a:lnTo>
                  <a:lnTo>
                    <a:pt x="294" y="526"/>
                  </a:lnTo>
                  <a:lnTo>
                    <a:pt x="298" y="535"/>
                  </a:lnTo>
                  <a:lnTo>
                    <a:pt x="298" y="542"/>
                  </a:lnTo>
                  <a:lnTo>
                    <a:pt x="298" y="551"/>
                  </a:lnTo>
                  <a:lnTo>
                    <a:pt x="294" y="558"/>
                  </a:lnTo>
                  <a:lnTo>
                    <a:pt x="287" y="563"/>
                  </a:lnTo>
                  <a:lnTo>
                    <a:pt x="276" y="568"/>
                  </a:lnTo>
                  <a:lnTo>
                    <a:pt x="267" y="568"/>
                  </a:lnTo>
                  <a:lnTo>
                    <a:pt x="260" y="568"/>
                  </a:lnTo>
                  <a:lnTo>
                    <a:pt x="251" y="568"/>
                  </a:lnTo>
                  <a:lnTo>
                    <a:pt x="243" y="568"/>
                  </a:lnTo>
                  <a:lnTo>
                    <a:pt x="229" y="567"/>
                  </a:lnTo>
                  <a:lnTo>
                    <a:pt x="222" y="567"/>
                  </a:lnTo>
                  <a:lnTo>
                    <a:pt x="212" y="561"/>
                  </a:lnTo>
                  <a:lnTo>
                    <a:pt x="202" y="552"/>
                  </a:lnTo>
                  <a:lnTo>
                    <a:pt x="200" y="545"/>
                  </a:lnTo>
                  <a:lnTo>
                    <a:pt x="194" y="537"/>
                  </a:lnTo>
                  <a:lnTo>
                    <a:pt x="183" y="530"/>
                  </a:lnTo>
                  <a:lnTo>
                    <a:pt x="183" y="521"/>
                  </a:lnTo>
                  <a:lnTo>
                    <a:pt x="178" y="514"/>
                  </a:lnTo>
                  <a:lnTo>
                    <a:pt x="172" y="505"/>
                  </a:lnTo>
                  <a:lnTo>
                    <a:pt x="169" y="498"/>
                  </a:lnTo>
                  <a:lnTo>
                    <a:pt x="162" y="492"/>
                  </a:lnTo>
                  <a:lnTo>
                    <a:pt x="156" y="484"/>
                  </a:lnTo>
                  <a:lnTo>
                    <a:pt x="118" y="471"/>
                  </a:lnTo>
                  <a:lnTo>
                    <a:pt x="65" y="434"/>
                  </a:lnTo>
                  <a:lnTo>
                    <a:pt x="31" y="392"/>
                  </a:lnTo>
                  <a:lnTo>
                    <a:pt x="9" y="339"/>
                  </a:lnTo>
                  <a:lnTo>
                    <a:pt x="0" y="277"/>
                  </a:lnTo>
                  <a:lnTo>
                    <a:pt x="0" y="203"/>
                  </a:lnTo>
                  <a:lnTo>
                    <a:pt x="11" y="143"/>
                  </a:lnTo>
                  <a:lnTo>
                    <a:pt x="20" y="10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47" name="Text Box 139"/>
            <p:cNvSpPr txBox="1">
              <a:spLocks noChangeArrowheads="1"/>
            </p:cNvSpPr>
            <p:nvPr/>
          </p:nvSpPr>
          <p:spPr bwMode="auto">
            <a:xfrm>
              <a:off x="3611" y="3187"/>
              <a:ext cx="466" cy="4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00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badi MT Condensed Light" pitchFamily="34" charset="0"/>
                </a:rPr>
                <a:t>7</a:t>
              </a:r>
            </a:p>
          </p:txBody>
        </p:sp>
        <p:sp>
          <p:nvSpPr>
            <p:cNvPr id="299148" name="Text Box 140"/>
            <p:cNvSpPr txBox="1">
              <a:spLocks noChangeArrowheads="1"/>
            </p:cNvSpPr>
            <p:nvPr/>
          </p:nvSpPr>
          <p:spPr bwMode="auto">
            <a:xfrm>
              <a:off x="4327" y="3108"/>
              <a:ext cx="466" cy="4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00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badi MT Condensed Light" pitchFamily="34" charset="0"/>
                </a:rPr>
                <a:t>9</a:t>
              </a:r>
            </a:p>
          </p:txBody>
        </p:sp>
        <p:sp>
          <p:nvSpPr>
            <p:cNvPr id="299149" name="Text Box 141"/>
            <p:cNvSpPr txBox="1">
              <a:spLocks noChangeArrowheads="1"/>
            </p:cNvSpPr>
            <p:nvPr/>
          </p:nvSpPr>
          <p:spPr bwMode="auto">
            <a:xfrm>
              <a:off x="2996" y="3216"/>
              <a:ext cx="463" cy="4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00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badi MT Condensed Light" pitchFamily="34" charset="0"/>
                </a:rPr>
                <a:t>8</a:t>
              </a:r>
            </a:p>
          </p:txBody>
        </p:sp>
      </p:grpSp>
      <p:grpSp>
        <p:nvGrpSpPr>
          <p:cNvPr id="9222" name="Group 175"/>
          <p:cNvGrpSpPr>
            <a:grpSpLocks/>
          </p:cNvGrpSpPr>
          <p:nvPr/>
        </p:nvGrpSpPr>
        <p:grpSpPr bwMode="auto">
          <a:xfrm>
            <a:off x="682625" y="3778250"/>
            <a:ext cx="1652588" cy="1238250"/>
            <a:chOff x="254" y="2079"/>
            <a:chExt cx="2598" cy="1438"/>
          </a:xfrm>
        </p:grpSpPr>
        <p:grpSp>
          <p:nvGrpSpPr>
            <p:cNvPr id="9277" name="Group 46"/>
            <p:cNvGrpSpPr>
              <a:grpSpLocks/>
            </p:cNvGrpSpPr>
            <p:nvPr/>
          </p:nvGrpSpPr>
          <p:grpSpPr bwMode="auto">
            <a:xfrm>
              <a:off x="254" y="2573"/>
              <a:ext cx="2598" cy="944"/>
              <a:chOff x="254" y="2573"/>
              <a:chExt cx="2598" cy="944"/>
            </a:xfrm>
          </p:grpSpPr>
          <p:sp>
            <p:nvSpPr>
              <p:cNvPr id="299050" name="Freeform 42"/>
              <p:cNvSpPr>
                <a:spLocks/>
              </p:cNvSpPr>
              <p:nvPr/>
            </p:nvSpPr>
            <p:spPr bwMode="auto">
              <a:xfrm>
                <a:off x="264" y="2590"/>
                <a:ext cx="2573" cy="911"/>
              </a:xfrm>
              <a:custGeom>
                <a:avLst/>
                <a:gdLst>
                  <a:gd name="T0" fmla="*/ 0 w 5145"/>
                  <a:gd name="T1" fmla="*/ 889 h 1824"/>
                  <a:gd name="T2" fmla="*/ 7 w 5145"/>
                  <a:gd name="T3" fmla="*/ 646 h 1824"/>
                  <a:gd name="T4" fmla="*/ 7 w 5145"/>
                  <a:gd name="T5" fmla="*/ 635 h 1824"/>
                  <a:gd name="T6" fmla="*/ 33 w 5145"/>
                  <a:gd name="T7" fmla="*/ 459 h 1824"/>
                  <a:gd name="T8" fmla="*/ 87 w 5145"/>
                  <a:gd name="T9" fmla="*/ 335 h 1824"/>
                  <a:gd name="T10" fmla="*/ 153 w 5145"/>
                  <a:gd name="T11" fmla="*/ 293 h 1824"/>
                  <a:gd name="T12" fmla="*/ 298 w 5145"/>
                  <a:gd name="T13" fmla="*/ 275 h 1824"/>
                  <a:gd name="T14" fmla="*/ 731 w 5145"/>
                  <a:gd name="T15" fmla="*/ 250 h 1824"/>
                  <a:gd name="T16" fmla="*/ 1422 w 5145"/>
                  <a:gd name="T17" fmla="*/ 222 h 1824"/>
                  <a:gd name="T18" fmla="*/ 1912 w 5145"/>
                  <a:gd name="T19" fmla="*/ 208 h 1824"/>
                  <a:gd name="T20" fmla="*/ 2571 w 5145"/>
                  <a:gd name="T21" fmla="*/ 148 h 1824"/>
                  <a:gd name="T22" fmla="*/ 3207 w 5145"/>
                  <a:gd name="T23" fmla="*/ 92 h 1824"/>
                  <a:gd name="T24" fmla="*/ 3887 w 5145"/>
                  <a:gd name="T25" fmla="*/ 18 h 1824"/>
                  <a:gd name="T26" fmla="*/ 4247 w 5145"/>
                  <a:gd name="T27" fmla="*/ 0 h 1824"/>
                  <a:gd name="T28" fmla="*/ 4320 w 5145"/>
                  <a:gd name="T29" fmla="*/ 14 h 1824"/>
                  <a:gd name="T30" fmla="*/ 4611 w 5145"/>
                  <a:gd name="T31" fmla="*/ 106 h 1824"/>
                  <a:gd name="T32" fmla="*/ 4963 w 5145"/>
                  <a:gd name="T33" fmla="*/ 233 h 1824"/>
                  <a:gd name="T34" fmla="*/ 5120 w 5145"/>
                  <a:gd name="T35" fmla="*/ 325 h 1824"/>
                  <a:gd name="T36" fmla="*/ 5145 w 5145"/>
                  <a:gd name="T37" fmla="*/ 367 h 1824"/>
                  <a:gd name="T38" fmla="*/ 5141 w 5145"/>
                  <a:gd name="T39" fmla="*/ 462 h 1824"/>
                  <a:gd name="T40" fmla="*/ 5105 w 5145"/>
                  <a:gd name="T41" fmla="*/ 618 h 1824"/>
                  <a:gd name="T42" fmla="*/ 5094 w 5145"/>
                  <a:gd name="T43" fmla="*/ 748 h 1824"/>
                  <a:gd name="T44" fmla="*/ 5098 w 5145"/>
                  <a:gd name="T45" fmla="*/ 995 h 1824"/>
                  <a:gd name="T46" fmla="*/ 5098 w 5145"/>
                  <a:gd name="T47" fmla="*/ 1006 h 1824"/>
                  <a:gd name="T48" fmla="*/ 5123 w 5145"/>
                  <a:gd name="T49" fmla="*/ 1274 h 1824"/>
                  <a:gd name="T50" fmla="*/ 5105 w 5145"/>
                  <a:gd name="T51" fmla="*/ 1313 h 1824"/>
                  <a:gd name="T52" fmla="*/ 5076 w 5145"/>
                  <a:gd name="T53" fmla="*/ 1337 h 1824"/>
                  <a:gd name="T54" fmla="*/ 4916 w 5145"/>
                  <a:gd name="T55" fmla="*/ 1352 h 1824"/>
                  <a:gd name="T56" fmla="*/ 4392 w 5145"/>
                  <a:gd name="T57" fmla="*/ 1443 h 1824"/>
                  <a:gd name="T58" fmla="*/ 4000 w 5145"/>
                  <a:gd name="T59" fmla="*/ 1535 h 1824"/>
                  <a:gd name="T60" fmla="*/ 3989 w 5145"/>
                  <a:gd name="T61" fmla="*/ 1539 h 1824"/>
                  <a:gd name="T62" fmla="*/ 3592 w 5145"/>
                  <a:gd name="T63" fmla="*/ 1627 h 1824"/>
                  <a:gd name="T64" fmla="*/ 3207 w 5145"/>
                  <a:gd name="T65" fmla="*/ 1662 h 1824"/>
                  <a:gd name="T66" fmla="*/ 2360 w 5145"/>
                  <a:gd name="T67" fmla="*/ 1712 h 1824"/>
                  <a:gd name="T68" fmla="*/ 1647 w 5145"/>
                  <a:gd name="T69" fmla="*/ 1754 h 1824"/>
                  <a:gd name="T70" fmla="*/ 1632 w 5145"/>
                  <a:gd name="T71" fmla="*/ 1764 h 1824"/>
                  <a:gd name="T72" fmla="*/ 1345 w 5145"/>
                  <a:gd name="T73" fmla="*/ 1768 h 1824"/>
                  <a:gd name="T74" fmla="*/ 658 w 5145"/>
                  <a:gd name="T75" fmla="*/ 1824 h 1824"/>
                  <a:gd name="T76" fmla="*/ 596 w 5145"/>
                  <a:gd name="T77" fmla="*/ 1810 h 1824"/>
                  <a:gd name="T78" fmla="*/ 498 w 5145"/>
                  <a:gd name="T79" fmla="*/ 1740 h 1824"/>
                  <a:gd name="T80" fmla="*/ 433 w 5145"/>
                  <a:gd name="T81" fmla="*/ 1673 h 1824"/>
                  <a:gd name="T82" fmla="*/ 407 w 5145"/>
                  <a:gd name="T83" fmla="*/ 1588 h 1824"/>
                  <a:gd name="T84" fmla="*/ 389 w 5145"/>
                  <a:gd name="T85" fmla="*/ 1489 h 1824"/>
                  <a:gd name="T86" fmla="*/ 334 w 5145"/>
                  <a:gd name="T87" fmla="*/ 1419 h 1824"/>
                  <a:gd name="T88" fmla="*/ 138 w 5145"/>
                  <a:gd name="T89" fmla="*/ 1108 h 1824"/>
                  <a:gd name="T90" fmla="*/ 29 w 5145"/>
                  <a:gd name="T91" fmla="*/ 960 h 1824"/>
                  <a:gd name="T92" fmla="*/ 0 w 5145"/>
                  <a:gd name="T93" fmla="*/ 889 h 1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5145" h="1824">
                    <a:moveTo>
                      <a:pt x="0" y="889"/>
                    </a:moveTo>
                    <a:lnTo>
                      <a:pt x="7" y="646"/>
                    </a:lnTo>
                    <a:lnTo>
                      <a:pt x="7" y="635"/>
                    </a:lnTo>
                    <a:lnTo>
                      <a:pt x="33" y="459"/>
                    </a:lnTo>
                    <a:lnTo>
                      <a:pt x="87" y="335"/>
                    </a:lnTo>
                    <a:lnTo>
                      <a:pt x="153" y="293"/>
                    </a:lnTo>
                    <a:lnTo>
                      <a:pt x="298" y="275"/>
                    </a:lnTo>
                    <a:lnTo>
                      <a:pt x="731" y="250"/>
                    </a:lnTo>
                    <a:lnTo>
                      <a:pt x="1422" y="222"/>
                    </a:lnTo>
                    <a:lnTo>
                      <a:pt x="1912" y="208"/>
                    </a:lnTo>
                    <a:lnTo>
                      <a:pt x="2571" y="148"/>
                    </a:lnTo>
                    <a:lnTo>
                      <a:pt x="3207" y="92"/>
                    </a:lnTo>
                    <a:lnTo>
                      <a:pt x="3887" y="18"/>
                    </a:lnTo>
                    <a:lnTo>
                      <a:pt x="4247" y="0"/>
                    </a:lnTo>
                    <a:lnTo>
                      <a:pt x="4320" y="14"/>
                    </a:lnTo>
                    <a:lnTo>
                      <a:pt x="4611" y="106"/>
                    </a:lnTo>
                    <a:lnTo>
                      <a:pt x="4963" y="233"/>
                    </a:lnTo>
                    <a:lnTo>
                      <a:pt x="5120" y="325"/>
                    </a:lnTo>
                    <a:lnTo>
                      <a:pt x="5145" y="367"/>
                    </a:lnTo>
                    <a:lnTo>
                      <a:pt x="5141" y="462"/>
                    </a:lnTo>
                    <a:lnTo>
                      <a:pt x="5105" y="618"/>
                    </a:lnTo>
                    <a:lnTo>
                      <a:pt x="5094" y="748"/>
                    </a:lnTo>
                    <a:lnTo>
                      <a:pt x="5098" y="995"/>
                    </a:lnTo>
                    <a:lnTo>
                      <a:pt x="5098" y="1006"/>
                    </a:lnTo>
                    <a:lnTo>
                      <a:pt x="5123" y="1274"/>
                    </a:lnTo>
                    <a:lnTo>
                      <a:pt x="5105" y="1313"/>
                    </a:lnTo>
                    <a:lnTo>
                      <a:pt x="5076" y="1337"/>
                    </a:lnTo>
                    <a:lnTo>
                      <a:pt x="4916" y="1352"/>
                    </a:lnTo>
                    <a:lnTo>
                      <a:pt x="4392" y="1443"/>
                    </a:lnTo>
                    <a:lnTo>
                      <a:pt x="4000" y="1535"/>
                    </a:lnTo>
                    <a:lnTo>
                      <a:pt x="3989" y="1539"/>
                    </a:lnTo>
                    <a:lnTo>
                      <a:pt x="3592" y="1627"/>
                    </a:lnTo>
                    <a:lnTo>
                      <a:pt x="3207" y="1662"/>
                    </a:lnTo>
                    <a:lnTo>
                      <a:pt x="2360" y="1712"/>
                    </a:lnTo>
                    <a:lnTo>
                      <a:pt x="1647" y="1754"/>
                    </a:lnTo>
                    <a:lnTo>
                      <a:pt x="1632" y="1764"/>
                    </a:lnTo>
                    <a:lnTo>
                      <a:pt x="1345" y="1768"/>
                    </a:lnTo>
                    <a:lnTo>
                      <a:pt x="658" y="1824"/>
                    </a:lnTo>
                    <a:lnTo>
                      <a:pt x="596" y="1810"/>
                    </a:lnTo>
                    <a:lnTo>
                      <a:pt x="498" y="1740"/>
                    </a:lnTo>
                    <a:lnTo>
                      <a:pt x="433" y="1673"/>
                    </a:lnTo>
                    <a:lnTo>
                      <a:pt x="407" y="1588"/>
                    </a:lnTo>
                    <a:lnTo>
                      <a:pt x="389" y="1489"/>
                    </a:lnTo>
                    <a:lnTo>
                      <a:pt x="334" y="1419"/>
                    </a:lnTo>
                    <a:lnTo>
                      <a:pt x="138" y="1108"/>
                    </a:lnTo>
                    <a:lnTo>
                      <a:pt x="29" y="960"/>
                    </a:lnTo>
                    <a:lnTo>
                      <a:pt x="0" y="889"/>
                    </a:lnTo>
                    <a:close/>
                  </a:path>
                </a:pathLst>
              </a:cu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grpSp>
            <p:nvGrpSpPr>
              <p:cNvPr id="9304" name="Group 45"/>
              <p:cNvGrpSpPr>
                <a:grpSpLocks/>
              </p:cNvGrpSpPr>
              <p:nvPr/>
            </p:nvGrpSpPr>
            <p:grpSpPr bwMode="auto">
              <a:xfrm>
                <a:off x="254" y="2573"/>
                <a:ext cx="2598" cy="944"/>
                <a:chOff x="254" y="2573"/>
                <a:chExt cx="2598" cy="944"/>
              </a:xfrm>
            </p:grpSpPr>
            <p:sp>
              <p:nvSpPr>
                <p:cNvPr id="299051" name="Freeform 43"/>
                <p:cNvSpPr>
                  <a:spLocks/>
                </p:cNvSpPr>
                <p:nvPr/>
              </p:nvSpPr>
              <p:spPr bwMode="auto">
                <a:xfrm>
                  <a:off x="254" y="2573"/>
                  <a:ext cx="2598" cy="789"/>
                </a:xfrm>
                <a:custGeom>
                  <a:avLst/>
                  <a:gdLst>
                    <a:gd name="T0" fmla="*/ 1582 w 5196"/>
                    <a:gd name="T1" fmla="*/ 230 h 1578"/>
                    <a:gd name="T2" fmla="*/ 727 w 5196"/>
                    <a:gd name="T3" fmla="*/ 261 h 1578"/>
                    <a:gd name="T4" fmla="*/ 382 w 5196"/>
                    <a:gd name="T5" fmla="*/ 279 h 1578"/>
                    <a:gd name="T6" fmla="*/ 120 w 5196"/>
                    <a:gd name="T7" fmla="*/ 311 h 1578"/>
                    <a:gd name="T8" fmla="*/ 47 w 5196"/>
                    <a:gd name="T9" fmla="*/ 420 h 1578"/>
                    <a:gd name="T10" fmla="*/ 0 w 5196"/>
                    <a:gd name="T11" fmla="*/ 812 h 1578"/>
                    <a:gd name="T12" fmla="*/ 15 w 5196"/>
                    <a:gd name="T13" fmla="*/ 964 h 1578"/>
                    <a:gd name="T14" fmla="*/ 40 w 5196"/>
                    <a:gd name="T15" fmla="*/ 1024 h 1578"/>
                    <a:gd name="T16" fmla="*/ 265 w 5196"/>
                    <a:gd name="T17" fmla="*/ 1359 h 1578"/>
                    <a:gd name="T18" fmla="*/ 367 w 5196"/>
                    <a:gd name="T19" fmla="*/ 1542 h 1578"/>
                    <a:gd name="T20" fmla="*/ 425 w 5196"/>
                    <a:gd name="T21" fmla="*/ 1556 h 1578"/>
                    <a:gd name="T22" fmla="*/ 353 w 5196"/>
                    <a:gd name="T23" fmla="*/ 1405 h 1578"/>
                    <a:gd name="T24" fmla="*/ 178 w 5196"/>
                    <a:gd name="T25" fmla="*/ 1122 h 1578"/>
                    <a:gd name="T26" fmla="*/ 51 w 5196"/>
                    <a:gd name="T27" fmla="*/ 942 h 1578"/>
                    <a:gd name="T28" fmla="*/ 62 w 5196"/>
                    <a:gd name="T29" fmla="*/ 720 h 1578"/>
                    <a:gd name="T30" fmla="*/ 84 w 5196"/>
                    <a:gd name="T31" fmla="*/ 519 h 1578"/>
                    <a:gd name="T32" fmla="*/ 120 w 5196"/>
                    <a:gd name="T33" fmla="*/ 434 h 1578"/>
                    <a:gd name="T34" fmla="*/ 302 w 5196"/>
                    <a:gd name="T35" fmla="*/ 674 h 1578"/>
                    <a:gd name="T36" fmla="*/ 455 w 5196"/>
                    <a:gd name="T37" fmla="*/ 907 h 1578"/>
                    <a:gd name="T38" fmla="*/ 345 w 5196"/>
                    <a:gd name="T39" fmla="*/ 664 h 1578"/>
                    <a:gd name="T40" fmla="*/ 200 w 5196"/>
                    <a:gd name="T41" fmla="*/ 381 h 1578"/>
                    <a:gd name="T42" fmla="*/ 269 w 5196"/>
                    <a:gd name="T43" fmla="*/ 335 h 1578"/>
                    <a:gd name="T44" fmla="*/ 727 w 5196"/>
                    <a:gd name="T45" fmla="*/ 307 h 1578"/>
                    <a:gd name="T46" fmla="*/ 1814 w 5196"/>
                    <a:gd name="T47" fmla="*/ 268 h 1578"/>
                    <a:gd name="T48" fmla="*/ 3091 w 5196"/>
                    <a:gd name="T49" fmla="*/ 166 h 1578"/>
                    <a:gd name="T50" fmla="*/ 4116 w 5196"/>
                    <a:gd name="T51" fmla="*/ 60 h 1578"/>
                    <a:gd name="T52" fmla="*/ 4345 w 5196"/>
                    <a:gd name="T53" fmla="*/ 78 h 1578"/>
                    <a:gd name="T54" fmla="*/ 4742 w 5196"/>
                    <a:gd name="T55" fmla="*/ 208 h 1578"/>
                    <a:gd name="T56" fmla="*/ 5109 w 5196"/>
                    <a:gd name="T57" fmla="*/ 367 h 1578"/>
                    <a:gd name="T58" fmla="*/ 5131 w 5196"/>
                    <a:gd name="T59" fmla="*/ 466 h 1578"/>
                    <a:gd name="T60" fmla="*/ 5094 w 5196"/>
                    <a:gd name="T61" fmla="*/ 826 h 1578"/>
                    <a:gd name="T62" fmla="*/ 5102 w 5196"/>
                    <a:gd name="T63" fmla="*/ 1225 h 1578"/>
                    <a:gd name="T64" fmla="*/ 5149 w 5196"/>
                    <a:gd name="T65" fmla="*/ 1267 h 1578"/>
                    <a:gd name="T66" fmla="*/ 5167 w 5196"/>
                    <a:gd name="T67" fmla="*/ 1119 h 1578"/>
                    <a:gd name="T68" fmla="*/ 5153 w 5196"/>
                    <a:gd name="T69" fmla="*/ 861 h 1578"/>
                    <a:gd name="T70" fmla="*/ 5174 w 5196"/>
                    <a:gd name="T71" fmla="*/ 537 h 1578"/>
                    <a:gd name="T72" fmla="*/ 5193 w 5196"/>
                    <a:gd name="T73" fmla="*/ 371 h 1578"/>
                    <a:gd name="T74" fmla="*/ 5113 w 5196"/>
                    <a:gd name="T75" fmla="*/ 304 h 1578"/>
                    <a:gd name="T76" fmla="*/ 4833 w 5196"/>
                    <a:gd name="T77" fmla="*/ 187 h 1578"/>
                    <a:gd name="T78" fmla="*/ 4429 w 5196"/>
                    <a:gd name="T79" fmla="*/ 53 h 1578"/>
                    <a:gd name="T80" fmla="*/ 4280 w 5196"/>
                    <a:gd name="T81" fmla="*/ 4 h 1578"/>
                    <a:gd name="T82" fmla="*/ 4083 w 5196"/>
                    <a:gd name="T83" fmla="*/ 14 h 1578"/>
                    <a:gd name="T84" fmla="*/ 3756 w 5196"/>
                    <a:gd name="T85" fmla="*/ 39 h 1578"/>
                    <a:gd name="T86" fmla="*/ 2738 w 5196"/>
                    <a:gd name="T87" fmla="*/ 145 h 1578"/>
                    <a:gd name="T88" fmla="*/ 1916 w 5196"/>
                    <a:gd name="T89" fmla="*/ 222 h 15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5196" h="1578">
                      <a:moveTo>
                        <a:pt x="1916" y="222"/>
                      </a:moveTo>
                      <a:lnTo>
                        <a:pt x="1582" y="230"/>
                      </a:lnTo>
                      <a:lnTo>
                        <a:pt x="1200" y="240"/>
                      </a:lnTo>
                      <a:lnTo>
                        <a:pt x="727" y="261"/>
                      </a:lnTo>
                      <a:lnTo>
                        <a:pt x="393" y="275"/>
                      </a:lnTo>
                      <a:lnTo>
                        <a:pt x="382" y="279"/>
                      </a:lnTo>
                      <a:lnTo>
                        <a:pt x="218" y="293"/>
                      </a:lnTo>
                      <a:lnTo>
                        <a:pt x="120" y="311"/>
                      </a:lnTo>
                      <a:lnTo>
                        <a:pt x="80" y="346"/>
                      </a:lnTo>
                      <a:lnTo>
                        <a:pt x="47" y="420"/>
                      </a:lnTo>
                      <a:lnTo>
                        <a:pt x="11" y="611"/>
                      </a:lnTo>
                      <a:lnTo>
                        <a:pt x="0" y="812"/>
                      </a:lnTo>
                      <a:lnTo>
                        <a:pt x="4" y="914"/>
                      </a:lnTo>
                      <a:lnTo>
                        <a:pt x="15" y="964"/>
                      </a:lnTo>
                      <a:lnTo>
                        <a:pt x="40" y="1013"/>
                      </a:lnTo>
                      <a:lnTo>
                        <a:pt x="40" y="1024"/>
                      </a:lnTo>
                      <a:lnTo>
                        <a:pt x="142" y="1168"/>
                      </a:lnTo>
                      <a:lnTo>
                        <a:pt x="265" y="1359"/>
                      </a:lnTo>
                      <a:lnTo>
                        <a:pt x="335" y="1454"/>
                      </a:lnTo>
                      <a:lnTo>
                        <a:pt x="367" y="1542"/>
                      </a:lnTo>
                      <a:lnTo>
                        <a:pt x="407" y="1578"/>
                      </a:lnTo>
                      <a:lnTo>
                        <a:pt x="425" y="1556"/>
                      </a:lnTo>
                      <a:lnTo>
                        <a:pt x="418" y="1489"/>
                      </a:lnTo>
                      <a:lnTo>
                        <a:pt x="353" y="1405"/>
                      </a:lnTo>
                      <a:lnTo>
                        <a:pt x="262" y="1235"/>
                      </a:lnTo>
                      <a:lnTo>
                        <a:pt x="178" y="1122"/>
                      </a:lnTo>
                      <a:lnTo>
                        <a:pt x="95" y="1020"/>
                      </a:lnTo>
                      <a:lnTo>
                        <a:pt x="51" y="942"/>
                      </a:lnTo>
                      <a:lnTo>
                        <a:pt x="62" y="851"/>
                      </a:lnTo>
                      <a:lnTo>
                        <a:pt x="62" y="720"/>
                      </a:lnTo>
                      <a:lnTo>
                        <a:pt x="73" y="621"/>
                      </a:lnTo>
                      <a:lnTo>
                        <a:pt x="84" y="519"/>
                      </a:lnTo>
                      <a:lnTo>
                        <a:pt x="98" y="452"/>
                      </a:lnTo>
                      <a:lnTo>
                        <a:pt x="120" y="434"/>
                      </a:lnTo>
                      <a:lnTo>
                        <a:pt x="156" y="445"/>
                      </a:lnTo>
                      <a:lnTo>
                        <a:pt x="302" y="674"/>
                      </a:lnTo>
                      <a:lnTo>
                        <a:pt x="422" y="886"/>
                      </a:lnTo>
                      <a:lnTo>
                        <a:pt x="455" y="907"/>
                      </a:lnTo>
                      <a:lnTo>
                        <a:pt x="458" y="868"/>
                      </a:lnTo>
                      <a:lnTo>
                        <a:pt x="345" y="664"/>
                      </a:lnTo>
                      <a:lnTo>
                        <a:pt x="265" y="494"/>
                      </a:lnTo>
                      <a:lnTo>
                        <a:pt x="200" y="381"/>
                      </a:lnTo>
                      <a:lnTo>
                        <a:pt x="204" y="353"/>
                      </a:lnTo>
                      <a:lnTo>
                        <a:pt x="269" y="335"/>
                      </a:lnTo>
                      <a:lnTo>
                        <a:pt x="440" y="325"/>
                      </a:lnTo>
                      <a:lnTo>
                        <a:pt x="727" y="307"/>
                      </a:lnTo>
                      <a:lnTo>
                        <a:pt x="1007" y="297"/>
                      </a:lnTo>
                      <a:lnTo>
                        <a:pt x="1814" y="268"/>
                      </a:lnTo>
                      <a:lnTo>
                        <a:pt x="2698" y="201"/>
                      </a:lnTo>
                      <a:lnTo>
                        <a:pt x="3091" y="166"/>
                      </a:lnTo>
                      <a:lnTo>
                        <a:pt x="3556" y="110"/>
                      </a:lnTo>
                      <a:lnTo>
                        <a:pt x="4116" y="60"/>
                      </a:lnTo>
                      <a:lnTo>
                        <a:pt x="4265" y="67"/>
                      </a:lnTo>
                      <a:lnTo>
                        <a:pt x="4345" y="78"/>
                      </a:lnTo>
                      <a:lnTo>
                        <a:pt x="4429" y="117"/>
                      </a:lnTo>
                      <a:lnTo>
                        <a:pt x="4742" y="208"/>
                      </a:lnTo>
                      <a:lnTo>
                        <a:pt x="5018" y="311"/>
                      </a:lnTo>
                      <a:lnTo>
                        <a:pt x="5109" y="367"/>
                      </a:lnTo>
                      <a:lnTo>
                        <a:pt x="5131" y="406"/>
                      </a:lnTo>
                      <a:lnTo>
                        <a:pt x="5131" y="466"/>
                      </a:lnTo>
                      <a:lnTo>
                        <a:pt x="5102" y="642"/>
                      </a:lnTo>
                      <a:lnTo>
                        <a:pt x="5094" y="826"/>
                      </a:lnTo>
                      <a:lnTo>
                        <a:pt x="5098" y="1077"/>
                      </a:lnTo>
                      <a:lnTo>
                        <a:pt x="5102" y="1225"/>
                      </a:lnTo>
                      <a:lnTo>
                        <a:pt x="5123" y="1267"/>
                      </a:lnTo>
                      <a:lnTo>
                        <a:pt x="5149" y="1267"/>
                      </a:lnTo>
                      <a:lnTo>
                        <a:pt x="5171" y="1232"/>
                      </a:lnTo>
                      <a:lnTo>
                        <a:pt x="5167" y="1119"/>
                      </a:lnTo>
                      <a:lnTo>
                        <a:pt x="5153" y="872"/>
                      </a:lnTo>
                      <a:lnTo>
                        <a:pt x="5153" y="861"/>
                      </a:lnTo>
                      <a:lnTo>
                        <a:pt x="5153" y="699"/>
                      </a:lnTo>
                      <a:lnTo>
                        <a:pt x="5174" y="537"/>
                      </a:lnTo>
                      <a:lnTo>
                        <a:pt x="5196" y="417"/>
                      </a:lnTo>
                      <a:lnTo>
                        <a:pt x="5193" y="371"/>
                      </a:lnTo>
                      <a:lnTo>
                        <a:pt x="5149" y="332"/>
                      </a:lnTo>
                      <a:lnTo>
                        <a:pt x="5113" y="304"/>
                      </a:lnTo>
                      <a:lnTo>
                        <a:pt x="5000" y="254"/>
                      </a:lnTo>
                      <a:lnTo>
                        <a:pt x="4833" y="187"/>
                      </a:lnTo>
                      <a:lnTo>
                        <a:pt x="4625" y="117"/>
                      </a:lnTo>
                      <a:lnTo>
                        <a:pt x="4429" y="53"/>
                      </a:lnTo>
                      <a:lnTo>
                        <a:pt x="4331" y="18"/>
                      </a:lnTo>
                      <a:lnTo>
                        <a:pt x="4280" y="4"/>
                      </a:lnTo>
                      <a:lnTo>
                        <a:pt x="4214" y="0"/>
                      </a:lnTo>
                      <a:lnTo>
                        <a:pt x="4083" y="14"/>
                      </a:lnTo>
                      <a:lnTo>
                        <a:pt x="3767" y="35"/>
                      </a:lnTo>
                      <a:lnTo>
                        <a:pt x="3756" y="39"/>
                      </a:lnTo>
                      <a:lnTo>
                        <a:pt x="3240" y="99"/>
                      </a:lnTo>
                      <a:lnTo>
                        <a:pt x="2738" y="145"/>
                      </a:lnTo>
                      <a:lnTo>
                        <a:pt x="2113" y="198"/>
                      </a:lnTo>
                      <a:lnTo>
                        <a:pt x="1916" y="222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299052" name="Freeform 44"/>
                <p:cNvSpPr>
                  <a:spLocks/>
                </p:cNvSpPr>
                <p:nvPr/>
              </p:nvSpPr>
              <p:spPr bwMode="auto">
                <a:xfrm>
                  <a:off x="456" y="2802"/>
                  <a:ext cx="2386" cy="715"/>
                </a:xfrm>
                <a:custGeom>
                  <a:avLst/>
                  <a:gdLst>
                    <a:gd name="T0" fmla="*/ 4774 w 4774"/>
                    <a:gd name="T1" fmla="*/ 816 h 1433"/>
                    <a:gd name="T2" fmla="*/ 4759 w 4774"/>
                    <a:gd name="T3" fmla="*/ 922 h 1433"/>
                    <a:gd name="T4" fmla="*/ 4705 w 4774"/>
                    <a:gd name="T5" fmla="*/ 946 h 1433"/>
                    <a:gd name="T6" fmla="*/ 4581 w 4774"/>
                    <a:gd name="T7" fmla="*/ 960 h 1433"/>
                    <a:gd name="T8" fmla="*/ 4298 w 4774"/>
                    <a:gd name="T9" fmla="*/ 996 h 1433"/>
                    <a:gd name="T10" fmla="*/ 4039 w 4774"/>
                    <a:gd name="T11" fmla="*/ 1045 h 1433"/>
                    <a:gd name="T12" fmla="*/ 3603 w 4774"/>
                    <a:gd name="T13" fmla="*/ 1158 h 1433"/>
                    <a:gd name="T14" fmla="*/ 3272 w 4774"/>
                    <a:gd name="T15" fmla="*/ 1229 h 1433"/>
                    <a:gd name="T16" fmla="*/ 2807 w 4774"/>
                    <a:gd name="T17" fmla="*/ 1264 h 1433"/>
                    <a:gd name="T18" fmla="*/ 1978 w 4774"/>
                    <a:gd name="T19" fmla="*/ 1310 h 1433"/>
                    <a:gd name="T20" fmla="*/ 1643 w 4774"/>
                    <a:gd name="T21" fmla="*/ 1338 h 1433"/>
                    <a:gd name="T22" fmla="*/ 821 w 4774"/>
                    <a:gd name="T23" fmla="*/ 1380 h 1433"/>
                    <a:gd name="T24" fmla="*/ 447 w 4774"/>
                    <a:gd name="T25" fmla="*/ 1423 h 1433"/>
                    <a:gd name="T26" fmla="*/ 269 w 4774"/>
                    <a:gd name="T27" fmla="*/ 1433 h 1433"/>
                    <a:gd name="T28" fmla="*/ 196 w 4774"/>
                    <a:gd name="T29" fmla="*/ 1416 h 1433"/>
                    <a:gd name="T30" fmla="*/ 58 w 4774"/>
                    <a:gd name="T31" fmla="*/ 1310 h 1433"/>
                    <a:gd name="T32" fmla="*/ 14 w 4774"/>
                    <a:gd name="T33" fmla="*/ 1197 h 1433"/>
                    <a:gd name="T34" fmla="*/ 0 w 4774"/>
                    <a:gd name="T35" fmla="*/ 1010 h 1433"/>
                    <a:gd name="T36" fmla="*/ 43 w 4774"/>
                    <a:gd name="T37" fmla="*/ 618 h 1433"/>
                    <a:gd name="T38" fmla="*/ 14 w 4774"/>
                    <a:gd name="T39" fmla="*/ 399 h 1433"/>
                    <a:gd name="T40" fmla="*/ 36 w 4774"/>
                    <a:gd name="T41" fmla="*/ 374 h 1433"/>
                    <a:gd name="T42" fmla="*/ 127 w 4774"/>
                    <a:gd name="T43" fmla="*/ 431 h 1433"/>
                    <a:gd name="T44" fmla="*/ 341 w 4774"/>
                    <a:gd name="T45" fmla="*/ 438 h 1433"/>
                    <a:gd name="T46" fmla="*/ 938 w 4774"/>
                    <a:gd name="T47" fmla="*/ 406 h 1433"/>
                    <a:gd name="T48" fmla="*/ 2170 w 4774"/>
                    <a:gd name="T49" fmla="*/ 304 h 1433"/>
                    <a:gd name="T50" fmla="*/ 3116 w 4774"/>
                    <a:gd name="T51" fmla="*/ 173 h 1433"/>
                    <a:gd name="T52" fmla="*/ 4036 w 4774"/>
                    <a:gd name="T53" fmla="*/ 7 h 1433"/>
                    <a:gd name="T54" fmla="*/ 4090 w 4774"/>
                    <a:gd name="T55" fmla="*/ 11 h 1433"/>
                    <a:gd name="T56" fmla="*/ 3923 w 4774"/>
                    <a:gd name="T57" fmla="*/ 75 h 1433"/>
                    <a:gd name="T58" fmla="*/ 3283 w 4774"/>
                    <a:gd name="T59" fmla="*/ 187 h 1433"/>
                    <a:gd name="T60" fmla="*/ 2534 w 4774"/>
                    <a:gd name="T61" fmla="*/ 304 h 1433"/>
                    <a:gd name="T62" fmla="*/ 1934 w 4774"/>
                    <a:gd name="T63" fmla="*/ 371 h 1433"/>
                    <a:gd name="T64" fmla="*/ 1465 w 4774"/>
                    <a:gd name="T65" fmla="*/ 417 h 1433"/>
                    <a:gd name="T66" fmla="*/ 607 w 4774"/>
                    <a:gd name="T67" fmla="*/ 466 h 1433"/>
                    <a:gd name="T68" fmla="*/ 203 w 4774"/>
                    <a:gd name="T69" fmla="*/ 487 h 1433"/>
                    <a:gd name="T70" fmla="*/ 109 w 4774"/>
                    <a:gd name="T71" fmla="*/ 544 h 1433"/>
                    <a:gd name="T72" fmla="*/ 69 w 4774"/>
                    <a:gd name="T73" fmla="*/ 851 h 1433"/>
                    <a:gd name="T74" fmla="*/ 54 w 4774"/>
                    <a:gd name="T75" fmla="*/ 1119 h 1433"/>
                    <a:gd name="T76" fmla="*/ 72 w 4774"/>
                    <a:gd name="T77" fmla="*/ 1229 h 1433"/>
                    <a:gd name="T78" fmla="*/ 152 w 4774"/>
                    <a:gd name="T79" fmla="*/ 1320 h 1433"/>
                    <a:gd name="T80" fmla="*/ 276 w 4774"/>
                    <a:gd name="T81" fmla="*/ 1363 h 1433"/>
                    <a:gd name="T82" fmla="*/ 698 w 4774"/>
                    <a:gd name="T83" fmla="*/ 1345 h 1433"/>
                    <a:gd name="T84" fmla="*/ 1141 w 4774"/>
                    <a:gd name="T85" fmla="*/ 1310 h 1433"/>
                    <a:gd name="T86" fmla="*/ 1654 w 4774"/>
                    <a:gd name="T87" fmla="*/ 1271 h 1433"/>
                    <a:gd name="T88" fmla="*/ 2330 w 4774"/>
                    <a:gd name="T89" fmla="*/ 1236 h 1433"/>
                    <a:gd name="T90" fmla="*/ 3061 w 4774"/>
                    <a:gd name="T91" fmla="*/ 1200 h 1433"/>
                    <a:gd name="T92" fmla="*/ 3552 w 4774"/>
                    <a:gd name="T93" fmla="*/ 1112 h 1433"/>
                    <a:gd name="T94" fmla="*/ 4181 w 4774"/>
                    <a:gd name="T95" fmla="*/ 964 h 1433"/>
                    <a:gd name="T96" fmla="*/ 4687 w 4774"/>
                    <a:gd name="T97" fmla="*/ 879 h 1433"/>
                    <a:gd name="T98" fmla="*/ 4705 w 4774"/>
                    <a:gd name="T99" fmla="*/ 766 h 1433"/>
                    <a:gd name="T100" fmla="*/ 4759 w 4774"/>
                    <a:gd name="T101" fmla="*/ 742 h 14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4774" h="1433">
                      <a:moveTo>
                        <a:pt x="4759" y="742"/>
                      </a:moveTo>
                      <a:lnTo>
                        <a:pt x="4774" y="816"/>
                      </a:lnTo>
                      <a:lnTo>
                        <a:pt x="4774" y="886"/>
                      </a:lnTo>
                      <a:lnTo>
                        <a:pt x="4759" y="922"/>
                      </a:lnTo>
                      <a:lnTo>
                        <a:pt x="4716" y="943"/>
                      </a:lnTo>
                      <a:lnTo>
                        <a:pt x="4705" y="946"/>
                      </a:lnTo>
                      <a:lnTo>
                        <a:pt x="4694" y="946"/>
                      </a:lnTo>
                      <a:lnTo>
                        <a:pt x="4581" y="960"/>
                      </a:lnTo>
                      <a:lnTo>
                        <a:pt x="4309" y="992"/>
                      </a:lnTo>
                      <a:lnTo>
                        <a:pt x="4298" y="996"/>
                      </a:lnTo>
                      <a:lnTo>
                        <a:pt x="4287" y="996"/>
                      </a:lnTo>
                      <a:lnTo>
                        <a:pt x="4039" y="1045"/>
                      </a:lnTo>
                      <a:lnTo>
                        <a:pt x="3814" y="1098"/>
                      </a:lnTo>
                      <a:lnTo>
                        <a:pt x="3603" y="1158"/>
                      </a:lnTo>
                      <a:lnTo>
                        <a:pt x="3414" y="1200"/>
                      </a:lnTo>
                      <a:lnTo>
                        <a:pt x="3272" y="1229"/>
                      </a:lnTo>
                      <a:lnTo>
                        <a:pt x="3072" y="1246"/>
                      </a:lnTo>
                      <a:lnTo>
                        <a:pt x="2807" y="1264"/>
                      </a:lnTo>
                      <a:lnTo>
                        <a:pt x="2480" y="1278"/>
                      </a:lnTo>
                      <a:lnTo>
                        <a:pt x="1978" y="1310"/>
                      </a:lnTo>
                      <a:lnTo>
                        <a:pt x="1665" y="1331"/>
                      </a:lnTo>
                      <a:lnTo>
                        <a:pt x="1643" y="1338"/>
                      </a:lnTo>
                      <a:lnTo>
                        <a:pt x="1280" y="1359"/>
                      </a:lnTo>
                      <a:lnTo>
                        <a:pt x="821" y="1380"/>
                      </a:lnTo>
                      <a:lnTo>
                        <a:pt x="458" y="1416"/>
                      </a:lnTo>
                      <a:lnTo>
                        <a:pt x="447" y="1423"/>
                      </a:lnTo>
                      <a:lnTo>
                        <a:pt x="280" y="1433"/>
                      </a:lnTo>
                      <a:lnTo>
                        <a:pt x="269" y="1433"/>
                      </a:lnTo>
                      <a:lnTo>
                        <a:pt x="207" y="1412"/>
                      </a:lnTo>
                      <a:lnTo>
                        <a:pt x="196" y="1416"/>
                      </a:lnTo>
                      <a:lnTo>
                        <a:pt x="116" y="1363"/>
                      </a:lnTo>
                      <a:lnTo>
                        <a:pt x="58" y="1310"/>
                      </a:lnTo>
                      <a:lnTo>
                        <a:pt x="29" y="1250"/>
                      </a:lnTo>
                      <a:lnTo>
                        <a:pt x="14" y="1197"/>
                      </a:lnTo>
                      <a:lnTo>
                        <a:pt x="7" y="1094"/>
                      </a:lnTo>
                      <a:lnTo>
                        <a:pt x="0" y="1010"/>
                      </a:lnTo>
                      <a:lnTo>
                        <a:pt x="7" y="904"/>
                      </a:lnTo>
                      <a:lnTo>
                        <a:pt x="43" y="618"/>
                      </a:lnTo>
                      <a:lnTo>
                        <a:pt x="61" y="494"/>
                      </a:lnTo>
                      <a:lnTo>
                        <a:pt x="14" y="399"/>
                      </a:lnTo>
                      <a:lnTo>
                        <a:pt x="11" y="357"/>
                      </a:lnTo>
                      <a:lnTo>
                        <a:pt x="36" y="374"/>
                      </a:lnTo>
                      <a:lnTo>
                        <a:pt x="83" y="413"/>
                      </a:lnTo>
                      <a:lnTo>
                        <a:pt x="127" y="431"/>
                      </a:lnTo>
                      <a:lnTo>
                        <a:pt x="181" y="445"/>
                      </a:lnTo>
                      <a:lnTo>
                        <a:pt x="341" y="438"/>
                      </a:lnTo>
                      <a:lnTo>
                        <a:pt x="600" y="427"/>
                      </a:lnTo>
                      <a:lnTo>
                        <a:pt x="938" y="406"/>
                      </a:lnTo>
                      <a:lnTo>
                        <a:pt x="1767" y="346"/>
                      </a:lnTo>
                      <a:lnTo>
                        <a:pt x="2170" y="304"/>
                      </a:lnTo>
                      <a:lnTo>
                        <a:pt x="2752" y="226"/>
                      </a:lnTo>
                      <a:lnTo>
                        <a:pt x="3116" y="173"/>
                      </a:lnTo>
                      <a:lnTo>
                        <a:pt x="3709" y="67"/>
                      </a:lnTo>
                      <a:lnTo>
                        <a:pt x="4036" y="7"/>
                      </a:lnTo>
                      <a:lnTo>
                        <a:pt x="4087" y="0"/>
                      </a:lnTo>
                      <a:lnTo>
                        <a:pt x="4090" y="11"/>
                      </a:lnTo>
                      <a:lnTo>
                        <a:pt x="4058" y="43"/>
                      </a:lnTo>
                      <a:lnTo>
                        <a:pt x="3923" y="75"/>
                      </a:lnTo>
                      <a:lnTo>
                        <a:pt x="3654" y="120"/>
                      </a:lnTo>
                      <a:lnTo>
                        <a:pt x="3283" y="187"/>
                      </a:lnTo>
                      <a:lnTo>
                        <a:pt x="2894" y="247"/>
                      </a:lnTo>
                      <a:lnTo>
                        <a:pt x="2534" y="304"/>
                      </a:lnTo>
                      <a:lnTo>
                        <a:pt x="2523" y="304"/>
                      </a:lnTo>
                      <a:lnTo>
                        <a:pt x="1934" y="371"/>
                      </a:lnTo>
                      <a:lnTo>
                        <a:pt x="1476" y="413"/>
                      </a:lnTo>
                      <a:lnTo>
                        <a:pt x="1465" y="417"/>
                      </a:lnTo>
                      <a:lnTo>
                        <a:pt x="992" y="445"/>
                      </a:lnTo>
                      <a:lnTo>
                        <a:pt x="607" y="466"/>
                      </a:lnTo>
                      <a:lnTo>
                        <a:pt x="592" y="470"/>
                      </a:lnTo>
                      <a:lnTo>
                        <a:pt x="203" y="487"/>
                      </a:lnTo>
                      <a:lnTo>
                        <a:pt x="134" y="505"/>
                      </a:lnTo>
                      <a:lnTo>
                        <a:pt x="109" y="544"/>
                      </a:lnTo>
                      <a:lnTo>
                        <a:pt x="87" y="674"/>
                      </a:lnTo>
                      <a:lnTo>
                        <a:pt x="69" y="851"/>
                      </a:lnTo>
                      <a:lnTo>
                        <a:pt x="43" y="996"/>
                      </a:lnTo>
                      <a:lnTo>
                        <a:pt x="54" y="1119"/>
                      </a:lnTo>
                      <a:lnTo>
                        <a:pt x="54" y="1130"/>
                      </a:lnTo>
                      <a:lnTo>
                        <a:pt x="72" y="1229"/>
                      </a:lnTo>
                      <a:lnTo>
                        <a:pt x="109" y="1274"/>
                      </a:lnTo>
                      <a:lnTo>
                        <a:pt x="152" y="1320"/>
                      </a:lnTo>
                      <a:lnTo>
                        <a:pt x="211" y="1349"/>
                      </a:lnTo>
                      <a:lnTo>
                        <a:pt x="276" y="1363"/>
                      </a:lnTo>
                      <a:lnTo>
                        <a:pt x="509" y="1370"/>
                      </a:lnTo>
                      <a:lnTo>
                        <a:pt x="698" y="1345"/>
                      </a:lnTo>
                      <a:lnTo>
                        <a:pt x="872" y="1334"/>
                      </a:lnTo>
                      <a:lnTo>
                        <a:pt x="1141" y="1310"/>
                      </a:lnTo>
                      <a:lnTo>
                        <a:pt x="1432" y="1292"/>
                      </a:lnTo>
                      <a:lnTo>
                        <a:pt x="1654" y="1271"/>
                      </a:lnTo>
                      <a:lnTo>
                        <a:pt x="2014" y="1257"/>
                      </a:lnTo>
                      <a:lnTo>
                        <a:pt x="2330" y="1236"/>
                      </a:lnTo>
                      <a:lnTo>
                        <a:pt x="2738" y="1218"/>
                      </a:lnTo>
                      <a:lnTo>
                        <a:pt x="3061" y="1200"/>
                      </a:lnTo>
                      <a:lnTo>
                        <a:pt x="3301" y="1169"/>
                      </a:lnTo>
                      <a:lnTo>
                        <a:pt x="3552" y="1112"/>
                      </a:lnTo>
                      <a:lnTo>
                        <a:pt x="3992" y="1003"/>
                      </a:lnTo>
                      <a:lnTo>
                        <a:pt x="4181" y="964"/>
                      </a:lnTo>
                      <a:lnTo>
                        <a:pt x="4454" y="925"/>
                      </a:lnTo>
                      <a:lnTo>
                        <a:pt x="4687" y="879"/>
                      </a:lnTo>
                      <a:lnTo>
                        <a:pt x="4698" y="847"/>
                      </a:lnTo>
                      <a:lnTo>
                        <a:pt x="4705" y="766"/>
                      </a:lnTo>
                      <a:lnTo>
                        <a:pt x="4730" y="720"/>
                      </a:lnTo>
                      <a:lnTo>
                        <a:pt x="4759" y="742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p:grpSp>
        </p:grpSp>
        <p:sp>
          <p:nvSpPr>
            <p:cNvPr id="299055" name="Freeform 47"/>
            <p:cNvSpPr>
              <a:spLocks/>
            </p:cNvSpPr>
            <p:nvPr/>
          </p:nvSpPr>
          <p:spPr bwMode="auto">
            <a:xfrm>
              <a:off x="1814" y="2079"/>
              <a:ext cx="270" cy="230"/>
            </a:xfrm>
            <a:custGeom>
              <a:avLst/>
              <a:gdLst>
                <a:gd name="T0" fmla="*/ 391 w 538"/>
                <a:gd name="T1" fmla="*/ 214 h 462"/>
                <a:gd name="T2" fmla="*/ 371 w 538"/>
                <a:gd name="T3" fmla="*/ 164 h 462"/>
                <a:gd name="T4" fmla="*/ 354 w 538"/>
                <a:gd name="T5" fmla="*/ 124 h 462"/>
                <a:gd name="T6" fmla="*/ 327 w 538"/>
                <a:gd name="T7" fmla="*/ 86 h 462"/>
                <a:gd name="T8" fmla="*/ 294 w 538"/>
                <a:gd name="T9" fmla="*/ 48 h 462"/>
                <a:gd name="T10" fmla="*/ 262 w 538"/>
                <a:gd name="T11" fmla="*/ 23 h 462"/>
                <a:gd name="T12" fmla="*/ 229 w 538"/>
                <a:gd name="T13" fmla="*/ 11 h 462"/>
                <a:gd name="T14" fmla="*/ 191 w 538"/>
                <a:gd name="T15" fmla="*/ 0 h 462"/>
                <a:gd name="T16" fmla="*/ 145 w 538"/>
                <a:gd name="T17" fmla="*/ 5 h 462"/>
                <a:gd name="T18" fmla="*/ 104 w 538"/>
                <a:gd name="T19" fmla="*/ 18 h 462"/>
                <a:gd name="T20" fmla="*/ 69 w 538"/>
                <a:gd name="T21" fmla="*/ 44 h 462"/>
                <a:gd name="T22" fmla="*/ 38 w 538"/>
                <a:gd name="T23" fmla="*/ 85 h 462"/>
                <a:gd name="T24" fmla="*/ 16 w 538"/>
                <a:gd name="T25" fmla="*/ 132 h 462"/>
                <a:gd name="T26" fmla="*/ 4 w 538"/>
                <a:gd name="T27" fmla="*/ 196 h 462"/>
                <a:gd name="T28" fmla="*/ 0 w 538"/>
                <a:gd name="T29" fmla="*/ 259 h 462"/>
                <a:gd name="T30" fmla="*/ 11 w 538"/>
                <a:gd name="T31" fmla="*/ 319 h 462"/>
                <a:gd name="T32" fmla="*/ 27 w 538"/>
                <a:gd name="T33" fmla="*/ 371 h 462"/>
                <a:gd name="T34" fmla="*/ 53 w 538"/>
                <a:gd name="T35" fmla="*/ 404 h 462"/>
                <a:gd name="T36" fmla="*/ 93 w 538"/>
                <a:gd name="T37" fmla="*/ 434 h 462"/>
                <a:gd name="T38" fmla="*/ 131 w 538"/>
                <a:gd name="T39" fmla="*/ 452 h 462"/>
                <a:gd name="T40" fmla="*/ 180 w 538"/>
                <a:gd name="T41" fmla="*/ 462 h 462"/>
                <a:gd name="T42" fmla="*/ 227 w 538"/>
                <a:gd name="T43" fmla="*/ 462 h 462"/>
                <a:gd name="T44" fmla="*/ 271 w 538"/>
                <a:gd name="T45" fmla="*/ 452 h 462"/>
                <a:gd name="T46" fmla="*/ 309 w 538"/>
                <a:gd name="T47" fmla="*/ 431 h 462"/>
                <a:gd name="T48" fmla="*/ 336 w 538"/>
                <a:gd name="T49" fmla="*/ 408 h 462"/>
                <a:gd name="T50" fmla="*/ 364 w 538"/>
                <a:gd name="T51" fmla="*/ 371 h 462"/>
                <a:gd name="T52" fmla="*/ 382 w 538"/>
                <a:gd name="T53" fmla="*/ 330 h 462"/>
                <a:gd name="T54" fmla="*/ 391 w 538"/>
                <a:gd name="T55" fmla="*/ 296 h 462"/>
                <a:gd name="T56" fmla="*/ 391 w 538"/>
                <a:gd name="T57" fmla="*/ 282 h 462"/>
                <a:gd name="T58" fmla="*/ 425 w 538"/>
                <a:gd name="T59" fmla="*/ 281 h 462"/>
                <a:gd name="T60" fmla="*/ 434 w 538"/>
                <a:gd name="T61" fmla="*/ 281 h 462"/>
                <a:gd name="T62" fmla="*/ 442 w 538"/>
                <a:gd name="T63" fmla="*/ 282 h 462"/>
                <a:gd name="T64" fmla="*/ 451 w 538"/>
                <a:gd name="T65" fmla="*/ 282 h 462"/>
                <a:gd name="T66" fmla="*/ 458 w 538"/>
                <a:gd name="T67" fmla="*/ 288 h 462"/>
                <a:gd name="T68" fmla="*/ 467 w 538"/>
                <a:gd name="T69" fmla="*/ 288 h 462"/>
                <a:gd name="T70" fmla="*/ 474 w 538"/>
                <a:gd name="T71" fmla="*/ 293 h 462"/>
                <a:gd name="T72" fmla="*/ 484 w 538"/>
                <a:gd name="T73" fmla="*/ 296 h 462"/>
                <a:gd name="T74" fmla="*/ 494 w 538"/>
                <a:gd name="T75" fmla="*/ 298 h 462"/>
                <a:gd name="T76" fmla="*/ 502 w 538"/>
                <a:gd name="T77" fmla="*/ 302 h 462"/>
                <a:gd name="T78" fmla="*/ 511 w 538"/>
                <a:gd name="T79" fmla="*/ 302 h 462"/>
                <a:gd name="T80" fmla="*/ 522 w 538"/>
                <a:gd name="T81" fmla="*/ 298 h 462"/>
                <a:gd name="T82" fmla="*/ 529 w 538"/>
                <a:gd name="T83" fmla="*/ 296 h 462"/>
                <a:gd name="T84" fmla="*/ 534 w 538"/>
                <a:gd name="T85" fmla="*/ 288 h 462"/>
                <a:gd name="T86" fmla="*/ 538 w 538"/>
                <a:gd name="T87" fmla="*/ 281 h 462"/>
                <a:gd name="T88" fmla="*/ 538 w 538"/>
                <a:gd name="T89" fmla="*/ 272 h 462"/>
                <a:gd name="T90" fmla="*/ 538 w 538"/>
                <a:gd name="T91" fmla="*/ 265 h 462"/>
                <a:gd name="T92" fmla="*/ 533 w 538"/>
                <a:gd name="T93" fmla="*/ 256 h 462"/>
                <a:gd name="T94" fmla="*/ 529 w 538"/>
                <a:gd name="T95" fmla="*/ 249 h 462"/>
                <a:gd name="T96" fmla="*/ 522 w 538"/>
                <a:gd name="T97" fmla="*/ 249 h 462"/>
                <a:gd name="T98" fmla="*/ 516 w 538"/>
                <a:gd name="T99" fmla="*/ 240 h 462"/>
                <a:gd name="T100" fmla="*/ 507 w 538"/>
                <a:gd name="T101" fmla="*/ 240 h 462"/>
                <a:gd name="T102" fmla="*/ 500 w 538"/>
                <a:gd name="T103" fmla="*/ 238 h 462"/>
                <a:gd name="T104" fmla="*/ 489 w 538"/>
                <a:gd name="T105" fmla="*/ 235 h 462"/>
                <a:gd name="T106" fmla="*/ 480 w 538"/>
                <a:gd name="T107" fmla="*/ 233 h 462"/>
                <a:gd name="T108" fmla="*/ 473 w 538"/>
                <a:gd name="T109" fmla="*/ 233 h 462"/>
                <a:gd name="T110" fmla="*/ 464 w 538"/>
                <a:gd name="T111" fmla="*/ 229 h 462"/>
                <a:gd name="T112" fmla="*/ 407 w 538"/>
                <a:gd name="T113" fmla="*/ 222 h 462"/>
                <a:gd name="T114" fmla="*/ 391 w 538"/>
                <a:gd name="T115" fmla="*/ 214 h 4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38" h="462">
                  <a:moveTo>
                    <a:pt x="391" y="214"/>
                  </a:moveTo>
                  <a:lnTo>
                    <a:pt x="371" y="164"/>
                  </a:lnTo>
                  <a:lnTo>
                    <a:pt x="354" y="124"/>
                  </a:lnTo>
                  <a:lnTo>
                    <a:pt x="327" y="86"/>
                  </a:lnTo>
                  <a:lnTo>
                    <a:pt x="294" y="48"/>
                  </a:lnTo>
                  <a:lnTo>
                    <a:pt x="262" y="23"/>
                  </a:lnTo>
                  <a:lnTo>
                    <a:pt x="229" y="11"/>
                  </a:lnTo>
                  <a:lnTo>
                    <a:pt x="191" y="0"/>
                  </a:lnTo>
                  <a:lnTo>
                    <a:pt x="145" y="5"/>
                  </a:lnTo>
                  <a:lnTo>
                    <a:pt x="104" y="18"/>
                  </a:lnTo>
                  <a:lnTo>
                    <a:pt x="69" y="44"/>
                  </a:lnTo>
                  <a:lnTo>
                    <a:pt x="38" y="85"/>
                  </a:lnTo>
                  <a:lnTo>
                    <a:pt x="16" y="132"/>
                  </a:lnTo>
                  <a:lnTo>
                    <a:pt x="4" y="196"/>
                  </a:lnTo>
                  <a:lnTo>
                    <a:pt x="0" y="259"/>
                  </a:lnTo>
                  <a:lnTo>
                    <a:pt x="11" y="319"/>
                  </a:lnTo>
                  <a:lnTo>
                    <a:pt x="27" y="371"/>
                  </a:lnTo>
                  <a:lnTo>
                    <a:pt x="53" y="404"/>
                  </a:lnTo>
                  <a:lnTo>
                    <a:pt x="93" y="434"/>
                  </a:lnTo>
                  <a:lnTo>
                    <a:pt x="131" y="452"/>
                  </a:lnTo>
                  <a:lnTo>
                    <a:pt x="180" y="462"/>
                  </a:lnTo>
                  <a:lnTo>
                    <a:pt x="227" y="462"/>
                  </a:lnTo>
                  <a:lnTo>
                    <a:pt x="271" y="452"/>
                  </a:lnTo>
                  <a:lnTo>
                    <a:pt x="309" y="431"/>
                  </a:lnTo>
                  <a:lnTo>
                    <a:pt x="336" y="408"/>
                  </a:lnTo>
                  <a:lnTo>
                    <a:pt x="364" y="371"/>
                  </a:lnTo>
                  <a:lnTo>
                    <a:pt x="382" y="330"/>
                  </a:lnTo>
                  <a:lnTo>
                    <a:pt x="391" y="296"/>
                  </a:lnTo>
                  <a:lnTo>
                    <a:pt x="391" y="282"/>
                  </a:lnTo>
                  <a:lnTo>
                    <a:pt x="425" y="281"/>
                  </a:lnTo>
                  <a:lnTo>
                    <a:pt x="434" y="281"/>
                  </a:lnTo>
                  <a:lnTo>
                    <a:pt x="442" y="282"/>
                  </a:lnTo>
                  <a:lnTo>
                    <a:pt x="451" y="282"/>
                  </a:lnTo>
                  <a:lnTo>
                    <a:pt x="458" y="288"/>
                  </a:lnTo>
                  <a:lnTo>
                    <a:pt x="467" y="288"/>
                  </a:lnTo>
                  <a:lnTo>
                    <a:pt x="474" y="293"/>
                  </a:lnTo>
                  <a:lnTo>
                    <a:pt x="484" y="296"/>
                  </a:lnTo>
                  <a:lnTo>
                    <a:pt x="494" y="298"/>
                  </a:lnTo>
                  <a:lnTo>
                    <a:pt x="502" y="302"/>
                  </a:lnTo>
                  <a:lnTo>
                    <a:pt x="511" y="302"/>
                  </a:lnTo>
                  <a:lnTo>
                    <a:pt x="522" y="298"/>
                  </a:lnTo>
                  <a:lnTo>
                    <a:pt x="529" y="296"/>
                  </a:lnTo>
                  <a:lnTo>
                    <a:pt x="534" y="288"/>
                  </a:lnTo>
                  <a:lnTo>
                    <a:pt x="538" y="281"/>
                  </a:lnTo>
                  <a:lnTo>
                    <a:pt x="538" y="272"/>
                  </a:lnTo>
                  <a:lnTo>
                    <a:pt x="538" y="265"/>
                  </a:lnTo>
                  <a:lnTo>
                    <a:pt x="533" y="256"/>
                  </a:lnTo>
                  <a:lnTo>
                    <a:pt x="529" y="249"/>
                  </a:lnTo>
                  <a:lnTo>
                    <a:pt x="522" y="249"/>
                  </a:lnTo>
                  <a:lnTo>
                    <a:pt x="516" y="240"/>
                  </a:lnTo>
                  <a:lnTo>
                    <a:pt x="507" y="240"/>
                  </a:lnTo>
                  <a:lnTo>
                    <a:pt x="500" y="238"/>
                  </a:lnTo>
                  <a:lnTo>
                    <a:pt x="489" y="235"/>
                  </a:lnTo>
                  <a:lnTo>
                    <a:pt x="480" y="233"/>
                  </a:lnTo>
                  <a:lnTo>
                    <a:pt x="473" y="233"/>
                  </a:lnTo>
                  <a:lnTo>
                    <a:pt x="464" y="229"/>
                  </a:lnTo>
                  <a:lnTo>
                    <a:pt x="407" y="222"/>
                  </a:lnTo>
                  <a:lnTo>
                    <a:pt x="391" y="2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056" name="Freeform 48"/>
            <p:cNvSpPr>
              <a:spLocks/>
            </p:cNvSpPr>
            <p:nvPr/>
          </p:nvSpPr>
          <p:spPr bwMode="auto">
            <a:xfrm>
              <a:off x="1971" y="2311"/>
              <a:ext cx="157" cy="79"/>
            </a:xfrm>
            <a:custGeom>
              <a:avLst/>
              <a:gdLst>
                <a:gd name="T0" fmla="*/ 0 w 317"/>
                <a:gd name="T1" fmla="*/ 30 h 159"/>
                <a:gd name="T2" fmla="*/ 31 w 317"/>
                <a:gd name="T3" fmla="*/ 9 h 159"/>
                <a:gd name="T4" fmla="*/ 88 w 317"/>
                <a:gd name="T5" fmla="*/ 0 h 159"/>
                <a:gd name="T6" fmla="*/ 137 w 317"/>
                <a:gd name="T7" fmla="*/ 5 h 159"/>
                <a:gd name="T8" fmla="*/ 202 w 317"/>
                <a:gd name="T9" fmla="*/ 27 h 159"/>
                <a:gd name="T10" fmla="*/ 233 w 317"/>
                <a:gd name="T11" fmla="*/ 41 h 159"/>
                <a:gd name="T12" fmla="*/ 240 w 317"/>
                <a:gd name="T13" fmla="*/ 41 h 159"/>
                <a:gd name="T14" fmla="*/ 277 w 317"/>
                <a:gd name="T15" fmla="*/ 48 h 159"/>
                <a:gd name="T16" fmla="*/ 317 w 317"/>
                <a:gd name="T17" fmla="*/ 58 h 159"/>
                <a:gd name="T18" fmla="*/ 317 w 317"/>
                <a:gd name="T19" fmla="*/ 78 h 159"/>
                <a:gd name="T20" fmla="*/ 235 w 317"/>
                <a:gd name="T21" fmla="*/ 125 h 159"/>
                <a:gd name="T22" fmla="*/ 175 w 317"/>
                <a:gd name="T23" fmla="*/ 159 h 159"/>
                <a:gd name="T24" fmla="*/ 131 w 317"/>
                <a:gd name="T25" fmla="*/ 152 h 159"/>
                <a:gd name="T26" fmla="*/ 75 w 317"/>
                <a:gd name="T27" fmla="*/ 111 h 159"/>
                <a:gd name="T28" fmla="*/ 37 w 317"/>
                <a:gd name="T29" fmla="*/ 88 h 159"/>
                <a:gd name="T30" fmla="*/ 0 w 317"/>
                <a:gd name="T31" fmla="*/ 53 h 159"/>
                <a:gd name="T32" fmla="*/ 0 w 317"/>
                <a:gd name="T33" fmla="*/ 3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7" h="159">
                  <a:moveTo>
                    <a:pt x="0" y="30"/>
                  </a:moveTo>
                  <a:lnTo>
                    <a:pt x="31" y="9"/>
                  </a:lnTo>
                  <a:lnTo>
                    <a:pt x="88" y="0"/>
                  </a:lnTo>
                  <a:lnTo>
                    <a:pt x="137" y="5"/>
                  </a:lnTo>
                  <a:lnTo>
                    <a:pt x="202" y="27"/>
                  </a:lnTo>
                  <a:lnTo>
                    <a:pt x="233" y="41"/>
                  </a:lnTo>
                  <a:lnTo>
                    <a:pt x="240" y="41"/>
                  </a:lnTo>
                  <a:lnTo>
                    <a:pt x="277" y="48"/>
                  </a:lnTo>
                  <a:lnTo>
                    <a:pt x="317" y="58"/>
                  </a:lnTo>
                  <a:lnTo>
                    <a:pt x="317" y="78"/>
                  </a:lnTo>
                  <a:lnTo>
                    <a:pt x="235" y="125"/>
                  </a:lnTo>
                  <a:lnTo>
                    <a:pt x="175" y="159"/>
                  </a:lnTo>
                  <a:lnTo>
                    <a:pt x="131" y="152"/>
                  </a:lnTo>
                  <a:lnTo>
                    <a:pt x="75" y="111"/>
                  </a:lnTo>
                  <a:lnTo>
                    <a:pt x="37" y="88"/>
                  </a:lnTo>
                  <a:lnTo>
                    <a:pt x="0" y="53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9280" name="Group 51"/>
            <p:cNvGrpSpPr>
              <a:grpSpLocks/>
            </p:cNvGrpSpPr>
            <p:nvPr/>
          </p:nvGrpSpPr>
          <p:grpSpPr bwMode="auto">
            <a:xfrm>
              <a:off x="1881" y="2301"/>
              <a:ext cx="426" cy="419"/>
              <a:chOff x="1881" y="2301"/>
              <a:chExt cx="426" cy="419"/>
            </a:xfrm>
          </p:grpSpPr>
          <p:sp>
            <p:nvSpPr>
              <p:cNvPr id="299057" name="Freeform 49"/>
              <p:cNvSpPr>
                <a:spLocks/>
              </p:cNvSpPr>
              <p:nvPr/>
            </p:nvSpPr>
            <p:spPr bwMode="auto">
              <a:xfrm>
                <a:off x="1881" y="2300"/>
                <a:ext cx="427" cy="420"/>
              </a:xfrm>
              <a:custGeom>
                <a:avLst/>
                <a:gdLst>
                  <a:gd name="T0" fmla="*/ 66 w 851"/>
                  <a:gd name="T1" fmla="*/ 102 h 838"/>
                  <a:gd name="T2" fmla="*/ 180 w 851"/>
                  <a:gd name="T3" fmla="*/ 102 h 838"/>
                  <a:gd name="T4" fmla="*/ 288 w 851"/>
                  <a:gd name="T5" fmla="*/ 97 h 838"/>
                  <a:gd name="T6" fmla="*/ 446 w 851"/>
                  <a:gd name="T7" fmla="*/ 60 h 838"/>
                  <a:gd name="T8" fmla="*/ 568 w 851"/>
                  <a:gd name="T9" fmla="*/ 21 h 838"/>
                  <a:gd name="T10" fmla="*/ 633 w 851"/>
                  <a:gd name="T11" fmla="*/ 1 h 838"/>
                  <a:gd name="T12" fmla="*/ 669 w 851"/>
                  <a:gd name="T13" fmla="*/ 0 h 838"/>
                  <a:gd name="T14" fmla="*/ 693 w 851"/>
                  <a:gd name="T15" fmla="*/ 12 h 838"/>
                  <a:gd name="T16" fmla="*/ 713 w 851"/>
                  <a:gd name="T17" fmla="*/ 79 h 838"/>
                  <a:gd name="T18" fmla="*/ 746 w 851"/>
                  <a:gd name="T19" fmla="*/ 250 h 838"/>
                  <a:gd name="T20" fmla="*/ 751 w 851"/>
                  <a:gd name="T21" fmla="*/ 259 h 838"/>
                  <a:gd name="T22" fmla="*/ 791 w 851"/>
                  <a:gd name="T23" fmla="*/ 444 h 838"/>
                  <a:gd name="T24" fmla="*/ 839 w 851"/>
                  <a:gd name="T25" fmla="*/ 647 h 838"/>
                  <a:gd name="T26" fmla="*/ 851 w 851"/>
                  <a:gd name="T27" fmla="*/ 716 h 838"/>
                  <a:gd name="T28" fmla="*/ 849 w 851"/>
                  <a:gd name="T29" fmla="*/ 743 h 838"/>
                  <a:gd name="T30" fmla="*/ 822 w 851"/>
                  <a:gd name="T31" fmla="*/ 769 h 838"/>
                  <a:gd name="T32" fmla="*/ 811 w 851"/>
                  <a:gd name="T33" fmla="*/ 769 h 838"/>
                  <a:gd name="T34" fmla="*/ 762 w 851"/>
                  <a:gd name="T35" fmla="*/ 778 h 838"/>
                  <a:gd name="T36" fmla="*/ 560 w 851"/>
                  <a:gd name="T37" fmla="*/ 778 h 838"/>
                  <a:gd name="T38" fmla="*/ 551 w 851"/>
                  <a:gd name="T39" fmla="*/ 783 h 838"/>
                  <a:gd name="T40" fmla="*/ 375 w 851"/>
                  <a:gd name="T41" fmla="*/ 804 h 838"/>
                  <a:gd name="T42" fmla="*/ 244 w 851"/>
                  <a:gd name="T43" fmla="*/ 827 h 838"/>
                  <a:gd name="T44" fmla="*/ 148 w 851"/>
                  <a:gd name="T45" fmla="*/ 836 h 838"/>
                  <a:gd name="T46" fmla="*/ 140 w 851"/>
                  <a:gd name="T47" fmla="*/ 838 h 838"/>
                  <a:gd name="T48" fmla="*/ 91 w 851"/>
                  <a:gd name="T49" fmla="*/ 831 h 838"/>
                  <a:gd name="T50" fmla="*/ 75 w 851"/>
                  <a:gd name="T51" fmla="*/ 810 h 838"/>
                  <a:gd name="T52" fmla="*/ 64 w 851"/>
                  <a:gd name="T53" fmla="*/ 737 h 838"/>
                  <a:gd name="T54" fmla="*/ 53 w 851"/>
                  <a:gd name="T55" fmla="*/ 584 h 838"/>
                  <a:gd name="T56" fmla="*/ 31 w 851"/>
                  <a:gd name="T57" fmla="*/ 386 h 838"/>
                  <a:gd name="T58" fmla="*/ 0 w 851"/>
                  <a:gd name="T59" fmla="*/ 148 h 838"/>
                  <a:gd name="T60" fmla="*/ 0 w 851"/>
                  <a:gd name="T61" fmla="*/ 116 h 838"/>
                  <a:gd name="T62" fmla="*/ 26 w 851"/>
                  <a:gd name="T63" fmla="*/ 100 h 838"/>
                  <a:gd name="T64" fmla="*/ 66 w 851"/>
                  <a:gd name="T65" fmla="*/ 102 h 8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51" h="838">
                    <a:moveTo>
                      <a:pt x="66" y="102"/>
                    </a:moveTo>
                    <a:lnTo>
                      <a:pt x="180" y="102"/>
                    </a:lnTo>
                    <a:lnTo>
                      <a:pt x="288" y="97"/>
                    </a:lnTo>
                    <a:lnTo>
                      <a:pt x="446" y="60"/>
                    </a:lnTo>
                    <a:lnTo>
                      <a:pt x="568" y="21"/>
                    </a:lnTo>
                    <a:lnTo>
                      <a:pt x="633" y="1"/>
                    </a:lnTo>
                    <a:lnTo>
                      <a:pt x="669" y="0"/>
                    </a:lnTo>
                    <a:lnTo>
                      <a:pt x="693" y="12"/>
                    </a:lnTo>
                    <a:lnTo>
                      <a:pt x="713" y="79"/>
                    </a:lnTo>
                    <a:lnTo>
                      <a:pt x="746" y="250"/>
                    </a:lnTo>
                    <a:lnTo>
                      <a:pt x="751" y="259"/>
                    </a:lnTo>
                    <a:lnTo>
                      <a:pt x="791" y="444"/>
                    </a:lnTo>
                    <a:lnTo>
                      <a:pt x="839" y="647"/>
                    </a:lnTo>
                    <a:lnTo>
                      <a:pt x="851" y="716"/>
                    </a:lnTo>
                    <a:lnTo>
                      <a:pt x="849" y="743"/>
                    </a:lnTo>
                    <a:lnTo>
                      <a:pt x="822" y="769"/>
                    </a:lnTo>
                    <a:lnTo>
                      <a:pt x="811" y="769"/>
                    </a:lnTo>
                    <a:lnTo>
                      <a:pt x="762" y="778"/>
                    </a:lnTo>
                    <a:lnTo>
                      <a:pt x="560" y="778"/>
                    </a:lnTo>
                    <a:lnTo>
                      <a:pt x="551" y="783"/>
                    </a:lnTo>
                    <a:lnTo>
                      <a:pt x="375" y="804"/>
                    </a:lnTo>
                    <a:lnTo>
                      <a:pt x="244" y="827"/>
                    </a:lnTo>
                    <a:lnTo>
                      <a:pt x="148" y="836"/>
                    </a:lnTo>
                    <a:lnTo>
                      <a:pt x="140" y="838"/>
                    </a:lnTo>
                    <a:lnTo>
                      <a:pt x="91" y="831"/>
                    </a:lnTo>
                    <a:lnTo>
                      <a:pt x="75" y="810"/>
                    </a:lnTo>
                    <a:lnTo>
                      <a:pt x="64" y="737"/>
                    </a:lnTo>
                    <a:lnTo>
                      <a:pt x="53" y="584"/>
                    </a:lnTo>
                    <a:lnTo>
                      <a:pt x="31" y="386"/>
                    </a:lnTo>
                    <a:lnTo>
                      <a:pt x="0" y="148"/>
                    </a:lnTo>
                    <a:lnTo>
                      <a:pt x="0" y="116"/>
                    </a:lnTo>
                    <a:lnTo>
                      <a:pt x="26" y="100"/>
                    </a:lnTo>
                    <a:lnTo>
                      <a:pt x="66" y="10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9058" name="Freeform 50"/>
              <p:cNvSpPr>
                <a:spLocks/>
              </p:cNvSpPr>
              <p:nvPr/>
            </p:nvSpPr>
            <p:spPr bwMode="auto">
              <a:xfrm>
                <a:off x="1901" y="2322"/>
                <a:ext cx="382" cy="376"/>
              </a:xfrm>
              <a:custGeom>
                <a:avLst/>
                <a:gdLst>
                  <a:gd name="T0" fmla="*/ 0 w 758"/>
                  <a:gd name="T1" fmla="*/ 95 h 750"/>
                  <a:gd name="T2" fmla="*/ 120 w 758"/>
                  <a:gd name="T3" fmla="*/ 90 h 750"/>
                  <a:gd name="T4" fmla="*/ 251 w 758"/>
                  <a:gd name="T5" fmla="*/ 90 h 750"/>
                  <a:gd name="T6" fmla="*/ 355 w 758"/>
                  <a:gd name="T7" fmla="*/ 74 h 750"/>
                  <a:gd name="T8" fmla="*/ 469 w 758"/>
                  <a:gd name="T9" fmla="*/ 40 h 750"/>
                  <a:gd name="T10" fmla="*/ 586 w 758"/>
                  <a:gd name="T11" fmla="*/ 0 h 750"/>
                  <a:gd name="T12" fmla="*/ 606 w 758"/>
                  <a:gd name="T13" fmla="*/ 0 h 750"/>
                  <a:gd name="T14" fmla="*/ 633 w 758"/>
                  <a:gd name="T15" fmla="*/ 16 h 750"/>
                  <a:gd name="T16" fmla="*/ 662 w 758"/>
                  <a:gd name="T17" fmla="*/ 189 h 750"/>
                  <a:gd name="T18" fmla="*/ 693 w 758"/>
                  <a:gd name="T19" fmla="*/ 323 h 750"/>
                  <a:gd name="T20" fmla="*/ 722 w 758"/>
                  <a:gd name="T21" fmla="*/ 453 h 750"/>
                  <a:gd name="T22" fmla="*/ 758 w 758"/>
                  <a:gd name="T23" fmla="*/ 633 h 750"/>
                  <a:gd name="T24" fmla="*/ 758 w 758"/>
                  <a:gd name="T25" fmla="*/ 670 h 750"/>
                  <a:gd name="T26" fmla="*/ 742 w 758"/>
                  <a:gd name="T27" fmla="*/ 688 h 750"/>
                  <a:gd name="T28" fmla="*/ 678 w 758"/>
                  <a:gd name="T29" fmla="*/ 697 h 750"/>
                  <a:gd name="T30" fmla="*/ 498 w 758"/>
                  <a:gd name="T31" fmla="*/ 697 h 750"/>
                  <a:gd name="T32" fmla="*/ 491 w 758"/>
                  <a:gd name="T33" fmla="*/ 699 h 750"/>
                  <a:gd name="T34" fmla="*/ 371 w 758"/>
                  <a:gd name="T35" fmla="*/ 714 h 750"/>
                  <a:gd name="T36" fmla="*/ 360 w 758"/>
                  <a:gd name="T37" fmla="*/ 720 h 750"/>
                  <a:gd name="T38" fmla="*/ 215 w 758"/>
                  <a:gd name="T39" fmla="*/ 739 h 750"/>
                  <a:gd name="T40" fmla="*/ 104 w 758"/>
                  <a:gd name="T41" fmla="*/ 750 h 750"/>
                  <a:gd name="T42" fmla="*/ 77 w 758"/>
                  <a:gd name="T43" fmla="*/ 741 h 750"/>
                  <a:gd name="T44" fmla="*/ 68 w 758"/>
                  <a:gd name="T45" fmla="*/ 739 h 750"/>
                  <a:gd name="T46" fmla="*/ 57 w 758"/>
                  <a:gd name="T47" fmla="*/ 686 h 750"/>
                  <a:gd name="T48" fmla="*/ 44 w 758"/>
                  <a:gd name="T49" fmla="*/ 444 h 750"/>
                  <a:gd name="T50" fmla="*/ 35 w 758"/>
                  <a:gd name="T51" fmla="*/ 300 h 750"/>
                  <a:gd name="T52" fmla="*/ 6 w 758"/>
                  <a:gd name="T53" fmla="*/ 159 h 750"/>
                  <a:gd name="T54" fmla="*/ 0 w 758"/>
                  <a:gd name="T55" fmla="*/ 95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758" h="750">
                    <a:moveTo>
                      <a:pt x="0" y="95"/>
                    </a:moveTo>
                    <a:lnTo>
                      <a:pt x="120" y="90"/>
                    </a:lnTo>
                    <a:lnTo>
                      <a:pt x="251" y="90"/>
                    </a:lnTo>
                    <a:lnTo>
                      <a:pt x="355" y="74"/>
                    </a:lnTo>
                    <a:lnTo>
                      <a:pt x="469" y="40"/>
                    </a:lnTo>
                    <a:lnTo>
                      <a:pt x="586" y="0"/>
                    </a:lnTo>
                    <a:lnTo>
                      <a:pt x="606" y="0"/>
                    </a:lnTo>
                    <a:lnTo>
                      <a:pt x="633" y="16"/>
                    </a:lnTo>
                    <a:lnTo>
                      <a:pt x="662" y="189"/>
                    </a:lnTo>
                    <a:lnTo>
                      <a:pt x="693" y="323"/>
                    </a:lnTo>
                    <a:lnTo>
                      <a:pt x="722" y="453"/>
                    </a:lnTo>
                    <a:lnTo>
                      <a:pt x="758" y="633"/>
                    </a:lnTo>
                    <a:lnTo>
                      <a:pt x="758" y="670"/>
                    </a:lnTo>
                    <a:lnTo>
                      <a:pt x="742" y="688"/>
                    </a:lnTo>
                    <a:lnTo>
                      <a:pt x="678" y="697"/>
                    </a:lnTo>
                    <a:lnTo>
                      <a:pt x="498" y="697"/>
                    </a:lnTo>
                    <a:lnTo>
                      <a:pt x="491" y="699"/>
                    </a:lnTo>
                    <a:lnTo>
                      <a:pt x="371" y="714"/>
                    </a:lnTo>
                    <a:lnTo>
                      <a:pt x="360" y="720"/>
                    </a:lnTo>
                    <a:lnTo>
                      <a:pt x="215" y="739"/>
                    </a:lnTo>
                    <a:lnTo>
                      <a:pt x="104" y="750"/>
                    </a:lnTo>
                    <a:lnTo>
                      <a:pt x="77" y="741"/>
                    </a:lnTo>
                    <a:lnTo>
                      <a:pt x="68" y="739"/>
                    </a:lnTo>
                    <a:lnTo>
                      <a:pt x="57" y="686"/>
                    </a:lnTo>
                    <a:lnTo>
                      <a:pt x="44" y="444"/>
                    </a:lnTo>
                    <a:lnTo>
                      <a:pt x="35" y="300"/>
                    </a:lnTo>
                    <a:lnTo>
                      <a:pt x="6" y="159"/>
                    </a:lnTo>
                    <a:lnTo>
                      <a:pt x="0" y="9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99060" name="Freeform 52"/>
            <p:cNvSpPr>
              <a:spLocks/>
            </p:cNvSpPr>
            <p:nvPr/>
          </p:nvSpPr>
          <p:spPr bwMode="auto">
            <a:xfrm>
              <a:off x="2126" y="2293"/>
              <a:ext cx="170" cy="87"/>
            </a:xfrm>
            <a:custGeom>
              <a:avLst/>
              <a:gdLst>
                <a:gd name="T0" fmla="*/ 109 w 339"/>
                <a:gd name="T1" fmla="*/ 9 h 175"/>
                <a:gd name="T2" fmla="*/ 89 w 339"/>
                <a:gd name="T3" fmla="*/ 9 h 175"/>
                <a:gd name="T4" fmla="*/ 72 w 339"/>
                <a:gd name="T5" fmla="*/ 16 h 175"/>
                <a:gd name="T6" fmla="*/ 54 w 339"/>
                <a:gd name="T7" fmla="*/ 27 h 175"/>
                <a:gd name="T8" fmla="*/ 40 w 339"/>
                <a:gd name="T9" fmla="*/ 37 h 175"/>
                <a:gd name="T10" fmla="*/ 21 w 339"/>
                <a:gd name="T11" fmla="*/ 57 h 175"/>
                <a:gd name="T12" fmla="*/ 7 w 339"/>
                <a:gd name="T13" fmla="*/ 73 h 175"/>
                <a:gd name="T14" fmla="*/ 5 w 339"/>
                <a:gd name="T15" fmla="*/ 88 h 175"/>
                <a:gd name="T16" fmla="*/ 0 w 339"/>
                <a:gd name="T17" fmla="*/ 106 h 175"/>
                <a:gd name="T18" fmla="*/ 0 w 339"/>
                <a:gd name="T19" fmla="*/ 122 h 175"/>
                <a:gd name="T20" fmla="*/ 10 w 339"/>
                <a:gd name="T21" fmla="*/ 143 h 175"/>
                <a:gd name="T22" fmla="*/ 27 w 339"/>
                <a:gd name="T23" fmla="*/ 152 h 175"/>
                <a:gd name="T24" fmla="*/ 45 w 339"/>
                <a:gd name="T25" fmla="*/ 152 h 175"/>
                <a:gd name="T26" fmla="*/ 61 w 339"/>
                <a:gd name="T27" fmla="*/ 147 h 175"/>
                <a:gd name="T28" fmla="*/ 81 w 339"/>
                <a:gd name="T29" fmla="*/ 131 h 175"/>
                <a:gd name="T30" fmla="*/ 87 w 339"/>
                <a:gd name="T31" fmla="*/ 115 h 175"/>
                <a:gd name="T32" fmla="*/ 89 w 339"/>
                <a:gd name="T33" fmla="*/ 99 h 175"/>
                <a:gd name="T34" fmla="*/ 87 w 339"/>
                <a:gd name="T35" fmla="*/ 83 h 175"/>
                <a:gd name="T36" fmla="*/ 87 w 339"/>
                <a:gd name="T37" fmla="*/ 67 h 175"/>
                <a:gd name="T38" fmla="*/ 103 w 339"/>
                <a:gd name="T39" fmla="*/ 58 h 175"/>
                <a:gd name="T40" fmla="*/ 120 w 339"/>
                <a:gd name="T41" fmla="*/ 57 h 175"/>
                <a:gd name="T42" fmla="*/ 136 w 339"/>
                <a:gd name="T43" fmla="*/ 64 h 175"/>
                <a:gd name="T44" fmla="*/ 141 w 339"/>
                <a:gd name="T45" fmla="*/ 80 h 175"/>
                <a:gd name="T46" fmla="*/ 136 w 339"/>
                <a:gd name="T47" fmla="*/ 96 h 175"/>
                <a:gd name="T48" fmla="*/ 136 w 339"/>
                <a:gd name="T49" fmla="*/ 111 h 175"/>
                <a:gd name="T50" fmla="*/ 130 w 339"/>
                <a:gd name="T51" fmla="*/ 133 h 175"/>
                <a:gd name="T52" fmla="*/ 125 w 339"/>
                <a:gd name="T53" fmla="*/ 154 h 175"/>
                <a:gd name="T54" fmla="*/ 136 w 339"/>
                <a:gd name="T55" fmla="*/ 170 h 175"/>
                <a:gd name="T56" fmla="*/ 152 w 339"/>
                <a:gd name="T57" fmla="*/ 175 h 175"/>
                <a:gd name="T58" fmla="*/ 169 w 339"/>
                <a:gd name="T59" fmla="*/ 175 h 175"/>
                <a:gd name="T60" fmla="*/ 185 w 339"/>
                <a:gd name="T61" fmla="*/ 170 h 175"/>
                <a:gd name="T62" fmla="*/ 198 w 339"/>
                <a:gd name="T63" fmla="*/ 157 h 175"/>
                <a:gd name="T64" fmla="*/ 207 w 339"/>
                <a:gd name="T65" fmla="*/ 138 h 175"/>
                <a:gd name="T66" fmla="*/ 207 w 339"/>
                <a:gd name="T67" fmla="*/ 122 h 175"/>
                <a:gd name="T68" fmla="*/ 201 w 339"/>
                <a:gd name="T69" fmla="*/ 106 h 175"/>
                <a:gd name="T70" fmla="*/ 196 w 339"/>
                <a:gd name="T71" fmla="*/ 90 h 175"/>
                <a:gd name="T72" fmla="*/ 190 w 339"/>
                <a:gd name="T73" fmla="*/ 74 h 175"/>
                <a:gd name="T74" fmla="*/ 185 w 339"/>
                <a:gd name="T75" fmla="*/ 58 h 175"/>
                <a:gd name="T76" fmla="*/ 192 w 339"/>
                <a:gd name="T77" fmla="*/ 48 h 175"/>
                <a:gd name="T78" fmla="*/ 212 w 339"/>
                <a:gd name="T79" fmla="*/ 48 h 175"/>
                <a:gd name="T80" fmla="*/ 230 w 339"/>
                <a:gd name="T81" fmla="*/ 53 h 175"/>
                <a:gd name="T82" fmla="*/ 245 w 339"/>
                <a:gd name="T83" fmla="*/ 67 h 175"/>
                <a:gd name="T84" fmla="*/ 258 w 339"/>
                <a:gd name="T85" fmla="*/ 85 h 175"/>
                <a:gd name="T86" fmla="*/ 279 w 339"/>
                <a:gd name="T87" fmla="*/ 101 h 175"/>
                <a:gd name="T88" fmla="*/ 296 w 339"/>
                <a:gd name="T89" fmla="*/ 110 h 175"/>
                <a:gd name="T90" fmla="*/ 312 w 339"/>
                <a:gd name="T91" fmla="*/ 110 h 175"/>
                <a:gd name="T92" fmla="*/ 329 w 339"/>
                <a:gd name="T93" fmla="*/ 99 h 175"/>
                <a:gd name="T94" fmla="*/ 339 w 339"/>
                <a:gd name="T95" fmla="*/ 85 h 175"/>
                <a:gd name="T96" fmla="*/ 338 w 339"/>
                <a:gd name="T97" fmla="*/ 67 h 175"/>
                <a:gd name="T98" fmla="*/ 327 w 339"/>
                <a:gd name="T99" fmla="*/ 51 h 175"/>
                <a:gd name="T100" fmla="*/ 312 w 339"/>
                <a:gd name="T101" fmla="*/ 37 h 175"/>
                <a:gd name="T102" fmla="*/ 296 w 339"/>
                <a:gd name="T103" fmla="*/ 27 h 175"/>
                <a:gd name="T104" fmla="*/ 278 w 339"/>
                <a:gd name="T105" fmla="*/ 14 h 175"/>
                <a:gd name="T106" fmla="*/ 256 w 339"/>
                <a:gd name="T107" fmla="*/ 6 h 175"/>
                <a:gd name="T108" fmla="*/ 239 w 339"/>
                <a:gd name="T109" fmla="*/ 4 h 175"/>
                <a:gd name="T110" fmla="*/ 223 w 339"/>
                <a:gd name="T111" fmla="*/ 0 h 175"/>
                <a:gd name="T112" fmla="*/ 207 w 339"/>
                <a:gd name="T113" fmla="*/ 0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39" h="175">
                  <a:moveTo>
                    <a:pt x="120" y="6"/>
                  </a:moveTo>
                  <a:lnTo>
                    <a:pt x="109" y="9"/>
                  </a:lnTo>
                  <a:lnTo>
                    <a:pt x="98" y="9"/>
                  </a:lnTo>
                  <a:lnTo>
                    <a:pt x="89" y="9"/>
                  </a:lnTo>
                  <a:lnTo>
                    <a:pt x="81" y="14"/>
                  </a:lnTo>
                  <a:lnTo>
                    <a:pt x="72" y="16"/>
                  </a:lnTo>
                  <a:lnTo>
                    <a:pt x="65" y="20"/>
                  </a:lnTo>
                  <a:lnTo>
                    <a:pt x="54" y="27"/>
                  </a:lnTo>
                  <a:lnTo>
                    <a:pt x="49" y="36"/>
                  </a:lnTo>
                  <a:lnTo>
                    <a:pt x="40" y="37"/>
                  </a:lnTo>
                  <a:lnTo>
                    <a:pt x="32" y="46"/>
                  </a:lnTo>
                  <a:lnTo>
                    <a:pt x="21" y="57"/>
                  </a:lnTo>
                  <a:lnTo>
                    <a:pt x="16" y="64"/>
                  </a:lnTo>
                  <a:lnTo>
                    <a:pt x="7" y="73"/>
                  </a:lnTo>
                  <a:lnTo>
                    <a:pt x="5" y="80"/>
                  </a:lnTo>
                  <a:lnTo>
                    <a:pt x="5" y="88"/>
                  </a:lnTo>
                  <a:lnTo>
                    <a:pt x="0" y="96"/>
                  </a:lnTo>
                  <a:lnTo>
                    <a:pt x="0" y="106"/>
                  </a:lnTo>
                  <a:lnTo>
                    <a:pt x="0" y="115"/>
                  </a:lnTo>
                  <a:lnTo>
                    <a:pt x="0" y="122"/>
                  </a:lnTo>
                  <a:lnTo>
                    <a:pt x="5" y="131"/>
                  </a:lnTo>
                  <a:lnTo>
                    <a:pt x="10" y="143"/>
                  </a:lnTo>
                  <a:lnTo>
                    <a:pt x="18" y="148"/>
                  </a:lnTo>
                  <a:lnTo>
                    <a:pt x="27" y="152"/>
                  </a:lnTo>
                  <a:lnTo>
                    <a:pt x="38" y="152"/>
                  </a:lnTo>
                  <a:lnTo>
                    <a:pt x="45" y="152"/>
                  </a:lnTo>
                  <a:lnTo>
                    <a:pt x="54" y="148"/>
                  </a:lnTo>
                  <a:lnTo>
                    <a:pt x="61" y="147"/>
                  </a:lnTo>
                  <a:lnTo>
                    <a:pt x="72" y="138"/>
                  </a:lnTo>
                  <a:lnTo>
                    <a:pt x="81" y="131"/>
                  </a:lnTo>
                  <a:lnTo>
                    <a:pt x="87" y="122"/>
                  </a:lnTo>
                  <a:lnTo>
                    <a:pt x="87" y="115"/>
                  </a:lnTo>
                  <a:lnTo>
                    <a:pt x="89" y="106"/>
                  </a:lnTo>
                  <a:lnTo>
                    <a:pt x="89" y="99"/>
                  </a:lnTo>
                  <a:lnTo>
                    <a:pt x="87" y="90"/>
                  </a:lnTo>
                  <a:lnTo>
                    <a:pt x="87" y="83"/>
                  </a:lnTo>
                  <a:lnTo>
                    <a:pt x="87" y="74"/>
                  </a:lnTo>
                  <a:lnTo>
                    <a:pt x="87" y="67"/>
                  </a:lnTo>
                  <a:lnTo>
                    <a:pt x="94" y="58"/>
                  </a:lnTo>
                  <a:lnTo>
                    <a:pt x="103" y="58"/>
                  </a:lnTo>
                  <a:lnTo>
                    <a:pt x="110" y="57"/>
                  </a:lnTo>
                  <a:lnTo>
                    <a:pt x="120" y="57"/>
                  </a:lnTo>
                  <a:lnTo>
                    <a:pt x="127" y="58"/>
                  </a:lnTo>
                  <a:lnTo>
                    <a:pt x="136" y="64"/>
                  </a:lnTo>
                  <a:lnTo>
                    <a:pt x="141" y="73"/>
                  </a:lnTo>
                  <a:lnTo>
                    <a:pt x="141" y="80"/>
                  </a:lnTo>
                  <a:lnTo>
                    <a:pt x="141" y="88"/>
                  </a:lnTo>
                  <a:lnTo>
                    <a:pt x="136" y="96"/>
                  </a:lnTo>
                  <a:lnTo>
                    <a:pt x="136" y="104"/>
                  </a:lnTo>
                  <a:lnTo>
                    <a:pt x="136" y="111"/>
                  </a:lnTo>
                  <a:lnTo>
                    <a:pt x="132" y="122"/>
                  </a:lnTo>
                  <a:lnTo>
                    <a:pt x="130" y="133"/>
                  </a:lnTo>
                  <a:lnTo>
                    <a:pt x="127" y="143"/>
                  </a:lnTo>
                  <a:lnTo>
                    <a:pt x="125" y="154"/>
                  </a:lnTo>
                  <a:lnTo>
                    <a:pt x="130" y="163"/>
                  </a:lnTo>
                  <a:lnTo>
                    <a:pt x="136" y="170"/>
                  </a:lnTo>
                  <a:lnTo>
                    <a:pt x="143" y="173"/>
                  </a:lnTo>
                  <a:lnTo>
                    <a:pt x="152" y="175"/>
                  </a:lnTo>
                  <a:lnTo>
                    <a:pt x="159" y="175"/>
                  </a:lnTo>
                  <a:lnTo>
                    <a:pt x="169" y="175"/>
                  </a:lnTo>
                  <a:lnTo>
                    <a:pt x="176" y="175"/>
                  </a:lnTo>
                  <a:lnTo>
                    <a:pt x="185" y="170"/>
                  </a:lnTo>
                  <a:lnTo>
                    <a:pt x="190" y="163"/>
                  </a:lnTo>
                  <a:lnTo>
                    <a:pt x="198" y="157"/>
                  </a:lnTo>
                  <a:lnTo>
                    <a:pt x="203" y="147"/>
                  </a:lnTo>
                  <a:lnTo>
                    <a:pt x="207" y="138"/>
                  </a:lnTo>
                  <a:lnTo>
                    <a:pt x="207" y="131"/>
                  </a:lnTo>
                  <a:lnTo>
                    <a:pt x="207" y="122"/>
                  </a:lnTo>
                  <a:lnTo>
                    <a:pt x="207" y="115"/>
                  </a:lnTo>
                  <a:lnTo>
                    <a:pt x="201" y="106"/>
                  </a:lnTo>
                  <a:lnTo>
                    <a:pt x="198" y="99"/>
                  </a:lnTo>
                  <a:lnTo>
                    <a:pt x="196" y="90"/>
                  </a:lnTo>
                  <a:lnTo>
                    <a:pt x="192" y="83"/>
                  </a:lnTo>
                  <a:lnTo>
                    <a:pt x="190" y="74"/>
                  </a:lnTo>
                  <a:lnTo>
                    <a:pt x="187" y="67"/>
                  </a:lnTo>
                  <a:lnTo>
                    <a:pt x="185" y="58"/>
                  </a:lnTo>
                  <a:lnTo>
                    <a:pt x="185" y="51"/>
                  </a:lnTo>
                  <a:lnTo>
                    <a:pt x="192" y="48"/>
                  </a:lnTo>
                  <a:lnTo>
                    <a:pt x="201" y="48"/>
                  </a:lnTo>
                  <a:lnTo>
                    <a:pt x="212" y="48"/>
                  </a:lnTo>
                  <a:lnTo>
                    <a:pt x="223" y="51"/>
                  </a:lnTo>
                  <a:lnTo>
                    <a:pt x="230" y="53"/>
                  </a:lnTo>
                  <a:lnTo>
                    <a:pt x="239" y="58"/>
                  </a:lnTo>
                  <a:lnTo>
                    <a:pt x="245" y="67"/>
                  </a:lnTo>
                  <a:lnTo>
                    <a:pt x="250" y="74"/>
                  </a:lnTo>
                  <a:lnTo>
                    <a:pt x="258" y="85"/>
                  </a:lnTo>
                  <a:lnTo>
                    <a:pt x="269" y="96"/>
                  </a:lnTo>
                  <a:lnTo>
                    <a:pt x="279" y="101"/>
                  </a:lnTo>
                  <a:lnTo>
                    <a:pt x="289" y="104"/>
                  </a:lnTo>
                  <a:lnTo>
                    <a:pt x="296" y="110"/>
                  </a:lnTo>
                  <a:lnTo>
                    <a:pt x="305" y="110"/>
                  </a:lnTo>
                  <a:lnTo>
                    <a:pt x="312" y="110"/>
                  </a:lnTo>
                  <a:lnTo>
                    <a:pt x="321" y="106"/>
                  </a:lnTo>
                  <a:lnTo>
                    <a:pt x="329" y="99"/>
                  </a:lnTo>
                  <a:lnTo>
                    <a:pt x="338" y="94"/>
                  </a:lnTo>
                  <a:lnTo>
                    <a:pt x="339" y="85"/>
                  </a:lnTo>
                  <a:lnTo>
                    <a:pt x="339" y="78"/>
                  </a:lnTo>
                  <a:lnTo>
                    <a:pt x="338" y="67"/>
                  </a:lnTo>
                  <a:lnTo>
                    <a:pt x="332" y="58"/>
                  </a:lnTo>
                  <a:lnTo>
                    <a:pt x="327" y="51"/>
                  </a:lnTo>
                  <a:lnTo>
                    <a:pt x="321" y="43"/>
                  </a:lnTo>
                  <a:lnTo>
                    <a:pt x="312" y="37"/>
                  </a:lnTo>
                  <a:lnTo>
                    <a:pt x="305" y="30"/>
                  </a:lnTo>
                  <a:lnTo>
                    <a:pt x="296" y="27"/>
                  </a:lnTo>
                  <a:lnTo>
                    <a:pt x="285" y="20"/>
                  </a:lnTo>
                  <a:lnTo>
                    <a:pt x="278" y="14"/>
                  </a:lnTo>
                  <a:lnTo>
                    <a:pt x="267" y="11"/>
                  </a:lnTo>
                  <a:lnTo>
                    <a:pt x="256" y="6"/>
                  </a:lnTo>
                  <a:lnTo>
                    <a:pt x="247" y="4"/>
                  </a:lnTo>
                  <a:lnTo>
                    <a:pt x="239" y="4"/>
                  </a:lnTo>
                  <a:lnTo>
                    <a:pt x="230" y="4"/>
                  </a:lnTo>
                  <a:lnTo>
                    <a:pt x="223" y="0"/>
                  </a:lnTo>
                  <a:lnTo>
                    <a:pt x="214" y="0"/>
                  </a:lnTo>
                  <a:lnTo>
                    <a:pt x="207" y="0"/>
                  </a:lnTo>
                  <a:lnTo>
                    <a:pt x="12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061" name="Freeform 53"/>
            <p:cNvSpPr>
              <a:spLocks/>
            </p:cNvSpPr>
            <p:nvPr/>
          </p:nvSpPr>
          <p:spPr bwMode="auto">
            <a:xfrm>
              <a:off x="1165" y="2372"/>
              <a:ext cx="427" cy="391"/>
            </a:xfrm>
            <a:custGeom>
              <a:avLst/>
              <a:gdLst>
                <a:gd name="T0" fmla="*/ 300 w 854"/>
                <a:gd name="T1" fmla="*/ 37 h 780"/>
                <a:gd name="T2" fmla="*/ 345 w 854"/>
                <a:gd name="T3" fmla="*/ 10 h 780"/>
                <a:gd name="T4" fmla="*/ 411 w 854"/>
                <a:gd name="T5" fmla="*/ 0 h 780"/>
                <a:gd name="T6" fmla="*/ 465 w 854"/>
                <a:gd name="T7" fmla="*/ 17 h 780"/>
                <a:gd name="T8" fmla="*/ 504 w 854"/>
                <a:gd name="T9" fmla="*/ 49 h 780"/>
                <a:gd name="T10" fmla="*/ 547 w 854"/>
                <a:gd name="T11" fmla="*/ 111 h 780"/>
                <a:gd name="T12" fmla="*/ 594 w 854"/>
                <a:gd name="T13" fmla="*/ 143 h 780"/>
                <a:gd name="T14" fmla="*/ 653 w 854"/>
                <a:gd name="T15" fmla="*/ 174 h 780"/>
                <a:gd name="T16" fmla="*/ 745 w 854"/>
                <a:gd name="T17" fmla="*/ 203 h 780"/>
                <a:gd name="T18" fmla="*/ 833 w 854"/>
                <a:gd name="T19" fmla="*/ 245 h 780"/>
                <a:gd name="T20" fmla="*/ 851 w 854"/>
                <a:gd name="T21" fmla="*/ 275 h 780"/>
                <a:gd name="T22" fmla="*/ 854 w 854"/>
                <a:gd name="T23" fmla="*/ 319 h 780"/>
                <a:gd name="T24" fmla="*/ 827 w 854"/>
                <a:gd name="T25" fmla="*/ 328 h 780"/>
                <a:gd name="T26" fmla="*/ 767 w 854"/>
                <a:gd name="T27" fmla="*/ 323 h 780"/>
                <a:gd name="T28" fmla="*/ 627 w 854"/>
                <a:gd name="T29" fmla="*/ 277 h 780"/>
                <a:gd name="T30" fmla="*/ 642 w 854"/>
                <a:gd name="T31" fmla="*/ 356 h 780"/>
                <a:gd name="T32" fmla="*/ 653 w 854"/>
                <a:gd name="T33" fmla="*/ 462 h 780"/>
                <a:gd name="T34" fmla="*/ 653 w 854"/>
                <a:gd name="T35" fmla="*/ 471 h 780"/>
                <a:gd name="T36" fmla="*/ 647 w 854"/>
                <a:gd name="T37" fmla="*/ 584 h 780"/>
                <a:gd name="T38" fmla="*/ 620 w 854"/>
                <a:gd name="T39" fmla="*/ 674 h 780"/>
                <a:gd name="T40" fmla="*/ 587 w 854"/>
                <a:gd name="T41" fmla="*/ 730 h 780"/>
                <a:gd name="T42" fmla="*/ 524 w 854"/>
                <a:gd name="T43" fmla="*/ 767 h 780"/>
                <a:gd name="T44" fmla="*/ 433 w 854"/>
                <a:gd name="T45" fmla="*/ 774 h 780"/>
                <a:gd name="T46" fmla="*/ 425 w 854"/>
                <a:gd name="T47" fmla="*/ 780 h 780"/>
                <a:gd name="T48" fmla="*/ 344 w 854"/>
                <a:gd name="T49" fmla="*/ 753 h 780"/>
                <a:gd name="T50" fmla="*/ 334 w 854"/>
                <a:gd name="T51" fmla="*/ 757 h 780"/>
                <a:gd name="T52" fmla="*/ 291 w 854"/>
                <a:gd name="T53" fmla="*/ 682 h 780"/>
                <a:gd name="T54" fmla="*/ 245 w 854"/>
                <a:gd name="T55" fmla="*/ 582 h 780"/>
                <a:gd name="T56" fmla="*/ 224 w 854"/>
                <a:gd name="T57" fmla="*/ 455 h 780"/>
                <a:gd name="T58" fmla="*/ 158 w 854"/>
                <a:gd name="T59" fmla="*/ 423 h 780"/>
                <a:gd name="T60" fmla="*/ 93 w 854"/>
                <a:gd name="T61" fmla="*/ 391 h 780"/>
                <a:gd name="T62" fmla="*/ 40 w 854"/>
                <a:gd name="T63" fmla="*/ 354 h 780"/>
                <a:gd name="T64" fmla="*/ 7 w 854"/>
                <a:gd name="T65" fmla="*/ 308 h 780"/>
                <a:gd name="T66" fmla="*/ 0 w 854"/>
                <a:gd name="T67" fmla="*/ 282 h 780"/>
                <a:gd name="T68" fmla="*/ 2 w 854"/>
                <a:gd name="T69" fmla="*/ 245 h 780"/>
                <a:gd name="T70" fmla="*/ 34 w 854"/>
                <a:gd name="T71" fmla="*/ 211 h 780"/>
                <a:gd name="T72" fmla="*/ 82 w 854"/>
                <a:gd name="T73" fmla="*/ 171 h 780"/>
                <a:gd name="T74" fmla="*/ 73 w 854"/>
                <a:gd name="T75" fmla="*/ 176 h 780"/>
                <a:gd name="T76" fmla="*/ 82 w 854"/>
                <a:gd name="T77" fmla="*/ 171 h 780"/>
                <a:gd name="T78" fmla="*/ 142 w 854"/>
                <a:gd name="T79" fmla="*/ 127 h 780"/>
                <a:gd name="T80" fmla="*/ 218 w 854"/>
                <a:gd name="T81" fmla="*/ 68 h 780"/>
                <a:gd name="T82" fmla="*/ 300 w 854"/>
                <a:gd name="T83" fmla="*/ 37 h 7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854" h="780">
                  <a:moveTo>
                    <a:pt x="300" y="37"/>
                  </a:moveTo>
                  <a:lnTo>
                    <a:pt x="345" y="10"/>
                  </a:lnTo>
                  <a:lnTo>
                    <a:pt x="411" y="0"/>
                  </a:lnTo>
                  <a:lnTo>
                    <a:pt x="465" y="17"/>
                  </a:lnTo>
                  <a:lnTo>
                    <a:pt x="504" y="49"/>
                  </a:lnTo>
                  <a:lnTo>
                    <a:pt x="547" y="111"/>
                  </a:lnTo>
                  <a:lnTo>
                    <a:pt x="594" y="143"/>
                  </a:lnTo>
                  <a:lnTo>
                    <a:pt x="653" y="174"/>
                  </a:lnTo>
                  <a:lnTo>
                    <a:pt x="745" y="203"/>
                  </a:lnTo>
                  <a:lnTo>
                    <a:pt x="833" y="245"/>
                  </a:lnTo>
                  <a:lnTo>
                    <a:pt x="851" y="275"/>
                  </a:lnTo>
                  <a:lnTo>
                    <a:pt x="854" y="319"/>
                  </a:lnTo>
                  <a:lnTo>
                    <a:pt x="827" y="328"/>
                  </a:lnTo>
                  <a:lnTo>
                    <a:pt x="767" y="323"/>
                  </a:lnTo>
                  <a:lnTo>
                    <a:pt x="627" y="277"/>
                  </a:lnTo>
                  <a:lnTo>
                    <a:pt x="642" y="356"/>
                  </a:lnTo>
                  <a:lnTo>
                    <a:pt x="653" y="462"/>
                  </a:lnTo>
                  <a:lnTo>
                    <a:pt x="653" y="471"/>
                  </a:lnTo>
                  <a:lnTo>
                    <a:pt x="647" y="584"/>
                  </a:lnTo>
                  <a:lnTo>
                    <a:pt x="620" y="674"/>
                  </a:lnTo>
                  <a:lnTo>
                    <a:pt x="587" y="730"/>
                  </a:lnTo>
                  <a:lnTo>
                    <a:pt x="524" y="767"/>
                  </a:lnTo>
                  <a:lnTo>
                    <a:pt x="433" y="774"/>
                  </a:lnTo>
                  <a:lnTo>
                    <a:pt x="425" y="780"/>
                  </a:lnTo>
                  <a:lnTo>
                    <a:pt x="344" y="753"/>
                  </a:lnTo>
                  <a:lnTo>
                    <a:pt x="334" y="757"/>
                  </a:lnTo>
                  <a:lnTo>
                    <a:pt x="291" y="682"/>
                  </a:lnTo>
                  <a:lnTo>
                    <a:pt x="245" y="582"/>
                  </a:lnTo>
                  <a:lnTo>
                    <a:pt x="224" y="455"/>
                  </a:lnTo>
                  <a:lnTo>
                    <a:pt x="158" y="423"/>
                  </a:lnTo>
                  <a:lnTo>
                    <a:pt x="93" y="391"/>
                  </a:lnTo>
                  <a:lnTo>
                    <a:pt x="40" y="354"/>
                  </a:lnTo>
                  <a:lnTo>
                    <a:pt x="7" y="308"/>
                  </a:lnTo>
                  <a:lnTo>
                    <a:pt x="0" y="282"/>
                  </a:lnTo>
                  <a:lnTo>
                    <a:pt x="2" y="245"/>
                  </a:lnTo>
                  <a:lnTo>
                    <a:pt x="34" y="211"/>
                  </a:lnTo>
                  <a:lnTo>
                    <a:pt x="82" y="171"/>
                  </a:lnTo>
                  <a:lnTo>
                    <a:pt x="73" y="176"/>
                  </a:lnTo>
                  <a:lnTo>
                    <a:pt x="82" y="171"/>
                  </a:lnTo>
                  <a:lnTo>
                    <a:pt x="142" y="127"/>
                  </a:lnTo>
                  <a:lnTo>
                    <a:pt x="218" y="68"/>
                  </a:lnTo>
                  <a:lnTo>
                    <a:pt x="300" y="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9283" name="Group 56"/>
            <p:cNvGrpSpPr>
              <a:grpSpLocks/>
            </p:cNvGrpSpPr>
            <p:nvPr/>
          </p:nvGrpSpPr>
          <p:grpSpPr bwMode="auto">
            <a:xfrm>
              <a:off x="1210" y="2391"/>
              <a:ext cx="410" cy="405"/>
              <a:chOff x="1227" y="2354"/>
              <a:chExt cx="410" cy="405"/>
            </a:xfrm>
          </p:grpSpPr>
          <p:sp>
            <p:nvSpPr>
              <p:cNvPr id="299062" name="Freeform 54"/>
              <p:cNvSpPr>
                <a:spLocks/>
              </p:cNvSpPr>
              <p:nvPr/>
            </p:nvSpPr>
            <p:spPr bwMode="auto">
              <a:xfrm>
                <a:off x="1227" y="2354"/>
                <a:ext cx="409" cy="406"/>
              </a:xfrm>
              <a:custGeom>
                <a:avLst/>
                <a:gdLst>
                  <a:gd name="T0" fmla="*/ 69 w 820"/>
                  <a:gd name="T1" fmla="*/ 72 h 809"/>
                  <a:gd name="T2" fmla="*/ 184 w 820"/>
                  <a:gd name="T3" fmla="*/ 77 h 809"/>
                  <a:gd name="T4" fmla="*/ 291 w 820"/>
                  <a:gd name="T5" fmla="*/ 77 h 809"/>
                  <a:gd name="T6" fmla="*/ 451 w 820"/>
                  <a:gd name="T7" fmla="*/ 49 h 809"/>
                  <a:gd name="T8" fmla="*/ 575 w 820"/>
                  <a:gd name="T9" fmla="*/ 15 h 809"/>
                  <a:gd name="T10" fmla="*/ 640 w 820"/>
                  <a:gd name="T11" fmla="*/ 0 h 809"/>
                  <a:gd name="T12" fmla="*/ 677 w 820"/>
                  <a:gd name="T13" fmla="*/ 0 h 809"/>
                  <a:gd name="T14" fmla="*/ 700 w 820"/>
                  <a:gd name="T15" fmla="*/ 14 h 809"/>
                  <a:gd name="T16" fmla="*/ 717 w 820"/>
                  <a:gd name="T17" fmla="*/ 82 h 809"/>
                  <a:gd name="T18" fmla="*/ 740 w 820"/>
                  <a:gd name="T19" fmla="*/ 254 h 809"/>
                  <a:gd name="T20" fmla="*/ 744 w 820"/>
                  <a:gd name="T21" fmla="*/ 262 h 809"/>
                  <a:gd name="T22" fmla="*/ 775 w 820"/>
                  <a:gd name="T23" fmla="*/ 450 h 809"/>
                  <a:gd name="T24" fmla="*/ 811 w 820"/>
                  <a:gd name="T25" fmla="*/ 656 h 809"/>
                  <a:gd name="T26" fmla="*/ 820 w 820"/>
                  <a:gd name="T27" fmla="*/ 725 h 809"/>
                  <a:gd name="T28" fmla="*/ 817 w 820"/>
                  <a:gd name="T29" fmla="*/ 751 h 809"/>
                  <a:gd name="T30" fmla="*/ 788 w 820"/>
                  <a:gd name="T31" fmla="*/ 776 h 809"/>
                  <a:gd name="T32" fmla="*/ 777 w 820"/>
                  <a:gd name="T33" fmla="*/ 776 h 809"/>
                  <a:gd name="T34" fmla="*/ 728 w 820"/>
                  <a:gd name="T35" fmla="*/ 781 h 809"/>
                  <a:gd name="T36" fmla="*/ 526 w 820"/>
                  <a:gd name="T37" fmla="*/ 772 h 809"/>
                  <a:gd name="T38" fmla="*/ 517 w 820"/>
                  <a:gd name="T39" fmla="*/ 776 h 809"/>
                  <a:gd name="T40" fmla="*/ 340 w 820"/>
                  <a:gd name="T41" fmla="*/ 788 h 809"/>
                  <a:gd name="T42" fmla="*/ 208 w 820"/>
                  <a:gd name="T43" fmla="*/ 804 h 809"/>
                  <a:gd name="T44" fmla="*/ 111 w 820"/>
                  <a:gd name="T45" fmla="*/ 809 h 809"/>
                  <a:gd name="T46" fmla="*/ 104 w 820"/>
                  <a:gd name="T47" fmla="*/ 809 h 809"/>
                  <a:gd name="T48" fmla="*/ 55 w 820"/>
                  <a:gd name="T49" fmla="*/ 801 h 809"/>
                  <a:gd name="T50" fmla="*/ 40 w 820"/>
                  <a:gd name="T51" fmla="*/ 779 h 809"/>
                  <a:gd name="T52" fmla="*/ 33 w 820"/>
                  <a:gd name="T53" fmla="*/ 705 h 809"/>
                  <a:gd name="T54" fmla="*/ 29 w 820"/>
                  <a:gd name="T55" fmla="*/ 552 h 809"/>
                  <a:gd name="T56" fmla="*/ 19 w 820"/>
                  <a:gd name="T57" fmla="*/ 354 h 809"/>
                  <a:gd name="T58" fmla="*/ 0 w 820"/>
                  <a:gd name="T59" fmla="*/ 114 h 809"/>
                  <a:gd name="T60" fmla="*/ 2 w 820"/>
                  <a:gd name="T61" fmla="*/ 82 h 809"/>
                  <a:gd name="T62" fmla="*/ 29 w 820"/>
                  <a:gd name="T63" fmla="*/ 68 h 809"/>
                  <a:gd name="T64" fmla="*/ 69 w 820"/>
                  <a:gd name="T65" fmla="*/ 72 h 8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20" h="809">
                    <a:moveTo>
                      <a:pt x="69" y="72"/>
                    </a:moveTo>
                    <a:lnTo>
                      <a:pt x="184" y="77"/>
                    </a:lnTo>
                    <a:lnTo>
                      <a:pt x="291" y="77"/>
                    </a:lnTo>
                    <a:lnTo>
                      <a:pt x="451" y="49"/>
                    </a:lnTo>
                    <a:lnTo>
                      <a:pt x="575" y="15"/>
                    </a:lnTo>
                    <a:lnTo>
                      <a:pt x="640" y="0"/>
                    </a:lnTo>
                    <a:lnTo>
                      <a:pt x="677" y="0"/>
                    </a:lnTo>
                    <a:lnTo>
                      <a:pt x="700" y="14"/>
                    </a:lnTo>
                    <a:lnTo>
                      <a:pt x="717" y="82"/>
                    </a:lnTo>
                    <a:lnTo>
                      <a:pt x="740" y="254"/>
                    </a:lnTo>
                    <a:lnTo>
                      <a:pt x="744" y="262"/>
                    </a:lnTo>
                    <a:lnTo>
                      <a:pt x="775" y="450"/>
                    </a:lnTo>
                    <a:lnTo>
                      <a:pt x="811" y="656"/>
                    </a:lnTo>
                    <a:lnTo>
                      <a:pt x="820" y="725"/>
                    </a:lnTo>
                    <a:lnTo>
                      <a:pt x="817" y="751"/>
                    </a:lnTo>
                    <a:lnTo>
                      <a:pt x="788" y="776"/>
                    </a:lnTo>
                    <a:lnTo>
                      <a:pt x="777" y="776"/>
                    </a:lnTo>
                    <a:lnTo>
                      <a:pt x="728" y="781"/>
                    </a:lnTo>
                    <a:lnTo>
                      <a:pt x="526" y="772"/>
                    </a:lnTo>
                    <a:lnTo>
                      <a:pt x="517" y="776"/>
                    </a:lnTo>
                    <a:lnTo>
                      <a:pt x="340" y="788"/>
                    </a:lnTo>
                    <a:lnTo>
                      <a:pt x="208" y="804"/>
                    </a:lnTo>
                    <a:lnTo>
                      <a:pt x="111" y="809"/>
                    </a:lnTo>
                    <a:lnTo>
                      <a:pt x="104" y="809"/>
                    </a:lnTo>
                    <a:lnTo>
                      <a:pt x="55" y="801"/>
                    </a:lnTo>
                    <a:lnTo>
                      <a:pt x="40" y="779"/>
                    </a:lnTo>
                    <a:lnTo>
                      <a:pt x="33" y="705"/>
                    </a:lnTo>
                    <a:lnTo>
                      <a:pt x="29" y="552"/>
                    </a:lnTo>
                    <a:lnTo>
                      <a:pt x="19" y="354"/>
                    </a:lnTo>
                    <a:lnTo>
                      <a:pt x="0" y="114"/>
                    </a:lnTo>
                    <a:lnTo>
                      <a:pt x="2" y="82"/>
                    </a:lnTo>
                    <a:lnTo>
                      <a:pt x="29" y="68"/>
                    </a:lnTo>
                    <a:lnTo>
                      <a:pt x="69" y="7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9063" name="Freeform 55"/>
              <p:cNvSpPr>
                <a:spLocks/>
              </p:cNvSpPr>
              <p:nvPr/>
            </p:nvSpPr>
            <p:spPr bwMode="auto">
              <a:xfrm>
                <a:off x="1249" y="2374"/>
                <a:ext cx="362" cy="365"/>
              </a:xfrm>
              <a:custGeom>
                <a:avLst/>
                <a:gdLst>
                  <a:gd name="T0" fmla="*/ 0 w 727"/>
                  <a:gd name="T1" fmla="*/ 65 h 725"/>
                  <a:gd name="T2" fmla="*/ 120 w 727"/>
                  <a:gd name="T3" fmla="*/ 67 h 725"/>
                  <a:gd name="T4" fmla="*/ 251 w 727"/>
                  <a:gd name="T5" fmla="*/ 72 h 725"/>
                  <a:gd name="T6" fmla="*/ 355 w 727"/>
                  <a:gd name="T7" fmla="*/ 62 h 725"/>
                  <a:gd name="T8" fmla="*/ 471 w 727"/>
                  <a:gd name="T9" fmla="*/ 35 h 725"/>
                  <a:gd name="T10" fmla="*/ 589 w 727"/>
                  <a:gd name="T11" fmla="*/ 0 h 725"/>
                  <a:gd name="T12" fmla="*/ 609 w 727"/>
                  <a:gd name="T13" fmla="*/ 2 h 725"/>
                  <a:gd name="T14" fmla="*/ 635 w 727"/>
                  <a:gd name="T15" fmla="*/ 18 h 725"/>
                  <a:gd name="T16" fmla="*/ 655 w 727"/>
                  <a:gd name="T17" fmla="*/ 192 h 725"/>
                  <a:gd name="T18" fmla="*/ 678 w 727"/>
                  <a:gd name="T19" fmla="*/ 328 h 725"/>
                  <a:gd name="T20" fmla="*/ 700 w 727"/>
                  <a:gd name="T21" fmla="*/ 460 h 725"/>
                  <a:gd name="T22" fmla="*/ 727 w 727"/>
                  <a:gd name="T23" fmla="*/ 642 h 725"/>
                  <a:gd name="T24" fmla="*/ 725 w 727"/>
                  <a:gd name="T25" fmla="*/ 679 h 725"/>
                  <a:gd name="T26" fmla="*/ 707 w 727"/>
                  <a:gd name="T27" fmla="*/ 695 h 725"/>
                  <a:gd name="T28" fmla="*/ 644 w 727"/>
                  <a:gd name="T29" fmla="*/ 700 h 725"/>
                  <a:gd name="T30" fmla="*/ 464 w 727"/>
                  <a:gd name="T31" fmla="*/ 692 h 725"/>
                  <a:gd name="T32" fmla="*/ 456 w 727"/>
                  <a:gd name="T33" fmla="*/ 693 h 725"/>
                  <a:gd name="T34" fmla="*/ 336 w 727"/>
                  <a:gd name="T35" fmla="*/ 702 h 725"/>
                  <a:gd name="T36" fmla="*/ 325 w 727"/>
                  <a:gd name="T37" fmla="*/ 707 h 725"/>
                  <a:gd name="T38" fmla="*/ 178 w 727"/>
                  <a:gd name="T39" fmla="*/ 720 h 725"/>
                  <a:gd name="T40" fmla="*/ 67 w 727"/>
                  <a:gd name="T41" fmla="*/ 725 h 725"/>
                  <a:gd name="T42" fmla="*/ 40 w 727"/>
                  <a:gd name="T43" fmla="*/ 715 h 725"/>
                  <a:gd name="T44" fmla="*/ 31 w 727"/>
                  <a:gd name="T45" fmla="*/ 713 h 725"/>
                  <a:gd name="T46" fmla="*/ 24 w 727"/>
                  <a:gd name="T47" fmla="*/ 658 h 725"/>
                  <a:gd name="T48" fmla="*/ 24 w 727"/>
                  <a:gd name="T49" fmla="*/ 416 h 725"/>
                  <a:gd name="T50" fmla="*/ 22 w 727"/>
                  <a:gd name="T51" fmla="*/ 272 h 725"/>
                  <a:gd name="T52" fmla="*/ 2 w 727"/>
                  <a:gd name="T53" fmla="*/ 129 h 725"/>
                  <a:gd name="T54" fmla="*/ 0 w 727"/>
                  <a:gd name="T55" fmla="*/ 65 h 7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727" h="725">
                    <a:moveTo>
                      <a:pt x="0" y="65"/>
                    </a:moveTo>
                    <a:lnTo>
                      <a:pt x="120" y="67"/>
                    </a:lnTo>
                    <a:lnTo>
                      <a:pt x="251" y="72"/>
                    </a:lnTo>
                    <a:lnTo>
                      <a:pt x="355" y="62"/>
                    </a:lnTo>
                    <a:lnTo>
                      <a:pt x="471" y="35"/>
                    </a:lnTo>
                    <a:lnTo>
                      <a:pt x="589" y="0"/>
                    </a:lnTo>
                    <a:lnTo>
                      <a:pt x="609" y="2"/>
                    </a:lnTo>
                    <a:lnTo>
                      <a:pt x="635" y="18"/>
                    </a:lnTo>
                    <a:lnTo>
                      <a:pt x="655" y="192"/>
                    </a:lnTo>
                    <a:lnTo>
                      <a:pt x="678" y="328"/>
                    </a:lnTo>
                    <a:lnTo>
                      <a:pt x="700" y="460"/>
                    </a:lnTo>
                    <a:lnTo>
                      <a:pt x="727" y="642"/>
                    </a:lnTo>
                    <a:lnTo>
                      <a:pt x="725" y="679"/>
                    </a:lnTo>
                    <a:lnTo>
                      <a:pt x="707" y="695"/>
                    </a:lnTo>
                    <a:lnTo>
                      <a:pt x="644" y="700"/>
                    </a:lnTo>
                    <a:lnTo>
                      <a:pt x="464" y="692"/>
                    </a:lnTo>
                    <a:lnTo>
                      <a:pt x="456" y="693"/>
                    </a:lnTo>
                    <a:lnTo>
                      <a:pt x="336" y="702"/>
                    </a:lnTo>
                    <a:lnTo>
                      <a:pt x="325" y="707"/>
                    </a:lnTo>
                    <a:lnTo>
                      <a:pt x="178" y="720"/>
                    </a:lnTo>
                    <a:lnTo>
                      <a:pt x="67" y="725"/>
                    </a:lnTo>
                    <a:lnTo>
                      <a:pt x="40" y="715"/>
                    </a:lnTo>
                    <a:lnTo>
                      <a:pt x="31" y="713"/>
                    </a:lnTo>
                    <a:lnTo>
                      <a:pt x="24" y="658"/>
                    </a:lnTo>
                    <a:lnTo>
                      <a:pt x="24" y="416"/>
                    </a:lnTo>
                    <a:lnTo>
                      <a:pt x="22" y="272"/>
                    </a:lnTo>
                    <a:lnTo>
                      <a:pt x="2" y="129"/>
                    </a:lnTo>
                    <a:lnTo>
                      <a:pt x="0" y="6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99065" name="Freeform 57"/>
            <p:cNvSpPr>
              <a:spLocks/>
            </p:cNvSpPr>
            <p:nvPr/>
          </p:nvSpPr>
          <p:spPr bwMode="auto">
            <a:xfrm>
              <a:off x="1220" y="2505"/>
              <a:ext cx="92" cy="155"/>
            </a:xfrm>
            <a:custGeom>
              <a:avLst/>
              <a:gdLst>
                <a:gd name="T0" fmla="*/ 24 w 180"/>
                <a:gd name="T1" fmla="*/ 97 h 307"/>
                <a:gd name="T2" fmla="*/ 40 w 180"/>
                <a:gd name="T3" fmla="*/ 80 h 307"/>
                <a:gd name="T4" fmla="*/ 40 w 180"/>
                <a:gd name="T5" fmla="*/ 64 h 307"/>
                <a:gd name="T6" fmla="*/ 39 w 180"/>
                <a:gd name="T7" fmla="*/ 48 h 307"/>
                <a:gd name="T8" fmla="*/ 50 w 180"/>
                <a:gd name="T9" fmla="*/ 32 h 307"/>
                <a:gd name="T10" fmla="*/ 66 w 180"/>
                <a:gd name="T11" fmla="*/ 16 h 307"/>
                <a:gd name="T12" fmla="*/ 82 w 180"/>
                <a:gd name="T13" fmla="*/ 7 h 307"/>
                <a:gd name="T14" fmla="*/ 100 w 180"/>
                <a:gd name="T15" fmla="*/ 0 h 307"/>
                <a:gd name="T16" fmla="*/ 120 w 180"/>
                <a:gd name="T17" fmla="*/ 2 h 307"/>
                <a:gd name="T18" fmla="*/ 137 w 180"/>
                <a:gd name="T19" fmla="*/ 7 h 307"/>
                <a:gd name="T20" fmla="*/ 150 w 180"/>
                <a:gd name="T21" fmla="*/ 18 h 307"/>
                <a:gd name="T22" fmla="*/ 159 w 180"/>
                <a:gd name="T23" fmla="*/ 37 h 307"/>
                <a:gd name="T24" fmla="*/ 148 w 180"/>
                <a:gd name="T25" fmla="*/ 55 h 307"/>
                <a:gd name="T26" fmla="*/ 137 w 180"/>
                <a:gd name="T27" fmla="*/ 69 h 307"/>
                <a:gd name="T28" fmla="*/ 120 w 180"/>
                <a:gd name="T29" fmla="*/ 80 h 307"/>
                <a:gd name="T30" fmla="*/ 104 w 180"/>
                <a:gd name="T31" fmla="*/ 87 h 307"/>
                <a:gd name="T32" fmla="*/ 95 w 180"/>
                <a:gd name="T33" fmla="*/ 101 h 307"/>
                <a:gd name="T34" fmla="*/ 93 w 180"/>
                <a:gd name="T35" fmla="*/ 117 h 307"/>
                <a:gd name="T36" fmla="*/ 100 w 180"/>
                <a:gd name="T37" fmla="*/ 129 h 307"/>
                <a:gd name="T38" fmla="*/ 117 w 180"/>
                <a:gd name="T39" fmla="*/ 138 h 307"/>
                <a:gd name="T40" fmla="*/ 142 w 180"/>
                <a:gd name="T41" fmla="*/ 149 h 307"/>
                <a:gd name="T42" fmla="*/ 160 w 180"/>
                <a:gd name="T43" fmla="*/ 159 h 307"/>
                <a:gd name="T44" fmla="*/ 177 w 180"/>
                <a:gd name="T45" fmla="*/ 175 h 307"/>
                <a:gd name="T46" fmla="*/ 180 w 180"/>
                <a:gd name="T47" fmla="*/ 193 h 307"/>
                <a:gd name="T48" fmla="*/ 180 w 180"/>
                <a:gd name="T49" fmla="*/ 212 h 307"/>
                <a:gd name="T50" fmla="*/ 177 w 180"/>
                <a:gd name="T51" fmla="*/ 228 h 307"/>
                <a:gd name="T52" fmla="*/ 160 w 180"/>
                <a:gd name="T53" fmla="*/ 235 h 307"/>
                <a:gd name="T54" fmla="*/ 139 w 180"/>
                <a:gd name="T55" fmla="*/ 238 h 307"/>
                <a:gd name="T56" fmla="*/ 120 w 180"/>
                <a:gd name="T57" fmla="*/ 240 h 307"/>
                <a:gd name="T58" fmla="*/ 100 w 180"/>
                <a:gd name="T59" fmla="*/ 230 h 307"/>
                <a:gd name="T60" fmla="*/ 88 w 180"/>
                <a:gd name="T61" fmla="*/ 214 h 307"/>
                <a:gd name="T62" fmla="*/ 73 w 180"/>
                <a:gd name="T63" fmla="*/ 224 h 307"/>
                <a:gd name="T64" fmla="*/ 73 w 180"/>
                <a:gd name="T65" fmla="*/ 240 h 307"/>
                <a:gd name="T66" fmla="*/ 84 w 180"/>
                <a:gd name="T67" fmla="*/ 260 h 307"/>
                <a:gd name="T68" fmla="*/ 90 w 180"/>
                <a:gd name="T69" fmla="*/ 277 h 307"/>
                <a:gd name="T70" fmla="*/ 79 w 180"/>
                <a:gd name="T71" fmla="*/ 297 h 307"/>
                <a:gd name="T72" fmla="*/ 62 w 180"/>
                <a:gd name="T73" fmla="*/ 304 h 307"/>
                <a:gd name="T74" fmla="*/ 44 w 180"/>
                <a:gd name="T75" fmla="*/ 304 h 307"/>
                <a:gd name="T76" fmla="*/ 28 w 180"/>
                <a:gd name="T77" fmla="*/ 288 h 307"/>
                <a:gd name="T78" fmla="*/ 11 w 180"/>
                <a:gd name="T79" fmla="*/ 270 h 307"/>
                <a:gd name="T80" fmla="*/ 8 w 180"/>
                <a:gd name="T81" fmla="*/ 251 h 307"/>
                <a:gd name="T82" fmla="*/ 8 w 180"/>
                <a:gd name="T83" fmla="*/ 233 h 307"/>
                <a:gd name="T84" fmla="*/ 13 w 180"/>
                <a:gd name="T85" fmla="*/ 214 h 307"/>
                <a:gd name="T86" fmla="*/ 13 w 180"/>
                <a:gd name="T87" fmla="*/ 198 h 307"/>
                <a:gd name="T88" fmla="*/ 13 w 180"/>
                <a:gd name="T89" fmla="*/ 182 h 307"/>
                <a:gd name="T90" fmla="*/ 13 w 180"/>
                <a:gd name="T91" fmla="*/ 166 h 307"/>
                <a:gd name="T92" fmla="*/ 0 w 180"/>
                <a:gd name="T93" fmla="*/ 124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80" h="307">
                  <a:moveTo>
                    <a:pt x="13" y="97"/>
                  </a:moveTo>
                  <a:lnTo>
                    <a:pt x="24" y="97"/>
                  </a:lnTo>
                  <a:lnTo>
                    <a:pt x="33" y="90"/>
                  </a:lnTo>
                  <a:lnTo>
                    <a:pt x="40" y="80"/>
                  </a:lnTo>
                  <a:lnTo>
                    <a:pt x="40" y="71"/>
                  </a:lnTo>
                  <a:lnTo>
                    <a:pt x="40" y="64"/>
                  </a:lnTo>
                  <a:lnTo>
                    <a:pt x="39" y="55"/>
                  </a:lnTo>
                  <a:lnTo>
                    <a:pt x="39" y="48"/>
                  </a:lnTo>
                  <a:lnTo>
                    <a:pt x="40" y="39"/>
                  </a:lnTo>
                  <a:lnTo>
                    <a:pt x="50" y="32"/>
                  </a:lnTo>
                  <a:lnTo>
                    <a:pt x="55" y="23"/>
                  </a:lnTo>
                  <a:lnTo>
                    <a:pt x="66" y="16"/>
                  </a:lnTo>
                  <a:lnTo>
                    <a:pt x="73" y="11"/>
                  </a:lnTo>
                  <a:lnTo>
                    <a:pt x="82" y="7"/>
                  </a:lnTo>
                  <a:lnTo>
                    <a:pt x="90" y="2"/>
                  </a:lnTo>
                  <a:lnTo>
                    <a:pt x="100" y="0"/>
                  </a:lnTo>
                  <a:lnTo>
                    <a:pt x="110" y="0"/>
                  </a:lnTo>
                  <a:lnTo>
                    <a:pt x="120" y="2"/>
                  </a:lnTo>
                  <a:lnTo>
                    <a:pt x="128" y="6"/>
                  </a:lnTo>
                  <a:lnTo>
                    <a:pt x="137" y="7"/>
                  </a:lnTo>
                  <a:lnTo>
                    <a:pt x="144" y="11"/>
                  </a:lnTo>
                  <a:lnTo>
                    <a:pt x="150" y="18"/>
                  </a:lnTo>
                  <a:lnTo>
                    <a:pt x="159" y="29"/>
                  </a:lnTo>
                  <a:lnTo>
                    <a:pt x="159" y="37"/>
                  </a:lnTo>
                  <a:lnTo>
                    <a:pt x="159" y="44"/>
                  </a:lnTo>
                  <a:lnTo>
                    <a:pt x="148" y="55"/>
                  </a:lnTo>
                  <a:lnTo>
                    <a:pt x="144" y="66"/>
                  </a:lnTo>
                  <a:lnTo>
                    <a:pt x="137" y="69"/>
                  </a:lnTo>
                  <a:lnTo>
                    <a:pt x="128" y="74"/>
                  </a:lnTo>
                  <a:lnTo>
                    <a:pt x="120" y="80"/>
                  </a:lnTo>
                  <a:lnTo>
                    <a:pt x="111" y="81"/>
                  </a:lnTo>
                  <a:lnTo>
                    <a:pt x="104" y="87"/>
                  </a:lnTo>
                  <a:lnTo>
                    <a:pt x="95" y="92"/>
                  </a:lnTo>
                  <a:lnTo>
                    <a:pt x="95" y="101"/>
                  </a:lnTo>
                  <a:lnTo>
                    <a:pt x="93" y="108"/>
                  </a:lnTo>
                  <a:lnTo>
                    <a:pt x="93" y="117"/>
                  </a:lnTo>
                  <a:lnTo>
                    <a:pt x="93" y="124"/>
                  </a:lnTo>
                  <a:lnTo>
                    <a:pt x="100" y="129"/>
                  </a:lnTo>
                  <a:lnTo>
                    <a:pt x="110" y="133"/>
                  </a:lnTo>
                  <a:lnTo>
                    <a:pt x="117" y="138"/>
                  </a:lnTo>
                  <a:lnTo>
                    <a:pt x="128" y="140"/>
                  </a:lnTo>
                  <a:lnTo>
                    <a:pt x="142" y="149"/>
                  </a:lnTo>
                  <a:lnTo>
                    <a:pt x="153" y="154"/>
                  </a:lnTo>
                  <a:lnTo>
                    <a:pt x="160" y="159"/>
                  </a:lnTo>
                  <a:lnTo>
                    <a:pt x="170" y="170"/>
                  </a:lnTo>
                  <a:lnTo>
                    <a:pt x="177" y="175"/>
                  </a:lnTo>
                  <a:lnTo>
                    <a:pt x="177" y="182"/>
                  </a:lnTo>
                  <a:lnTo>
                    <a:pt x="180" y="193"/>
                  </a:lnTo>
                  <a:lnTo>
                    <a:pt x="180" y="201"/>
                  </a:lnTo>
                  <a:lnTo>
                    <a:pt x="180" y="212"/>
                  </a:lnTo>
                  <a:lnTo>
                    <a:pt x="177" y="219"/>
                  </a:lnTo>
                  <a:lnTo>
                    <a:pt x="177" y="228"/>
                  </a:lnTo>
                  <a:lnTo>
                    <a:pt x="170" y="233"/>
                  </a:lnTo>
                  <a:lnTo>
                    <a:pt x="160" y="235"/>
                  </a:lnTo>
                  <a:lnTo>
                    <a:pt x="150" y="235"/>
                  </a:lnTo>
                  <a:lnTo>
                    <a:pt x="139" y="238"/>
                  </a:lnTo>
                  <a:lnTo>
                    <a:pt x="131" y="240"/>
                  </a:lnTo>
                  <a:lnTo>
                    <a:pt x="120" y="240"/>
                  </a:lnTo>
                  <a:lnTo>
                    <a:pt x="111" y="235"/>
                  </a:lnTo>
                  <a:lnTo>
                    <a:pt x="100" y="230"/>
                  </a:lnTo>
                  <a:lnTo>
                    <a:pt x="93" y="223"/>
                  </a:lnTo>
                  <a:lnTo>
                    <a:pt x="88" y="214"/>
                  </a:lnTo>
                  <a:lnTo>
                    <a:pt x="79" y="217"/>
                  </a:lnTo>
                  <a:lnTo>
                    <a:pt x="73" y="224"/>
                  </a:lnTo>
                  <a:lnTo>
                    <a:pt x="73" y="233"/>
                  </a:lnTo>
                  <a:lnTo>
                    <a:pt x="73" y="240"/>
                  </a:lnTo>
                  <a:lnTo>
                    <a:pt x="79" y="249"/>
                  </a:lnTo>
                  <a:lnTo>
                    <a:pt x="84" y="260"/>
                  </a:lnTo>
                  <a:lnTo>
                    <a:pt x="90" y="267"/>
                  </a:lnTo>
                  <a:lnTo>
                    <a:pt x="90" y="277"/>
                  </a:lnTo>
                  <a:lnTo>
                    <a:pt x="88" y="286"/>
                  </a:lnTo>
                  <a:lnTo>
                    <a:pt x="79" y="297"/>
                  </a:lnTo>
                  <a:lnTo>
                    <a:pt x="71" y="298"/>
                  </a:lnTo>
                  <a:lnTo>
                    <a:pt x="62" y="304"/>
                  </a:lnTo>
                  <a:lnTo>
                    <a:pt x="51" y="307"/>
                  </a:lnTo>
                  <a:lnTo>
                    <a:pt x="44" y="304"/>
                  </a:lnTo>
                  <a:lnTo>
                    <a:pt x="33" y="297"/>
                  </a:lnTo>
                  <a:lnTo>
                    <a:pt x="28" y="288"/>
                  </a:lnTo>
                  <a:lnTo>
                    <a:pt x="19" y="277"/>
                  </a:lnTo>
                  <a:lnTo>
                    <a:pt x="11" y="270"/>
                  </a:lnTo>
                  <a:lnTo>
                    <a:pt x="8" y="260"/>
                  </a:lnTo>
                  <a:lnTo>
                    <a:pt x="8" y="251"/>
                  </a:lnTo>
                  <a:lnTo>
                    <a:pt x="6" y="240"/>
                  </a:lnTo>
                  <a:lnTo>
                    <a:pt x="8" y="233"/>
                  </a:lnTo>
                  <a:lnTo>
                    <a:pt x="8" y="224"/>
                  </a:lnTo>
                  <a:lnTo>
                    <a:pt x="13" y="214"/>
                  </a:lnTo>
                  <a:lnTo>
                    <a:pt x="13" y="207"/>
                  </a:lnTo>
                  <a:lnTo>
                    <a:pt x="13" y="198"/>
                  </a:lnTo>
                  <a:lnTo>
                    <a:pt x="13" y="191"/>
                  </a:lnTo>
                  <a:lnTo>
                    <a:pt x="13" y="182"/>
                  </a:lnTo>
                  <a:lnTo>
                    <a:pt x="13" y="175"/>
                  </a:lnTo>
                  <a:lnTo>
                    <a:pt x="13" y="166"/>
                  </a:lnTo>
                  <a:lnTo>
                    <a:pt x="13" y="159"/>
                  </a:lnTo>
                  <a:lnTo>
                    <a:pt x="0" y="124"/>
                  </a:lnTo>
                  <a:lnTo>
                    <a:pt x="13" y="9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066" name="Freeform 58"/>
            <p:cNvSpPr>
              <a:spLocks/>
            </p:cNvSpPr>
            <p:nvPr/>
          </p:nvSpPr>
          <p:spPr bwMode="auto">
            <a:xfrm>
              <a:off x="1527" y="2468"/>
              <a:ext cx="92" cy="125"/>
            </a:xfrm>
            <a:custGeom>
              <a:avLst/>
              <a:gdLst>
                <a:gd name="T0" fmla="*/ 130 w 187"/>
                <a:gd name="T1" fmla="*/ 34 h 251"/>
                <a:gd name="T2" fmla="*/ 109 w 187"/>
                <a:gd name="T3" fmla="*/ 21 h 251"/>
                <a:gd name="T4" fmla="*/ 83 w 187"/>
                <a:gd name="T5" fmla="*/ 11 h 251"/>
                <a:gd name="T6" fmla="*/ 65 w 187"/>
                <a:gd name="T7" fmla="*/ 2 h 251"/>
                <a:gd name="T8" fmla="*/ 45 w 187"/>
                <a:gd name="T9" fmla="*/ 0 h 251"/>
                <a:gd name="T10" fmla="*/ 27 w 187"/>
                <a:gd name="T11" fmla="*/ 0 h 251"/>
                <a:gd name="T12" fmla="*/ 5 w 187"/>
                <a:gd name="T13" fmla="*/ 13 h 251"/>
                <a:gd name="T14" fmla="*/ 0 w 187"/>
                <a:gd name="T15" fmla="*/ 28 h 251"/>
                <a:gd name="T16" fmla="*/ 5 w 187"/>
                <a:gd name="T17" fmla="*/ 44 h 251"/>
                <a:gd name="T18" fmla="*/ 21 w 187"/>
                <a:gd name="T19" fmla="*/ 58 h 251"/>
                <a:gd name="T20" fmla="*/ 40 w 187"/>
                <a:gd name="T21" fmla="*/ 64 h 251"/>
                <a:gd name="T22" fmla="*/ 60 w 187"/>
                <a:gd name="T23" fmla="*/ 69 h 251"/>
                <a:gd name="T24" fmla="*/ 76 w 187"/>
                <a:gd name="T25" fmla="*/ 80 h 251"/>
                <a:gd name="T26" fmla="*/ 72 w 187"/>
                <a:gd name="T27" fmla="*/ 95 h 251"/>
                <a:gd name="T28" fmla="*/ 61 w 187"/>
                <a:gd name="T29" fmla="*/ 108 h 251"/>
                <a:gd name="T30" fmla="*/ 49 w 187"/>
                <a:gd name="T31" fmla="*/ 122 h 251"/>
                <a:gd name="T32" fmla="*/ 40 w 187"/>
                <a:gd name="T33" fmla="*/ 138 h 251"/>
                <a:gd name="T34" fmla="*/ 27 w 187"/>
                <a:gd name="T35" fmla="*/ 154 h 251"/>
                <a:gd name="T36" fmla="*/ 23 w 187"/>
                <a:gd name="T37" fmla="*/ 171 h 251"/>
                <a:gd name="T38" fmla="*/ 32 w 187"/>
                <a:gd name="T39" fmla="*/ 187 h 251"/>
                <a:gd name="T40" fmla="*/ 50 w 187"/>
                <a:gd name="T41" fmla="*/ 191 h 251"/>
                <a:gd name="T42" fmla="*/ 67 w 187"/>
                <a:gd name="T43" fmla="*/ 175 h 251"/>
                <a:gd name="T44" fmla="*/ 87 w 187"/>
                <a:gd name="T45" fmla="*/ 166 h 251"/>
                <a:gd name="T46" fmla="*/ 98 w 187"/>
                <a:gd name="T47" fmla="*/ 182 h 251"/>
                <a:gd name="T48" fmla="*/ 94 w 187"/>
                <a:gd name="T49" fmla="*/ 201 h 251"/>
                <a:gd name="T50" fmla="*/ 92 w 187"/>
                <a:gd name="T51" fmla="*/ 219 h 251"/>
                <a:gd name="T52" fmla="*/ 94 w 187"/>
                <a:gd name="T53" fmla="*/ 235 h 251"/>
                <a:gd name="T54" fmla="*/ 109 w 187"/>
                <a:gd name="T55" fmla="*/ 251 h 251"/>
                <a:gd name="T56" fmla="*/ 130 w 187"/>
                <a:gd name="T57" fmla="*/ 249 h 251"/>
                <a:gd name="T58" fmla="*/ 147 w 187"/>
                <a:gd name="T59" fmla="*/ 235 h 251"/>
                <a:gd name="T60" fmla="*/ 158 w 187"/>
                <a:gd name="T61" fmla="*/ 217 h 251"/>
                <a:gd name="T62" fmla="*/ 163 w 187"/>
                <a:gd name="T63" fmla="*/ 201 h 251"/>
                <a:gd name="T64" fmla="*/ 169 w 187"/>
                <a:gd name="T65" fmla="*/ 182 h 251"/>
                <a:gd name="T66" fmla="*/ 174 w 187"/>
                <a:gd name="T67" fmla="*/ 166 h 251"/>
                <a:gd name="T68" fmla="*/ 185 w 187"/>
                <a:gd name="T69" fmla="*/ 148 h 251"/>
                <a:gd name="T70" fmla="*/ 187 w 187"/>
                <a:gd name="T71" fmla="*/ 133 h 251"/>
                <a:gd name="T72" fmla="*/ 185 w 187"/>
                <a:gd name="T73" fmla="*/ 117 h 251"/>
                <a:gd name="T74" fmla="*/ 180 w 187"/>
                <a:gd name="T75" fmla="*/ 101 h 251"/>
                <a:gd name="T76" fmla="*/ 174 w 187"/>
                <a:gd name="T77" fmla="*/ 85 h 251"/>
                <a:gd name="T78" fmla="*/ 174 w 187"/>
                <a:gd name="T79" fmla="*/ 65 h 251"/>
                <a:gd name="T80" fmla="*/ 163 w 187"/>
                <a:gd name="T81" fmla="*/ 53 h 251"/>
                <a:gd name="T82" fmla="*/ 141 w 187"/>
                <a:gd name="T83" fmla="*/ 37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87" h="251">
                  <a:moveTo>
                    <a:pt x="141" y="37"/>
                  </a:moveTo>
                  <a:lnTo>
                    <a:pt x="130" y="34"/>
                  </a:lnTo>
                  <a:lnTo>
                    <a:pt x="120" y="27"/>
                  </a:lnTo>
                  <a:lnTo>
                    <a:pt x="109" y="21"/>
                  </a:lnTo>
                  <a:lnTo>
                    <a:pt x="94" y="13"/>
                  </a:lnTo>
                  <a:lnTo>
                    <a:pt x="83" y="11"/>
                  </a:lnTo>
                  <a:lnTo>
                    <a:pt x="76" y="5"/>
                  </a:lnTo>
                  <a:lnTo>
                    <a:pt x="65" y="2"/>
                  </a:lnTo>
                  <a:lnTo>
                    <a:pt x="54" y="0"/>
                  </a:lnTo>
                  <a:lnTo>
                    <a:pt x="45" y="0"/>
                  </a:lnTo>
                  <a:lnTo>
                    <a:pt x="34" y="0"/>
                  </a:lnTo>
                  <a:lnTo>
                    <a:pt x="27" y="0"/>
                  </a:lnTo>
                  <a:lnTo>
                    <a:pt x="12" y="2"/>
                  </a:lnTo>
                  <a:lnTo>
                    <a:pt x="5" y="13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0" y="37"/>
                  </a:lnTo>
                  <a:lnTo>
                    <a:pt x="5" y="44"/>
                  </a:lnTo>
                  <a:lnTo>
                    <a:pt x="10" y="53"/>
                  </a:lnTo>
                  <a:lnTo>
                    <a:pt x="21" y="58"/>
                  </a:lnTo>
                  <a:lnTo>
                    <a:pt x="32" y="64"/>
                  </a:lnTo>
                  <a:lnTo>
                    <a:pt x="40" y="64"/>
                  </a:lnTo>
                  <a:lnTo>
                    <a:pt x="49" y="65"/>
                  </a:lnTo>
                  <a:lnTo>
                    <a:pt x="60" y="69"/>
                  </a:lnTo>
                  <a:lnTo>
                    <a:pt x="70" y="71"/>
                  </a:lnTo>
                  <a:lnTo>
                    <a:pt x="76" y="80"/>
                  </a:lnTo>
                  <a:lnTo>
                    <a:pt x="76" y="87"/>
                  </a:lnTo>
                  <a:lnTo>
                    <a:pt x="72" y="95"/>
                  </a:lnTo>
                  <a:lnTo>
                    <a:pt x="65" y="101"/>
                  </a:lnTo>
                  <a:lnTo>
                    <a:pt x="61" y="108"/>
                  </a:lnTo>
                  <a:lnTo>
                    <a:pt x="54" y="113"/>
                  </a:lnTo>
                  <a:lnTo>
                    <a:pt x="49" y="122"/>
                  </a:lnTo>
                  <a:lnTo>
                    <a:pt x="45" y="129"/>
                  </a:lnTo>
                  <a:lnTo>
                    <a:pt x="40" y="138"/>
                  </a:lnTo>
                  <a:lnTo>
                    <a:pt x="32" y="145"/>
                  </a:lnTo>
                  <a:lnTo>
                    <a:pt x="27" y="154"/>
                  </a:lnTo>
                  <a:lnTo>
                    <a:pt x="23" y="161"/>
                  </a:lnTo>
                  <a:lnTo>
                    <a:pt x="23" y="171"/>
                  </a:lnTo>
                  <a:lnTo>
                    <a:pt x="27" y="180"/>
                  </a:lnTo>
                  <a:lnTo>
                    <a:pt x="32" y="187"/>
                  </a:lnTo>
                  <a:lnTo>
                    <a:pt x="43" y="193"/>
                  </a:lnTo>
                  <a:lnTo>
                    <a:pt x="50" y="191"/>
                  </a:lnTo>
                  <a:lnTo>
                    <a:pt x="60" y="185"/>
                  </a:lnTo>
                  <a:lnTo>
                    <a:pt x="67" y="175"/>
                  </a:lnTo>
                  <a:lnTo>
                    <a:pt x="76" y="170"/>
                  </a:lnTo>
                  <a:lnTo>
                    <a:pt x="87" y="166"/>
                  </a:lnTo>
                  <a:lnTo>
                    <a:pt x="94" y="175"/>
                  </a:lnTo>
                  <a:lnTo>
                    <a:pt x="98" y="182"/>
                  </a:lnTo>
                  <a:lnTo>
                    <a:pt x="98" y="191"/>
                  </a:lnTo>
                  <a:lnTo>
                    <a:pt x="94" y="201"/>
                  </a:lnTo>
                  <a:lnTo>
                    <a:pt x="94" y="208"/>
                  </a:lnTo>
                  <a:lnTo>
                    <a:pt x="92" y="219"/>
                  </a:lnTo>
                  <a:lnTo>
                    <a:pt x="92" y="228"/>
                  </a:lnTo>
                  <a:lnTo>
                    <a:pt x="94" y="235"/>
                  </a:lnTo>
                  <a:lnTo>
                    <a:pt x="100" y="245"/>
                  </a:lnTo>
                  <a:lnTo>
                    <a:pt x="109" y="251"/>
                  </a:lnTo>
                  <a:lnTo>
                    <a:pt x="120" y="251"/>
                  </a:lnTo>
                  <a:lnTo>
                    <a:pt x="130" y="249"/>
                  </a:lnTo>
                  <a:lnTo>
                    <a:pt x="141" y="244"/>
                  </a:lnTo>
                  <a:lnTo>
                    <a:pt x="147" y="235"/>
                  </a:lnTo>
                  <a:lnTo>
                    <a:pt x="152" y="228"/>
                  </a:lnTo>
                  <a:lnTo>
                    <a:pt x="158" y="217"/>
                  </a:lnTo>
                  <a:lnTo>
                    <a:pt x="163" y="208"/>
                  </a:lnTo>
                  <a:lnTo>
                    <a:pt x="163" y="201"/>
                  </a:lnTo>
                  <a:lnTo>
                    <a:pt x="165" y="191"/>
                  </a:lnTo>
                  <a:lnTo>
                    <a:pt x="169" y="182"/>
                  </a:lnTo>
                  <a:lnTo>
                    <a:pt x="170" y="175"/>
                  </a:lnTo>
                  <a:lnTo>
                    <a:pt x="174" y="166"/>
                  </a:lnTo>
                  <a:lnTo>
                    <a:pt x="181" y="159"/>
                  </a:lnTo>
                  <a:lnTo>
                    <a:pt x="185" y="148"/>
                  </a:lnTo>
                  <a:lnTo>
                    <a:pt x="187" y="140"/>
                  </a:lnTo>
                  <a:lnTo>
                    <a:pt x="187" y="133"/>
                  </a:lnTo>
                  <a:lnTo>
                    <a:pt x="187" y="124"/>
                  </a:lnTo>
                  <a:lnTo>
                    <a:pt x="185" y="117"/>
                  </a:lnTo>
                  <a:lnTo>
                    <a:pt x="180" y="108"/>
                  </a:lnTo>
                  <a:lnTo>
                    <a:pt x="180" y="101"/>
                  </a:lnTo>
                  <a:lnTo>
                    <a:pt x="174" y="92"/>
                  </a:lnTo>
                  <a:lnTo>
                    <a:pt x="174" y="85"/>
                  </a:lnTo>
                  <a:lnTo>
                    <a:pt x="174" y="74"/>
                  </a:lnTo>
                  <a:lnTo>
                    <a:pt x="174" y="65"/>
                  </a:lnTo>
                  <a:lnTo>
                    <a:pt x="165" y="60"/>
                  </a:lnTo>
                  <a:lnTo>
                    <a:pt x="163" y="53"/>
                  </a:lnTo>
                  <a:lnTo>
                    <a:pt x="158" y="44"/>
                  </a:lnTo>
                  <a:lnTo>
                    <a:pt x="141" y="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069" name="Freeform 61"/>
            <p:cNvSpPr>
              <a:spLocks/>
            </p:cNvSpPr>
            <p:nvPr/>
          </p:nvSpPr>
          <p:spPr bwMode="auto">
            <a:xfrm>
              <a:off x="489" y="2497"/>
              <a:ext cx="240" cy="352"/>
            </a:xfrm>
            <a:custGeom>
              <a:avLst/>
              <a:gdLst>
                <a:gd name="T0" fmla="*/ 256 w 480"/>
                <a:gd name="T1" fmla="*/ 69 h 704"/>
                <a:gd name="T2" fmla="*/ 440 w 480"/>
                <a:gd name="T3" fmla="*/ 0 h 704"/>
                <a:gd name="T4" fmla="*/ 480 w 480"/>
                <a:gd name="T5" fmla="*/ 55 h 704"/>
                <a:gd name="T6" fmla="*/ 398 w 480"/>
                <a:gd name="T7" fmla="*/ 161 h 704"/>
                <a:gd name="T8" fmla="*/ 189 w 480"/>
                <a:gd name="T9" fmla="*/ 233 h 704"/>
                <a:gd name="T10" fmla="*/ 66 w 480"/>
                <a:gd name="T11" fmla="*/ 360 h 704"/>
                <a:gd name="T12" fmla="*/ 80 w 480"/>
                <a:gd name="T13" fmla="*/ 429 h 704"/>
                <a:gd name="T14" fmla="*/ 156 w 480"/>
                <a:gd name="T15" fmla="*/ 487 h 704"/>
                <a:gd name="T16" fmla="*/ 246 w 480"/>
                <a:gd name="T17" fmla="*/ 487 h 704"/>
                <a:gd name="T18" fmla="*/ 338 w 480"/>
                <a:gd name="T19" fmla="*/ 466 h 704"/>
                <a:gd name="T20" fmla="*/ 382 w 480"/>
                <a:gd name="T21" fmla="*/ 489 h 704"/>
                <a:gd name="T22" fmla="*/ 380 w 480"/>
                <a:gd name="T23" fmla="*/ 505 h 704"/>
                <a:gd name="T24" fmla="*/ 371 w 480"/>
                <a:gd name="T25" fmla="*/ 521 h 704"/>
                <a:gd name="T26" fmla="*/ 353 w 480"/>
                <a:gd name="T27" fmla="*/ 530 h 704"/>
                <a:gd name="T28" fmla="*/ 333 w 480"/>
                <a:gd name="T29" fmla="*/ 530 h 704"/>
                <a:gd name="T30" fmla="*/ 316 w 480"/>
                <a:gd name="T31" fmla="*/ 526 h 704"/>
                <a:gd name="T32" fmla="*/ 300 w 480"/>
                <a:gd name="T33" fmla="*/ 524 h 704"/>
                <a:gd name="T34" fmla="*/ 278 w 480"/>
                <a:gd name="T35" fmla="*/ 521 h 704"/>
                <a:gd name="T36" fmla="*/ 262 w 480"/>
                <a:gd name="T37" fmla="*/ 524 h 704"/>
                <a:gd name="T38" fmla="*/ 256 w 480"/>
                <a:gd name="T39" fmla="*/ 540 h 704"/>
                <a:gd name="T40" fmla="*/ 278 w 480"/>
                <a:gd name="T41" fmla="*/ 547 h 704"/>
                <a:gd name="T42" fmla="*/ 298 w 480"/>
                <a:gd name="T43" fmla="*/ 551 h 704"/>
                <a:gd name="T44" fmla="*/ 316 w 480"/>
                <a:gd name="T45" fmla="*/ 553 h 704"/>
                <a:gd name="T46" fmla="*/ 338 w 480"/>
                <a:gd name="T47" fmla="*/ 556 h 704"/>
                <a:gd name="T48" fmla="*/ 358 w 480"/>
                <a:gd name="T49" fmla="*/ 562 h 704"/>
                <a:gd name="T50" fmla="*/ 371 w 480"/>
                <a:gd name="T51" fmla="*/ 572 h 704"/>
                <a:gd name="T52" fmla="*/ 376 w 480"/>
                <a:gd name="T53" fmla="*/ 588 h 704"/>
                <a:gd name="T54" fmla="*/ 364 w 480"/>
                <a:gd name="T55" fmla="*/ 604 h 704"/>
                <a:gd name="T56" fmla="*/ 338 w 480"/>
                <a:gd name="T57" fmla="*/ 614 h 704"/>
                <a:gd name="T58" fmla="*/ 320 w 480"/>
                <a:gd name="T59" fmla="*/ 614 h 704"/>
                <a:gd name="T60" fmla="*/ 293 w 480"/>
                <a:gd name="T61" fmla="*/ 606 h 704"/>
                <a:gd name="T62" fmla="*/ 273 w 480"/>
                <a:gd name="T63" fmla="*/ 599 h 704"/>
                <a:gd name="T64" fmla="*/ 251 w 480"/>
                <a:gd name="T65" fmla="*/ 595 h 704"/>
                <a:gd name="T66" fmla="*/ 244 w 480"/>
                <a:gd name="T67" fmla="*/ 609 h 704"/>
                <a:gd name="T68" fmla="*/ 260 w 480"/>
                <a:gd name="T69" fmla="*/ 614 h 704"/>
                <a:gd name="T70" fmla="*/ 273 w 480"/>
                <a:gd name="T71" fmla="*/ 622 h 704"/>
                <a:gd name="T72" fmla="*/ 287 w 480"/>
                <a:gd name="T73" fmla="*/ 629 h 704"/>
                <a:gd name="T74" fmla="*/ 304 w 480"/>
                <a:gd name="T75" fmla="*/ 639 h 704"/>
                <a:gd name="T76" fmla="*/ 322 w 480"/>
                <a:gd name="T77" fmla="*/ 657 h 704"/>
                <a:gd name="T78" fmla="*/ 327 w 480"/>
                <a:gd name="T79" fmla="*/ 676 h 704"/>
                <a:gd name="T80" fmla="*/ 326 w 480"/>
                <a:gd name="T81" fmla="*/ 694 h 704"/>
                <a:gd name="T82" fmla="*/ 309 w 480"/>
                <a:gd name="T83" fmla="*/ 703 h 704"/>
                <a:gd name="T84" fmla="*/ 293 w 480"/>
                <a:gd name="T85" fmla="*/ 704 h 704"/>
                <a:gd name="T86" fmla="*/ 273 w 480"/>
                <a:gd name="T87" fmla="*/ 703 h 704"/>
                <a:gd name="T88" fmla="*/ 255 w 480"/>
                <a:gd name="T89" fmla="*/ 697 h 704"/>
                <a:gd name="T90" fmla="*/ 235 w 480"/>
                <a:gd name="T91" fmla="*/ 694 h 704"/>
                <a:gd name="T92" fmla="*/ 218 w 480"/>
                <a:gd name="T93" fmla="*/ 682 h 704"/>
                <a:gd name="T94" fmla="*/ 202 w 480"/>
                <a:gd name="T95" fmla="*/ 671 h 704"/>
                <a:gd name="T96" fmla="*/ 186 w 480"/>
                <a:gd name="T97" fmla="*/ 652 h 704"/>
                <a:gd name="T98" fmla="*/ 175 w 480"/>
                <a:gd name="T99" fmla="*/ 639 h 704"/>
                <a:gd name="T100" fmla="*/ 169 w 480"/>
                <a:gd name="T101" fmla="*/ 622 h 704"/>
                <a:gd name="T102" fmla="*/ 164 w 480"/>
                <a:gd name="T103" fmla="*/ 606 h 704"/>
                <a:gd name="T104" fmla="*/ 53 w 480"/>
                <a:gd name="T105" fmla="*/ 489 h 704"/>
                <a:gd name="T106" fmla="*/ 9 w 480"/>
                <a:gd name="T107" fmla="*/ 399 h 704"/>
                <a:gd name="T108" fmla="*/ 20 w 480"/>
                <a:gd name="T109" fmla="*/ 309 h 704"/>
                <a:gd name="T110" fmla="*/ 126 w 480"/>
                <a:gd name="T111" fmla="*/ 193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80" h="704">
                  <a:moveTo>
                    <a:pt x="153" y="165"/>
                  </a:moveTo>
                  <a:lnTo>
                    <a:pt x="256" y="69"/>
                  </a:lnTo>
                  <a:lnTo>
                    <a:pt x="360" y="22"/>
                  </a:lnTo>
                  <a:lnTo>
                    <a:pt x="440" y="0"/>
                  </a:lnTo>
                  <a:lnTo>
                    <a:pt x="469" y="13"/>
                  </a:lnTo>
                  <a:lnTo>
                    <a:pt x="480" y="55"/>
                  </a:lnTo>
                  <a:lnTo>
                    <a:pt x="447" y="124"/>
                  </a:lnTo>
                  <a:lnTo>
                    <a:pt x="398" y="161"/>
                  </a:lnTo>
                  <a:lnTo>
                    <a:pt x="304" y="182"/>
                  </a:lnTo>
                  <a:lnTo>
                    <a:pt x="189" y="233"/>
                  </a:lnTo>
                  <a:lnTo>
                    <a:pt x="104" y="299"/>
                  </a:lnTo>
                  <a:lnTo>
                    <a:pt x="66" y="360"/>
                  </a:lnTo>
                  <a:lnTo>
                    <a:pt x="66" y="394"/>
                  </a:lnTo>
                  <a:lnTo>
                    <a:pt x="80" y="429"/>
                  </a:lnTo>
                  <a:lnTo>
                    <a:pt x="107" y="461"/>
                  </a:lnTo>
                  <a:lnTo>
                    <a:pt x="156" y="487"/>
                  </a:lnTo>
                  <a:lnTo>
                    <a:pt x="211" y="498"/>
                  </a:lnTo>
                  <a:lnTo>
                    <a:pt x="246" y="487"/>
                  </a:lnTo>
                  <a:lnTo>
                    <a:pt x="289" y="477"/>
                  </a:lnTo>
                  <a:lnTo>
                    <a:pt x="338" y="466"/>
                  </a:lnTo>
                  <a:lnTo>
                    <a:pt x="375" y="472"/>
                  </a:lnTo>
                  <a:lnTo>
                    <a:pt x="382" y="489"/>
                  </a:lnTo>
                  <a:lnTo>
                    <a:pt x="376" y="498"/>
                  </a:lnTo>
                  <a:lnTo>
                    <a:pt x="380" y="505"/>
                  </a:lnTo>
                  <a:lnTo>
                    <a:pt x="380" y="514"/>
                  </a:lnTo>
                  <a:lnTo>
                    <a:pt x="371" y="521"/>
                  </a:lnTo>
                  <a:lnTo>
                    <a:pt x="364" y="524"/>
                  </a:lnTo>
                  <a:lnTo>
                    <a:pt x="353" y="530"/>
                  </a:lnTo>
                  <a:lnTo>
                    <a:pt x="342" y="532"/>
                  </a:lnTo>
                  <a:lnTo>
                    <a:pt x="333" y="530"/>
                  </a:lnTo>
                  <a:lnTo>
                    <a:pt x="326" y="526"/>
                  </a:lnTo>
                  <a:lnTo>
                    <a:pt x="316" y="526"/>
                  </a:lnTo>
                  <a:lnTo>
                    <a:pt x="309" y="524"/>
                  </a:lnTo>
                  <a:lnTo>
                    <a:pt x="300" y="524"/>
                  </a:lnTo>
                  <a:lnTo>
                    <a:pt x="289" y="521"/>
                  </a:lnTo>
                  <a:lnTo>
                    <a:pt x="278" y="521"/>
                  </a:lnTo>
                  <a:lnTo>
                    <a:pt x="271" y="521"/>
                  </a:lnTo>
                  <a:lnTo>
                    <a:pt x="262" y="524"/>
                  </a:lnTo>
                  <a:lnTo>
                    <a:pt x="255" y="532"/>
                  </a:lnTo>
                  <a:lnTo>
                    <a:pt x="256" y="540"/>
                  </a:lnTo>
                  <a:lnTo>
                    <a:pt x="267" y="542"/>
                  </a:lnTo>
                  <a:lnTo>
                    <a:pt x="278" y="547"/>
                  </a:lnTo>
                  <a:lnTo>
                    <a:pt x="287" y="547"/>
                  </a:lnTo>
                  <a:lnTo>
                    <a:pt x="298" y="551"/>
                  </a:lnTo>
                  <a:lnTo>
                    <a:pt x="306" y="551"/>
                  </a:lnTo>
                  <a:lnTo>
                    <a:pt x="316" y="553"/>
                  </a:lnTo>
                  <a:lnTo>
                    <a:pt x="327" y="553"/>
                  </a:lnTo>
                  <a:lnTo>
                    <a:pt x="338" y="556"/>
                  </a:lnTo>
                  <a:lnTo>
                    <a:pt x="349" y="558"/>
                  </a:lnTo>
                  <a:lnTo>
                    <a:pt x="358" y="562"/>
                  </a:lnTo>
                  <a:lnTo>
                    <a:pt x="366" y="563"/>
                  </a:lnTo>
                  <a:lnTo>
                    <a:pt x="371" y="572"/>
                  </a:lnTo>
                  <a:lnTo>
                    <a:pt x="375" y="579"/>
                  </a:lnTo>
                  <a:lnTo>
                    <a:pt x="376" y="588"/>
                  </a:lnTo>
                  <a:lnTo>
                    <a:pt x="369" y="595"/>
                  </a:lnTo>
                  <a:lnTo>
                    <a:pt x="364" y="604"/>
                  </a:lnTo>
                  <a:lnTo>
                    <a:pt x="349" y="609"/>
                  </a:lnTo>
                  <a:lnTo>
                    <a:pt x="338" y="614"/>
                  </a:lnTo>
                  <a:lnTo>
                    <a:pt x="327" y="614"/>
                  </a:lnTo>
                  <a:lnTo>
                    <a:pt x="320" y="614"/>
                  </a:lnTo>
                  <a:lnTo>
                    <a:pt x="306" y="611"/>
                  </a:lnTo>
                  <a:lnTo>
                    <a:pt x="293" y="606"/>
                  </a:lnTo>
                  <a:lnTo>
                    <a:pt x="282" y="600"/>
                  </a:lnTo>
                  <a:lnTo>
                    <a:pt x="273" y="599"/>
                  </a:lnTo>
                  <a:lnTo>
                    <a:pt x="266" y="599"/>
                  </a:lnTo>
                  <a:lnTo>
                    <a:pt x="251" y="595"/>
                  </a:lnTo>
                  <a:lnTo>
                    <a:pt x="244" y="599"/>
                  </a:lnTo>
                  <a:lnTo>
                    <a:pt x="244" y="609"/>
                  </a:lnTo>
                  <a:lnTo>
                    <a:pt x="251" y="609"/>
                  </a:lnTo>
                  <a:lnTo>
                    <a:pt x="260" y="614"/>
                  </a:lnTo>
                  <a:lnTo>
                    <a:pt x="266" y="622"/>
                  </a:lnTo>
                  <a:lnTo>
                    <a:pt x="273" y="622"/>
                  </a:lnTo>
                  <a:lnTo>
                    <a:pt x="278" y="629"/>
                  </a:lnTo>
                  <a:lnTo>
                    <a:pt x="287" y="629"/>
                  </a:lnTo>
                  <a:lnTo>
                    <a:pt x="295" y="634"/>
                  </a:lnTo>
                  <a:lnTo>
                    <a:pt x="304" y="639"/>
                  </a:lnTo>
                  <a:lnTo>
                    <a:pt x="315" y="650"/>
                  </a:lnTo>
                  <a:lnTo>
                    <a:pt x="322" y="657"/>
                  </a:lnTo>
                  <a:lnTo>
                    <a:pt x="326" y="667"/>
                  </a:lnTo>
                  <a:lnTo>
                    <a:pt x="327" y="676"/>
                  </a:lnTo>
                  <a:lnTo>
                    <a:pt x="333" y="683"/>
                  </a:lnTo>
                  <a:lnTo>
                    <a:pt x="326" y="694"/>
                  </a:lnTo>
                  <a:lnTo>
                    <a:pt x="316" y="699"/>
                  </a:lnTo>
                  <a:lnTo>
                    <a:pt x="309" y="703"/>
                  </a:lnTo>
                  <a:lnTo>
                    <a:pt x="300" y="703"/>
                  </a:lnTo>
                  <a:lnTo>
                    <a:pt x="293" y="704"/>
                  </a:lnTo>
                  <a:lnTo>
                    <a:pt x="284" y="704"/>
                  </a:lnTo>
                  <a:lnTo>
                    <a:pt x="273" y="703"/>
                  </a:lnTo>
                  <a:lnTo>
                    <a:pt x="262" y="699"/>
                  </a:lnTo>
                  <a:lnTo>
                    <a:pt x="255" y="697"/>
                  </a:lnTo>
                  <a:lnTo>
                    <a:pt x="244" y="694"/>
                  </a:lnTo>
                  <a:lnTo>
                    <a:pt x="235" y="694"/>
                  </a:lnTo>
                  <a:lnTo>
                    <a:pt x="224" y="689"/>
                  </a:lnTo>
                  <a:lnTo>
                    <a:pt x="218" y="682"/>
                  </a:lnTo>
                  <a:lnTo>
                    <a:pt x="211" y="678"/>
                  </a:lnTo>
                  <a:lnTo>
                    <a:pt x="202" y="671"/>
                  </a:lnTo>
                  <a:lnTo>
                    <a:pt x="195" y="662"/>
                  </a:lnTo>
                  <a:lnTo>
                    <a:pt x="186" y="652"/>
                  </a:lnTo>
                  <a:lnTo>
                    <a:pt x="178" y="646"/>
                  </a:lnTo>
                  <a:lnTo>
                    <a:pt x="175" y="639"/>
                  </a:lnTo>
                  <a:lnTo>
                    <a:pt x="175" y="630"/>
                  </a:lnTo>
                  <a:lnTo>
                    <a:pt x="169" y="622"/>
                  </a:lnTo>
                  <a:lnTo>
                    <a:pt x="169" y="614"/>
                  </a:lnTo>
                  <a:lnTo>
                    <a:pt x="164" y="606"/>
                  </a:lnTo>
                  <a:lnTo>
                    <a:pt x="126" y="547"/>
                  </a:lnTo>
                  <a:lnTo>
                    <a:pt x="53" y="489"/>
                  </a:lnTo>
                  <a:lnTo>
                    <a:pt x="20" y="436"/>
                  </a:lnTo>
                  <a:lnTo>
                    <a:pt x="9" y="399"/>
                  </a:lnTo>
                  <a:lnTo>
                    <a:pt x="0" y="357"/>
                  </a:lnTo>
                  <a:lnTo>
                    <a:pt x="20" y="309"/>
                  </a:lnTo>
                  <a:lnTo>
                    <a:pt x="75" y="254"/>
                  </a:lnTo>
                  <a:lnTo>
                    <a:pt x="126" y="193"/>
                  </a:lnTo>
                  <a:lnTo>
                    <a:pt x="153" y="1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070" name="Freeform 62"/>
            <p:cNvSpPr>
              <a:spLocks/>
            </p:cNvSpPr>
            <p:nvPr/>
          </p:nvSpPr>
          <p:spPr bwMode="auto">
            <a:xfrm>
              <a:off x="853" y="2490"/>
              <a:ext cx="207" cy="321"/>
            </a:xfrm>
            <a:custGeom>
              <a:avLst/>
              <a:gdLst>
                <a:gd name="T0" fmla="*/ 78 w 416"/>
                <a:gd name="T1" fmla="*/ 11 h 639"/>
                <a:gd name="T2" fmla="*/ 224 w 416"/>
                <a:gd name="T3" fmla="*/ 99 h 639"/>
                <a:gd name="T4" fmla="*/ 360 w 416"/>
                <a:gd name="T5" fmla="*/ 233 h 639"/>
                <a:gd name="T6" fmla="*/ 409 w 416"/>
                <a:gd name="T7" fmla="*/ 339 h 639"/>
                <a:gd name="T8" fmla="*/ 416 w 416"/>
                <a:gd name="T9" fmla="*/ 403 h 639"/>
                <a:gd name="T10" fmla="*/ 389 w 416"/>
                <a:gd name="T11" fmla="*/ 496 h 639"/>
                <a:gd name="T12" fmla="*/ 302 w 416"/>
                <a:gd name="T13" fmla="*/ 560 h 639"/>
                <a:gd name="T14" fmla="*/ 264 w 416"/>
                <a:gd name="T15" fmla="*/ 597 h 639"/>
                <a:gd name="T16" fmla="*/ 215 w 416"/>
                <a:gd name="T17" fmla="*/ 628 h 639"/>
                <a:gd name="T18" fmla="*/ 198 w 416"/>
                <a:gd name="T19" fmla="*/ 634 h 639"/>
                <a:gd name="T20" fmla="*/ 182 w 416"/>
                <a:gd name="T21" fmla="*/ 636 h 639"/>
                <a:gd name="T22" fmla="*/ 166 w 416"/>
                <a:gd name="T23" fmla="*/ 639 h 639"/>
                <a:gd name="T24" fmla="*/ 147 w 416"/>
                <a:gd name="T25" fmla="*/ 636 h 639"/>
                <a:gd name="T26" fmla="*/ 122 w 416"/>
                <a:gd name="T27" fmla="*/ 625 h 639"/>
                <a:gd name="T28" fmla="*/ 100 w 416"/>
                <a:gd name="T29" fmla="*/ 618 h 639"/>
                <a:gd name="T30" fmla="*/ 93 w 416"/>
                <a:gd name="T31" fmla="*/ 602 h 639"/>
                <a:gd name="T32" fmla="*/ 93 w 416"/>
                <a:gd name="T33" fmla="*/ 586 h 639"/>
                <a:gd name="T34" fmla="*/ 109 w 416"/>
                <a:gd name="T35" fmla="*/ 570 h 639"/>
                <a:gd name="T36" fmla="*/ 126 w 416"/>
                <a:gd name="T37" fmla="*/ 565 h 639"/>
                <a:gd name="T38" fmla="*/ 142 w 416"/>
                <a:gd name="T39" fmla="*/ 561 h 639"/>
                <a:gd name="T40" fmla="*/ 158 w 416"/>
                <a:gd name="T41" fmla="*/ 561 h 639"/>
                <a:gd name="T42" fmla="*/ 176 w 416"/>
                <a:gd name="T43" fmla="*/ 554 h 639"/>
                <a:gd name="T44" fmla="*/ 193 w 416"/>
                <a:gd name="T45" fmla="*/ 544 h 639"/>
                <a:gd name="T46" fmla="*/ 204 w 416"/>
                <a:gd name="T47" fmla="*/ 530 h 639"/>
                <a:gd name="T48" fmla="*/ 182 w 416"/>
                <a:gd name="T49" fmla="*/ 519 h 639"/>
                <a:gd name="T50" fmla="*/ 164 w 416"/>
                <a:gd name="T51" fmla="*/ 517 h 639"/>
                <a:gd name="T52" fmla="*/ 142 w 416"/>
                <a:gd name="T53" fmla="*/ 517 h 639"/>
                <a:gd name="T54" fmla="*/ 126 w 416"/>
                <a:gd name="T55" fmla="*/ 514 h 639"/>
                <a:gd name="T56" fmla="*/ 106 w 416"/>
                <a:gd name="T57" fmla="*/ 498 h 639"/>
                <a:gd name="T58" fmla="*/ 95 w 416"/>
                <a:gd name="T59" fmla="*/ 482 h 639"/>
                <a:gd name="T60" fmla="*/ 93 w 416"/>
                <a:gd name="T61" fmla="*/ 466 h 639"/>
                <a:gd name="T62" fmla="*/ 106 w 416"/>
                <a:gd name="T63" fmla="*/ 454 h 639"/>
                <a:gd name="T64" fmla="*/ 122 w 416"/>
                <a:gd name="T65" fmla="*/ 448 h 639"/>
                <a:gd name="T66" fmla="*/ 142 w 416"/>
                <a:gd name="T67" fmla="*/ 450 h 639"/>
                <a:gd name="T68" fmla="*/ 158 w 416"/>
                <a:gd name="T69" fmla="*/ 450 h 639"/>
                <a:gd name="T70" fmla="*/ 175 w 416"/>
                <a:gd name="T71" fmla="*/ 454 h 639"/>
                <a:gd name="T72" fmla="*/ 191 w 416"/>
                <a:gd name="T73" fmla="*/ 456 h 639"/>
                <a:gd name="T74" fmla="*/ 204 w 416"/>
                <a:gd name="T75" fmla="*/ 448 h 639"/>
                <a:gd name="T76" fmla="*/ 193 w 416"/>
                <a:gd name="T77" fmla="*/ 433 h 639"/>
                <a:gd name="T78" fmla="*/ 175 w 416"/>
                <a:gd name="T79" fmla="*/ 413 h 639"/>
                <a:gd name="T80" fmla="*/ 153 w 416"/>
                <a:gd name="T81" fmla="*/ 396 h 639"/>
                <a:gd name="T82" fmla="*/ 142 w 416"/>
                <a:gd name="T83" fmla="*/ 380 h 639"/>
                <a:gd name="T84" fmla="*/ 144 w 416"/>
                <a:gd name="T85" fmla="*/ 360 h 639"/>
                <a:gd name="T86" fmla="*/ 155 w 416"/>
                <a:gd name="T87" fmla="*/ 348 h 639"/>
                <a:gd name="T88" fmla="*/ 171 w 416"/>
                <a:gd name="T89" fmla="*/ 343 h 639"/>
                <a:gd name="T90" fmla="*/ 187 w 416"/>
                <a:gd name="T91" fmla="*/ 339 h 639"/>
                <a:gd name="T92" fmla="*/ 207 w 416"/>
                <a:gd name="T93" fmla="*/ 348 h 639"/>
                <a:gd name="T94" fmla="*/ 220 w 416"/>
                <a:gd name="T95" fmla="*/ 360 h 639"/>
                <a:gd name="T96" fmla="*/ 240 w 416"/>
                <a:gd name="T97" fmla="*/ 371 h 639"/>
                <a:gd name="T98" fmla="*/ 251 w 416"/>
                <a:gd name="T99" fmla="*/ 387 h 639"/>
                <a:gd name="T100" fmla="*/ 262 w 416"/>
                <a:gd name="T101" fmla="*/ 403 h 639"/>
                <a:gd name="T102" fmla="*/ 275 w 416"/>
                <a:gd name="T103" fmla="*/ 417 h 639"/>
                <a:gd name="T104" fmla="*/ 286 w 416"/>
                <a:gd name="T105" fmla="*/ 427 h 639"/>
                <a:gd name="T106" fmla="*/ 302 w 416"/>
                <a:gd name="T107" fmla="*/ 433 h 639"/>
                <a:gd name="T108" fmla="*/ 318 w 416"/>
                <a:gd name="T109" fmla="*/ 438 h 639"/>
                <a:gd name="T110" fmla="*/ 355 w 416"/>
                <a:gd name="T111" fmla="*/ 401 h 639"/>
                <a:gd name="T112" fmla="*/ 335 w 416"/>
                <a:gd name="T113" fmla="*/ 321 h 639"/>
                <a:gd name="T114" fmla="*/ 220 w 416"/>
                <a:gd name="T115" fmla="*/ 221 h 639"/>
                <a:gd name="T116" fmla="*/ 51 w 416"/>
                <a:gd name="T117" fmla="*/ 147 h 639"/>
                <a:gd name="T118" fmla="*/ 7 w 416"/>
                <a:gd name="T119" fmla="*/ 64 h 639"/>
                <a:gd name="T120" fmla="*/ 11 w 416"/>
                <a:gd name="T12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16" h="639">
                  <a:moveTo>
                    <a:pt x="11" y="0"/>
                  </a:moveTo>
                  <a:lnTo>
                    <a:pt x="78" y="11"/>
                  </a:lnTo>
                  <a:lnTo>
                    <a:pt x="160" y="48"/>
                  </a:lnTo>
                  <a:lnTo>
                    <a:pt x="224" y="99"/>
                  </a:lnTo>
                  <a:lnTo>
                    <a:pt x="306" y="170"/>
                  </a:lnTo>
                  <a:lnTo>
                    <a:pt x="360" y="233"/>
                  </a:lnTo>
                  <a:lnTo>
                    <a:pt x="389" y="286"/>
                  </a:lnTo>
                  <a:lnTo>
                    <a:pt x="409" y="339"/>
                  </a:lnTo>
                  <a:lnTo>
                    <a:pt x="416" y="396"/>
                  </a:lnTo>
                  <a:lnTo>
                    <a:pt x="416" y="403"/>
                  </a:lnTo>
                  <a:lnTo>
                    <a:pt x="411" y="450"/>
                  </a:lnTo>
                  <a:lnTo>
                    <a:pt x="389" y="496"/>
                  </a:lnTo>
                  <a:lnTo>
                    <a:pt x="346" y="524"/>
                  </a:lnTo>
                  <a:lnTo>
                    <a:pt x="302" y="560"/>
                  </a:lnTo>
                  <a:lnTo>
                    <a:pt x="300" y="567"/>
                  </a:lnTo>
                  <a:lnTo>
                    <a:pt x="264" y="597"/>
                  </a:lnTo>
                  <a:lnTo>
                    <a:pt x="224" y="625"/>
                  </a:lnTo>
                  <a:lnTo>
                    <a:pt x="215" y="628"/>
                  </a:lnTo>
                  <a:lnTo>
                    <a:pt x="207" y="634"/>
                  </a:lnTo>
                  <a:lnTo>
                    <a:pt x="198" y="634"/>
                  </a:lnTo>
                  <a:lnTo>
                    <a:pt x="191" y="636"/>
                  </a:lnTo>
                  <a:lnTo>
                    <a:pt x="182" y="636"/>
                  </a:lnTo>
                  <a:lnTo>
                    <a:pt x="175" y="639"/>
                  </a:lnTo>
                  <a:lnTo>
                    <a:pt x="166" y="639"/>
                  </a:lnTo>
                  <a:lnTo>
                    <a:pt x="155" y="636"/>
                  </a:lnTo>
                  <a:lnTo>
                    <a:pt x="147" y="636"/>
                  </a:lnTo>
                  <a:lnTo>
                    <a:pt x="133" y="630"/>
                  </a:lnTo>
                  <a:lnTo>
                    <a:pt x="122" y="625"/>
                  </a:lnTo>
                  <a:lnTo>
                    <a:pt x="111" y="620"/>
                  </a:lnTo>
                  <a:lnTo>
                    <a:pt x="100" y="618"/>
                  </a:lnTo>
                  <a:lnTo>
                    <a:pt x="95" y="609"/>
                  </a:lnTo>
                  <a:lnTo>
                    <a:pt x="93" y="602"/>
                  </a:lnTo>
                  <a:lnTo>
                    <a:pt x="93" y="593"/>
                  </a:lnTo>
                  <a:lnTo>
                    <a:pt x="93" y="586"/>
                  </a:lnTo>
                  <a:lnTo>
                    <a:pt x="100" y="577"/>
                  </a:lnTo>
                  <a:lnTo>
                    <a:pt x="109" y="570"/>
                  </a:lnTo>
                  <a:lnTo>
                    <a:pt x="116" y="567"/>
                  </a:lnTo>
                  <a:lnTo>
                    <a:pt x="126" y="565"/>
                  </a:lnTo>
                  <a:lnTo>
                    <a:pt x="133" y="565"/>
                  </a:lnTo>
                  <a:lnTo>
                    <a:pt x="142" y="561"/>
                  </a:lnTo>
                  <a:lnTo>
                    <a:pt x="149" y="561"/>
                  </a:lnTo>
                  <a:lnTo>
                    <a:pt x="158" y="561"/>
                  </a:lnTo>
                  <a:lnTo>
                    <a:pt x="169" y="560"/>
                  </a:lnTo>
                  <a:lnTo>
                    <a:pt x="176" y="554"/>
                  </a:lnTo>
                  <a:lnTo>
                    <a:pt x="187" y="551"/>
                  </a:lnTo>
                  <a:lnTo>
                    <a:pt x="193" y="544"/>
                  </a:lnTo>
                  <a:lnTo>
                    <a:pt x="202" y="538"/>
                  </a:lnTo>
                  <a:lnTo>
                    <a:pt x="204" y="530"/>
                  </a:lnTo>
                  <a:lnTo>
                    <a:pt x="193" y="524"/>
                  </a:lnTo>
                  <a:lnTo>
                    <a:pt x="182" y="519"/>
                  </a:lnTo>
                  <a:lnTo>
                    <a:pt x="171" y="517"/>
                  </a:lnTo>
                  <a:lnTo>
                    <a:pt x="164" y="517"/>
                  </a:lnTo>
                  <a:lnTo>
                    <a:pt x="149" y="517"/>
                  </a:lnTo>
                  <a:lnTo>
                    <a:pt x="142" y="517"/>
                  </a:lnTo>
                  <a:lnTo>
                    <a:pt x="133" y="514"/>
                  </a:lnTo>
                  <a:lnTo>
                    <a:pt x="126" y="514"/>
                  </a:lnTo>
                  <a:lnTo>
                    <a:pt x="116" y="507"/>
                  </a:lnTo>
                  <a:lnTo>
                    <a:pt x="106" y="498"/>
                  </a:lnTo>
                  <a:lnTo>
                    <a:pt x="98" y="491"/>
                  </a:lnTo>
                  <a:lnTo>
                    <a:pt x="95" y="482"/>
                  </a:lnTo>
                  <a:lnTo>
                    <a:pt x="93" y="475"/>
                  </a:lnTo>
                  <a:lnTo>
                    <a:pt x="93" y="466"/>
                  </a:lnTo>
                  <a:lnTo>
                    <a:pt x="95" y="459"/>
                  </a:lnTo>
                  <a:lnTo>
                    <a:pt x="106" y="454"/>
                  </a:lnTo>
                  <a:lnTo>
                    <a:pt x="115" y="450"/>
                  </a:lnTo>
                  <a:lnTo>
                    <a:pt x="122" y="448"/>
                  </a:lnTo>
                  <a:lnTo>
                    <a:pt x="131" y="448"/>
                  </a:lnTo>
                  <a:lnTo>
                    <a:pt x="142" y="450"/>
                  </a:lnTo>
                  <a:lnTo>
                    <a:pt x="149" y="450"/>
                  </a:lnTo>
                  <a:lnTo>
                    <a:pt x="158" y="450"/>
                  </a:lnTo>
                  <a:lnTo>
                    <a:pt x="166" y="454"/>
                  </a:lnTo>
                  <a:lnTo>
                    <a:pt x="175" y="454"/>
                  </a:lnTo>
                  <a:lnTo>
                    <a:pt x="182" y="456"/>
                  </a:lnTo>
                  <a:lnTo>
                    <a:pt x="191" y="456"/>
                  </a:lnTo>
                  <a:lnTo>
                    <a:pt x="198" y="456"/>
                  </a:lnTo>
                  <a:lnTo>
                    <a:pt x="204" y="448"/>
                  </a:lnTo>
                  <a:lnTo>
                    <a:pt x="202" y="440"/>
                  </a:lnTo>
                  <a:lnTo>
                    <a:pt x="193" y="433"/>
                  </a:lnTo>
                  <a:lnTo>
                    <a:pt x="187" y="422"/>
                  </a:lnTo>
                  <a:lnTo>
                    <a:pt x="175" y="413"/>
                  </a:lnTo>
                  <a:lnTo>
                    <a:pt x="166" y="408"/>
                  </a:lnTo>
                  <a:lnTo>
                    <a:pt x="153" y="396"/>
                  </a:lnTo>
                  <a:lnTo>
                    <a:pt x="144" y="387"/>
                  </a:lnTo>
                  <a:lnTo>
                    <a:pt x="142" y="380"/>
                  </a:lnTo>
                  <a:lnTo>
                    <a:pt x="142" y="371"/>
                  </a:lnTo>
                  <a:lnTo>
                    <a:pt x="144" y="360"/>
                  </a:lnTo>
                  <a:lnTo>
                    <a:pt x="147" y="353"/>
                  </a:lnTo>
                  <a:lnTo>
                    <a:pt x="155" y="348"/>
                  </a:lnTo>
                  <a:lnTo>
                    <a:pt x="164" y="344"/>
                  </a:lnTo>
                  <a:lnTo>
                    <a:pt x="171" y="343"/>
                  </a:lnTo>
                  <a:lnTo>
                    <a:pt x="180" y="339"/>
                  </a:lnTo>
                  <a:lnTo>
                    <a:pt x="187" y="339"/>
                  </a:lnTo>
                  <a:lnTo>
                    <a:pt x="198" y="344"/>
                  </a:lnTo>
                  <a:lnTo>
                    <a:pt x="207" y="348"/>
                  </a:lnTo>
                  <a:lnTo>
                    <a:pt x="213" y="355"/>
                  </a:lnTo>
                  <a:lnTo>
                    <a:pt x="220" y="360"/>
                  </a:lnTo>
                  <a:lnTo>
                    <a:pt x="231" y="366"/>
                  </a:lnTo>
                  <a:lnTo>
                    <a:pt x="240" y="371"/>
                  </a:lnTo>
                  <a:lnTo>
                    <a:pt x="246" y="380"/>
                  </a:lnTo>
                  <a:lnTo>
                    <a:pt x="251" y="387"/>
                  </a:lnTo>
                  <a:lnTo>
                    <a:pt x="256" y="396"/>
                  </a:lnTo>
                  <a:lnTo>
                    <a:pt x="262" y="403"/>
                  </a:lnTo>
                  <a:lnTo>
                    <a:pt x="269" y="408"/>
                  </a:lnTo>
                  <a:lnTo>
                    <a:pt x="275" y="417"/>
                  </a:lnTo>
                  <a:lnTo>
                    <a:pt x="284" y="418"/>
                  </a:lnTo>
                  <a:lnTo>
                    <a:pt x="286" y="427"/>
                  </a:lnTo>
                  <a:lnTo>
                    <a:pt x="295" y="427"/>
                  </a:lnTo>
                  <a:lnTo>
                    <a:pt x="302" y="433"/>
                  </a:lnTo>
                  <a:lnTo>
                    <a:pt x="311" y="438"/>
                  </a:lnTo>
                  <a:lnTo>
                    <a:pt x="318" y="438"/>
                  </a:lnTo>
                  <a:lnTo>
                    <a:pt x="346" y="424"/>
                  </a:lnTo>
                  <a:lnTo>
                    <a:pt x="355" y="401"/>
                  </a:lnTo>
                  <a:lnTo>
                    <a:pt x="356" y="366"/>
                  </a:lnTo>
                  <a:lnTo>
                    <a:pt x="335" y="321"/>
                  </a:lnTo>
                  <a:lnTo>
                    <a:pt x="295" y="270"/>
                  </a:lnTo>
                  <a:lnTo>
                    <a:pt x="220" y="221"/>
                  </a:lnTo>
                  <a:lnTo>
                    <a:pt x="100" y="179"/>
                  </a:lnTo>
                  <a:lnTo>
                    <a:pt x="51" y="147"/>
                  </a:lnTo>
                  <a:lnTo>
                    <a:pt x="18" y="111"/>
                  </a:lnTo>
                  <a:lnTo>
                    <a:pt x="7" y="64"/>
                  </a:lnTo>
                  <a:lnTo>
                    <a:pt x="0" y="16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9288" name="Group 65"/>
            <p:cNvGrpSpPr>
              <a:grpSpLocks/>
            </p:cNvGrpSpPr>
            <p:nvPr/>
          </p:nvGrpSpPr>
          <p:grpSpPr bwMode="auto">
            <a:xfrm>
              <a:off x="586" y="2442"/>
              <a:ext cx="399" cy="394"/>
              <a:chOff x="586" y="2442"/>
              <a:chExt cx="399" cy="394"/>
            </a:xfrm>
          </p:grpSpPr>
          <p:sp>
            <p:nvSpPr>
              <p:cNvPr id="299071" name="Freeform 63"/>
              <p:cNvSpPr>
                <a:spLocks/>
              </p:cNvSpPr>
              <p:nvPr/>
            </p:nvSpPr>
            <p:spPr bwMode="auto">
              <a:xfrm>
                <a:off x="586" y="2442"/>
                <a:ext cx="399" cy="395"/>
              </a:xfrm>
              <a:custGeom>
                <a:avLst/>
                <a:gdLst>
                  <a:gd name="T0" fmla="*/ 158 w 798"/>
                  <a:gd name="T1" fmla="*/ 4 h 787"/>
                  <a:gd name="T2" fmla="*/ 305 w 798"/>
                  <a:gd name="T3" fmla="*/ 11 h 787"/>
                  <a:gd name="T4" fmla="*/ 465 w 798"/>
                  <a:gd name="T5" fmla="*/ 14 h 787"/>
                  <a:gd name="T6" fmla="*/ 645 w 798"/>
                  <a:gd name="T7" fmla="*/ 0 h 787"/>
                  <a:gd name="T8" fmla="*/ 758 w 798"/>
                  <a:gd name="T9" fmla="*/ 4 h 787"/>
                  <a:gd name="T10" fmla="*/ 770 w 798"/>
                  <a:gd name="T11" fmla="*/ 14 h 787"/>
                  <a:gd name="T12" fmla="*/ 780 w 798"/>
                  <a:gd name="T13" fmla="*/ 41 h 787"/>
                  <a:gd name="T14" fmla="*/ 774 w 798"/>
                  <a:gd name="T15" fmla="*/ 210 h 787"/>
                  <a:gd name="T16" fmla="*/ 774 w 798"/>
                  <a:gd name="T17" fmla="*/ 385 h 787"/>
                  <a:gd name="T18" fmla="*/ 787 w 798"/>
                  <a:gd name="T19" fmla="*/ 535 h 787"/>
                  <a:gd name="T20" fmla="*/ 798 w 798"/>
                  <a:gd name="T21" fmla="*/ 693 h 787"/>
                  <a:gd name="T22" fmla="*/ 798 w 798"/>
                  <a:gd name="T23" fmla="*/ 738 h 787"/>
                  <a:gd name="T24" fmla="*/ 776 w 798"/>
                  <a:gd name="T25" fmla="*/ 766 h 787"/>
                  <a:gd name="T26" fmla="*/ 725 w 798"/>
                  <a:gd name="T27" fmla="*/ 769 h 787"/>
                  <a:gd name="T28" fmla="*/ 507 w 798"/>
                  <a:gd name="T29" fmla="*/ 766 h 787"/>
                  <a:gd name="T30" fmla="*/ 498 w 798"/>
                  <a:gd name="T31" fmla="*/ 769 h 787"/>
                  <a:gd name="T32" fmla="*/ 491 w 798"/>
                  <a:gd name="T33" fmla="*/ 769 h 787"/>
                  <a:gd name="T34" fmla="*/ 283 w 798"/>
                  <a:gd name="T35" fmla="*/ 776 h 787"/>
                  <a:gd name="T36" fmla="*/ 274 w 798"/>
                  <a:gd name="T37" fmla="*/ 780 h 787"/>
                  <a:gd name="T38" fmla="*/ 89 w 798"/>
                  <a:gd name="T39" fmla="*/ 787 h 787"/>
                  <a:gd name="T40" fmla="*/ 12 w 798"/>
                  <a:gd name="T41" fmla="*/ 769 h 787"/>
                  <a:gd name="T42" fmla="*/ 0 w 798"/>
                  <a:gd name="T43" fmla="*/ 723 h 787"/>
                  <a:gd name="T44" fmla="*/ 12 w 798"/>
                  <a:gd name="T45" fmla="*/ 619 h 787"/>
                  <a:gd name="T46" fmla="*/ 34 w 798"/>
                  <a:gd name="T47" fmla="*/ 434 h 787"/>
                  <a:gd name="T48" fmla="*/ 40 w 798"/>
                  <a:gd name="T49" fmla="*/ 221 h 787"/>
                  <a:gd name="T50" fmla="*/ 40 w 798"/>
                  <a:gd name="T51" fmla="*/ 212 h 787"/>
                  <a:gd name="T52" fmla="*/ 49 w 798"/>
                  <a:gd name="T53" fmla="*/ 78 h 787"/>
                  <a:gd name="T54" fmla="*/ 56 w 798"/>
                  <a:gd name="T55" fmla="*/ 14 h 787"/>
                  <a:gd name="T56" fmla="*/ 89 w 798"/>
                  <a:gd name="T57" fmla="*/ 0 h 787"/>
                  <a:gd name="T58" fmla="*/ 141 w 798"/>
                  <a:gd name="T59" fmla="*/ 5 h 787"/>
                  <a:gd name="T60" fmla="*/ 169 w 798"/>
                  <a:gd name="T61" fmla="*/ 5 h 787"/>
                  <a:gd name="T62" fmla="*/ 158 w 798"/>
                  <a:gd name="T63" fmla="*/ 4 h 7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798" h="787">
                    <a:moveTo>
                      <a:pt x="158" y="4"/>
                    </a:moveTo>
                    <a:lnTo>
                      <a:pt x="305" y="11"/>
                    </a:lnTo>
                    <a:lnTo>
                      <a:pt x="465" y="14"/>
                    </a:lnTo>
                    <a:lnTo>
                      <a:pt x="645" y="0"/>
                    </a:lnTo>
                    <a:lnTo>
                      <a:pt x="758" y="4"/>
                    </a:lnTo>
                    <a:lnTo>
                      <a:pt x="770" y="14"/>
                    </a:lnTo>
                    <a:lnTo>
                      <a:pt x="780" y="41"/>
                    </a:lnTo>
                    <a:lnTo>
                      <a:pt x="774" y="210"/>
                    </a:lnTo>
                    <a:lnTo>
                      <a:pt x="774" y="385"/>
                    </a:lnTo>
                    <a:lnTo>
                      <a:pt x="787" y="535"/>
                    </a:lnTo>
                    <a:lnTo>
                      <a:pt x="798" y="693"/>
                    </a:lnTo>
                    <a:lnTo>
                      <a:pt x="798" y="738"/>
                    </a:lnTo>
                    <a:lnTo>
                      <a:pt x="776" y="766"/>
                    </a:lnTo>
                    <a:lnTo>
                      <a:pt x="725" y="769"/>
                    </a:lnTo>
                    <a:lnTo>
                      <a:pt x="507" y="766"/>
                    </a:lnTo>
                    <a:lnTo>
                      <a:pt x="498" y="769"/>
                    </a:lnTo>
                    <a:lnTo>
                      <a:pt x="491" y="769"/>
                    </a:lnTo>
                    <a:lnTo>
                      <a:pt x="283" y="776"/>
                    </a:lnTo>
                    <a:lnTo>
                      <a:pt x="274" y="780"/>
                    </a:lnTo>
                    <a:lnTo>
                      <a:pt x="89" y="787"/>
                    </a:lnTo>
                    <a:lnTo>
                      <a:pt x="12" y="769"/>
                    </a:lnTo>
                    <a:lnTo>
                      <a:pt x="0" y="723"/>
                    </a:lnTo>
                    <a:lnTo>
                      <a:pt x="12" y="619"/>
                    </a:lnTo>
                    <a:lnTo>
                      <a:pt x="34" y="434"/>
                    </a:lnTo>
                    <a:lnTo>
                      <a:pt x="40" y="221"/>
                    </a:lnTo>
                    <a:lnTo>
                      <a:pt x="40" y="212"/>
                    </a:lnTo>
                    <a:lnTo>
                      <a:pt x="49" y="78"/>
                    </a:lnTo>
                    <a:lnTo>
                      <a:pt x="56" y="14"/>
                    </a:lnTo>
                    <a:lnTo>
                      <a:pt x="89" y="0"/>
                    </a:lnTo>
                    <a:lnTo>
                      <a:pt x="141" y="5"/>
                    </a:lnTo>
                    <a:lnTo>
                      <a:pt x="169" y="5"/>
                    </a:lnTo>
                    <a:lnTo>
                      <a:pt x="158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9072" name="Freeform 64"/>
              <p:cNvSpPr>
                <a:spLocks/>
              </p:cNvSpPr>
              <p:nvPr/>
            </p:nvSpPr>
            <p:spPr bwMode="auto">
              <a:xfrm>
                <a:off x="603" y="2461"/>
                <a:ext cx="359" cy="354"/>
              </a:xfrm>
              <a:custGeom>
                <a:avLst/>
                <a:gdLst>
                  <a:gd name="T0" fmla="*/ 69 w 720"/>
                  <a:gd name="T1" fmla="*/ 4 h 706"/>
                  <a:gd name="T2" fmla="*/ 229 w 720"/>
                  <a:gd name="T3" fmla="*/ 9 h 706"/>
                  <a:gd name="T4" fmla="*/ 382 w 720"/>
                  <a:gd name="T5" fmla="*/ 11 h 706"/>
                  <a:gd name="T6" fmla="*/ 544 w 720"/>
                  <a:gd name="T7" fmla="*/ 4 h 706"/>
                  <a:gd name="T8" fmla="*/ 671 w 720"/>
                  <a:gd name="T9" fmla="*/ 0 h 706"/>
                  <a:gd name="T10" fmla="*/ 693 w 720"/>
                  <a:gd name="T11" fmla="*/ 5 h 706"/>
                  <a:gd name="T12" fmla="*/ 698 w 720"/>
                  <a:gd name="T13" fmla="*/ 35 h 706"/>
                  <a:gd name="T14" fmla="*/ 693 w 720"/>
                  <a:gd name="T15" fmla="*/ 199 h 706"/>
                  <a:gd name="T16" fmla="*/ 696 w 720"/>
                  <a:gd name="T17" fmla="*/ 364 h 706"/>
                  <a:gd name="T18" fmla="*/ 709 w 720"/>
                  <a:gd name="T19" fmla="*/ 508 h 706"/>
                  <a:gd name="T20" fmla="*/ 720 w 720"/>
                  <a:gd name="T21" fmla="*/ 655 h 706"/>
                  <a:gd name="T22" fmla="*/ 715 w 720"/>
                  <a:gd name="T23" fmla="*/ 676 h 706"/>
                  <a:gd name="T24" fmla="*/ 676 w 720"/>
                  <a:gd name="T25" fmla="*/ 683 h 706"/>
                  <a:gd name="T26" fmla="*/ 495 w 720"/>
                  <a:gd name="T27" fmla="*/ 683 h 706"/>
                  <a:gd name="T28" fmla="*/ 317 w 720"/>
                  <a:gd name="T29" fmla="*/ 688 h 706"/>
                  <a:gd name="T30" fmla="*/ 151 w 720"/>
                  <a:gd name="T31" fmla="*/ 702 h 706"/>
                  <a:gd name="T32" fmla="*/ 44 w 720"/>
                  <a:gd name="T33" fmla="*/ 706 h 706"/>
                  <a:gd name="T34" fmla="*/ 11 w 720"/>
                  <a:gd name="T35" fmla="*/ 701 h 706"/>
                  <a:gd name="T36" fmla="*/ 0 w 720"/>
                  <a:gd name="T37" fmla="*/ 681 h 706"/>
                  <a:gd name="T38" fmla="*/ 27 w 720"/>
                  <a:gd name="T39" fmla="*/ 508 h 706"/>
                  <a:gd name="T40" fmla="*/ 44 w 720"/>
                  <a:gd name="T41" fmla="*/ 358 h 706"/>
                  <a:gd name="T42" fmla="*/ 53 w 720"/>
                  <a:gd name="T43" fmla="*/ 207 h 706"/>
                  <a:gd name="T44" fmla="*/ 55 w 720"/>
                  <a:gd name="T45" fmla="*/ 58 h 706"/>
                  <a:gd name="T46" fmla="*/ 64 w 720"/>
                  <a:gd name="T47" fmla="*/ 14 h 706"/>
                  <a:gd name="T48" fmla="*/ 69 w 720"/>
                  <a:gd name="T49" fmla="*/ 4 h 7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20" h="706">
                    <a:moveTo>
                      <a:pt x="69" y="4"/>
                    </a:moveTo>
                    <a:lnTo>
                      <a:pt x="229" y="9"/>
                    </a:lnTo>
                    <a:lnTo>
                      <a:pt x="382" y="11"/>
                    </a:lnTo>
                    <a:lnTo>
                      <a:pt x="544" y="4"/>
                    </a:lnTo>
                    <a:lnTo>
                      <a:pt x="671" y="0"/>
                    </a:lnTo>
                    <a:lnTo>
                      <a:pt x="693" y="5"/>
                    </a:lnTo>
                    <a:lnTo>
                      <a:pt x="698" y="35"/>
                    </a:lnTo>
                    <a:lnTo>
                      <a:pt x="693" y="199"/>
                    </a:lnTo>
                    <a:lnTo>
                      <a:pt x="696" y="364"/>
                    </a:lnTo>
                    <a:lnTo>
                      <a:pt x="709" y="508"/>
                    </a:lnTo>
                    <a:lnTo>
                      <a:pt x="720" y="655"/>
                    </a:lnTo>
                    <a:lnTo>
                      <a:pt x="715" y="676"/>
                    </a:lnTo>
                    <a:lnTo>
                      <a:pt x="676" y="683"/>
                    </a:lnTo>
                    <a:lnTo>
                      <a:pt x="495" y="683"/>
                    </a:lnTo>
                    <a:lnTo>
                      <a:pt x="317" y="688"/>
                    </a:lnTo>
                    <a:lnTo>
                      <a:pt x="151" y="702"/>
                    </a:lnTo>
                    <a:lnTo>
                      <a:pt x="44" y="706"/>
                    </a:lnTo>
                    <a:lnTo>
                      <a:pt x="11" y="701"/>
                    </a:lnTo>
                    <a:lnTo>
                      <a:pt x="0" y="681"/>
                    </a:lnTo>
                    <a:lnTo>
                      <a:pt x="27" y="508"/>
                    </a:lnTo>
                    <a:lnTo>
                      <a:pt x="44" y="358"/>
                    </a:lnTo>
                    <a:lnTo>
                      <a:pt x="53" y="207"/>
                    </a:lnTo>
                    <a:lnTo>
                      <a:pt x="55" y="58"/>
                    </a:lnTo>
                    <a:lnTo>
                      <a:pt x="64" y="14"/>
                    </a:lnTo>
                    <a:lnTo>
                      <a:pt x="69" y="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99074" name="Freeform 66"/>
            <p:cNvSpPr>
              <a:spLocks/>
            </p:cNvSpPr>
            <p:nvPr/>
          </p:nvSpPr>
          <p:spPr bwMode="auto">
            <a:xfrm>
              <a:off x="568" y="2721"/>
              <a:ext cx="120" cy="127"/>
            </a:xfrm>
            <a:custGeom>
              <a:avLst/>
              <a:gdLst>
                <a:gd name="T0" fmla="*/ 38 w 240"/>
                <a:gd name="T1" fmla="*/ 55 h 254"/>
                <a:gd name="T2" fmla="*/ 66 w 240"/>
                <a:gd name="T3" fmla="*/ 49 h 254"/>
                <a:gd name="T4" fmla="*/ 82 w 240"/>
                <a:gd name="T5" fmla="*/ 42 h 254"/>
                <a:gd name="T6" fmla="*/ 104 w 240"/>
                <a:gd name="T7" fmla="*/ 32 h 254"/>
                <a:gd name="T8" fmla="*/ 115 w 240"/>
                <a:gd name="T9" fmla="*/ 16 h 254"/>
                <a:gd name="T10" fmla="*/ 131 w 240"/>
                <a:gd name="T11" fmla="*/ 7 h 254"/>
                <a:gd name="T12" fmla="*/ 148 w 240"/>
                <a:gd name="T13" fmla="*/ 0 h 254"/>
                <a:gd name="T14" fmla="*/ 168 w 240"/>
                <a:gd name="T15" fmla="*/ 0 h 254"/>
                <a:gd name="T16" fmla="*/ 184 w 240"/>
                <a:gd name="T17" fmla="*/ 0 h 254"/>
                <a:gd name="T18" fmla="*/ 200 w 240"/>
                <a:gd name="T19" fmla="*/ 5 h 254"/>
                <a:gd name="T20" fmla="*/ 217 w 240"/>
                <a:gd name="T21" fmla="*/ 11 h 254"/>
                <a:gd name="T22" fmla="*/ 235 w 240"/>
                <a:gd name="T23" fmla="*/ 27 h 254"/>
                <a:gd name="T24" fmla="*/ 240 w 240"/>
                <a:gd name="T25" fmla="*/ 42 h 254"/>
                <a:gd name="T26" fmla="*/ 240 w 240"/>
                <a:gd name="T27" fmla="*/ 60 h 254"/>
                <a:gd name="T28" fmla="*/ 228 w 240"/>
                <a:gd name="T29" fmla="*/ 74 h 254"/>
                <a:gd name="T30" fmla="*/ 211 w 240"/>
                <a:gd name="T31" fmla="*/ 79 h 254"/>
                <a:gd name="T32" fmla="*/ 195 w 240"/>
                <a:gd name="T33" fmla="*/ 76 h 254"/>
                <a:gd name="T34" fmla="*/ 175 w 240"/>
                <a:gd name="T35" fmla="*/ 69 h 254"/>
                <a:gd name="T36" fmla="*/ 157 w 240"/>
                <a:gd name="T37" fmla="*/ 64 h 254"/>
                <a:gd name="T38" fmla="*/ 137 w 240"/>
                <a:gd name="T39" fmla="*/ 60 h 254"/>
                <a:gd name="T40" fmla="*/ 118 w 240"/>
                <a:gd name="T41" fmla="*/ 60 h 254"/>
                <a:gd name="T42" fmla="*/ 104 w 240"/>
                <a:gd name="T43" fmla="*/ 71 h 254"/>
                <a:gd name="T44" fmla="*/ 109 w 240"/>
                <a:gd name="T45" fmla="*/ 87 h 254"/>
                <a:gd name="T46" fmla="*/ 126 w 240"/>
                <a:gd name="T47" fmla="*/ 95 h 254"/>
                <a:gd name="T48" fmla="*/ 142 w 240"/>
                <a:gd name="T49" fmla="*/ 102 h 254"/>
                <a:gd name="T50" fmla="*/ 164 w 240"/>
                <a:gd name="T51" fmla="*/ 102 h 254"/>
                <a:gd name="T52" fmla="*/ 184 w 240"/>
                <a:gd name="T53" fmla="*/ 102 h 254"/>
                <a:gd name="T54" fmla="*/ 200 w 240"/>
                <a:gd name="T55" fmla="*/ 111 h 254"/>
                <a:gd name="T56" fmla="*/ 217 w 240"/>
                <a:gd name="T57" fmla="*/ 122 h 254"/>
                <a:gd name="T58" fmla="*/ 224 w 240"/>
                <a:gd name="T59" fmla="*/ 138 h 254"/>
                <a:gd name="T60" fmla="*/ 218 w 240"/>
                <a:gd name="T61" fmla="*/ 155 h 254"/>
                <a:gd name="T62" fmla="*/ 208 w 240"/>
                <a:gd name="T63" fmla="*/ 169 h 254"/>
                <a:gd name="T64" fmla="*/ 189 w 240"/>
                <a:gd name="T65" fmla="*/ 171 h 254"/>
                <a:gd name="T66" fmla="*/ 169 w 240"/>
                <a:gd name="T67" fmla="*/ 171 h 254"/>
                <a:gd name="T68" fmla="*/ 151 w 240"/>
                <a:gd name="T69" fmla="*/ 164 h 254"/>
                <a:gd name="T70" fmla="*/ 131 w 240"/>
                <a:gd name="T71" fmla="*/ 159 h 254"/>
                <a:gd name="T72" fmla="*/ 115 w 240"/>
                <a:gd name="T73" fmla="*/ 155 h 254"/>
                <a:gd name="T74" fmla="*/ 93 w 240"/>
                <a:gd name="T75" fmla="*/ 150 h 254"/>
                <a:gd name="T76" fmla="*/ 75 w 240"/>
                <a:gd name="T77" fmla="*/ 150 h 254"/>
                <a:gd name="T78" fmla="*/ 86 w 240"/>
                <a:gd name="T79" fmla="*/ 166 h 254"/>
                <a:gd name="T80" fmla="*/ 102 w 240"/>
                <a:gd name="T81" fmla="*/ 175 h 254"/>
                <a:gd name="T82" fmla="*/ 118 w 240"/>
                <a:gd name="T83" fmla="*/ 180 h 254"/>
                <a:gd name="T84" fmla="*/ 135 w 240"/>
                <a:gd name="T85" fmla="*/ 189 h 254"/>
                <a:gd name="T86" fmla="*/ 148 w 240"/>
                <a:gd name="T87" fmla="*/ 201 h 254"/>
                <a:gd name="T88" fmla="*/ 168 w 240"/>
                <a:gd name="T89" fmla="*/ 222 h 254"/>
                <a:gd name="T90" fmla="*/ 164 w 240"/>
                <a:gd name="T91" fmla="*/ 244 h 254"/>
                <a:gd name="T92" fmla="*/ 153 w 240"/>
                <a:gd name="T93" fmla="*/ 252 h 254"/>
                <a:gd name="T94" fmla="*/ 137 w 240"/>
                <a:gd name="T95" fmla="*/ 254 h 254"/>
                <a:gd name="T96" fmla="*/ 120 w 240"/>
                <a:gd name="T97" fmla="*/ 254 h 254"/>
                <a:gd name="T98" fmla="*/ 98 w 240"/>
                <a:gd name="T99" fmla="*/ 252 h 254"/>
                <a:gd name="T100" fmla="*/ 82 w 240"/>
                <a:gd name="T101" fmla="*/ 247 h 254"/>
                <a:gd name="T102" fmla="*/ 64 w 240"/>
                <a:gd name="T103" fmla="*/ 237 h 254"/>
                <a:gd name="T104" fmla="*/ 48 w 240"/>
                <a:gd name="T105" fmla="*/ 226 h 254"/>
                <a:gd name="T106" fmla="*/ 38 w 240"/>
                <a:gd name="T107" fmla="*/ 210 h 254"/>
                <a:gd name="T108" fmla="*/ 26 w 240"/>
                <a:gd name="T109" fmla="*/ 194 h 254"/>
                <a:gd name="T110" fmla="*/ 17 w 240"/>
                <a:gd name="T111" fmla="*/ 177 h 254"/>
                <a:gd name="T112" fmla="*/ 11 w 240"/>
                <a:gd name="T113" fmla="*/ 161 h 254"/>
                <a:gd name="T114" fmla="*/ 9 w 240"/>
                <a:gd name="T115" fmla="*/ 145 h 254"/>
                <a:gd name="T116" fmla="*/ 9 w 240"/>
                <a:gd name="T117" fmla="*/ 129 h 254"/>
                <a:gd name="T118" fmla="*/ 0 w 240"/>
                <a:gd name="T119" fmla="*/ 113 h 254"/>
                <a:gd name="T120" fmla="*/ 0 w 240"/>
                <a:gd name="T121" fmla="*/ 97 h 254"/>
                <a:gd name="T122" fmla="*/ 6 w 240"/>
                <a:gd name="T123" fmla="*/ 81 h 254"/>
                <a:gd name="T124" fmla="*/ 17 w 240"/>
                <a:gd name="T125" fmla="*/ 65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0" h="254">
                  <a:moveTo>
                    <a:pt x="28" y="49"/>
                  </a:moveTo>
                  <a:lnTo>
                    <a:pt x="38" y="55"/>
                  </a:lnTo>
                  <a:lnTo>
                    <a:pt x="55" y="53"/>
                  </a:lnTo>
                  <a:lnTo>
                    <a:pt x="66" y="49"/>
                  </a:lnTo>
                  <a:lnTo>
                    <a:pt x="75" y="44"/>
                  </a:lnTo>
                  <a:lnTo>
                    <a:pt x="82" y="42"/>
                  </a:lnTo>
                  <a:lnTo>
                    <a:pt x="93" y="34"/>
                  </a:lnTo>
                  <a:lnTo>
                    <a:pt x="104" y="32"/>
                  </a:lnTo>
                  <a:lnTo>
                    <a:pt x="109" y="23"/>
                  </a:lnTo>
                  <a:lnTo>
                    <a:pt x="115" y="16"/>
                  </a:lnTo>
                  <a:lnTo>
                    <a:pt x="124" y="11"/>
                  </a:lnTo>
                  <a:lnTo>
                    <a:pt x="131" y="7"/>
                  </a:lnTo>
                  <a:lnTo>
                    <a:pt x="140" y="2"/>
                  </a:lnTo>
                  <a:lnTo>
                    <a:pt x="148" y="0"/>
                  </a:lnTo>
                  <a:lnTo>
                    <a:pt x="158" y="0"/>
                  </a:lnTo>
                  <a:lnTo>
                    <a:pt x="168" y="0"/>
                  </a:lnTo>
                  <a:lnTo>
                    <a:pt x="175" y="0"/>
                  </a:lnTo>
                  <a:lnTo>
                    <a:pt x="184" y="0"/>
                  </a:lnTo>
                  <a:lnTo>
                    <a:pt x="191" y="0"/>
                  </a:lnTo>
                  <a:lnTo>
                    <a:pt x="200" y="5"/>
                  </a:lnTo>
                  <a:lnTo>
                    <a:pt x="208" y="7"/>
                  </a:lnTo>
                  <a:lnTo>
                    <a:pt x="217" y="11"/>
                  </a:lnTo>
                  <a:lnTo>
                    <a:pt x="224" y="16"/>
                  </a:lnTo>
                  <a:lnTo>
                    <a:pt x="235" y="27"/>
                  </a:lnTo>
                  <a:lnTo>
                    <a:pt x="235" y="34"/>
                  </a:lnTo>
                  <a:lnTo>
                    <a:pt x="240" y="42"/>
                  </a:lnTo>
                  <a:lnTo>
                    <a:pt x="240" y="53"/>
                  </a:lnTo>
                  <a:lnTo>
                    <a:pt x="240" y="60"/>
                  </a:lnTo>
                  <a:lnTo>
                    <a:pt x="235" y="69"/>
                  </a:lnTo>
                  <a:lnTo>
                    <a:pt x="228" y="74"/>
                  </a:lnTo>
                  <a:lnTo>
                    <a:pt x="218" y="79"/>
                  </a:lnTo>
                  <a:lnTo>
                    <a:pt x="211" y="79"/>
                  </a:lnTo>
                  <a:lnTo>
                    <a:pt x="202" y="79"/>
                  </a:lnTo>
                  <a:lnTo>
                    <a:pt x="195" y="76"/>
                  </a:lnTo>
                  <a:lnTo>
                    <a:pt x="186" y="71"/>
                  </a:lnTo>
                  <a:lnTo>
                    <a:pt x="175" y="69"/>
                  </a:lnTo>
                  <a:lnTo>
                    <a:pt x="168" y="65"/>
                  </a:lnTo>
                  <a:lnTo>
                    <a:pt x="157" y="64"/>
                  </a:lnTo>
                  <a:lnTo>
                    <a:pt x="148" y="64"/>
                  </a:lnTo>
                  <a:lnTo>
                    <a:pt x="137" y="60"/>
                  </a:lnTo>
                  <a:lnTo>
                    <a:pt x="129" y="58"/>
                  </a:lnTo>
                  <a:lnTo>
                    <a:pt x="118" y="60"/>
                  </a:lnTo>
                  <a:lnTo>
                    <a:pt x="109" y="64"/>
                  </a:lnTo>
                  <a:lnTo>
                    <a:pt x="104" y="71"/>
                  </a:lnTo>
                  <a:lnTo>
                    <a:pt x="102" y="79"/>
                  </a:lnTo>
                  <a:lnTo>
                    <a:pt x="109" y="87"/>
                  </a:lnTo>
                  <a:lnTo>
                    <a:pt x="118" y="92"/>
                  </a:lnTo>
                  <a:lnTo>
                    <a:pt x="126" y="95"/>
                  </a:lnTo>
                  <a:lnTo>
                    <a:pt x="135" y="101"/>
                  </a:lnTo>
                  <a:lnTo>
                    <a:pt x="142" y="102"/>
                  </a:lnTo>
                  <a:lnTo>
                    <a:pt x="157" y="102"/>
                  </a:lnTo>
                  <a:lnTo>
                    <a:pt x="164" y="102"/>
                  </a:lnTo>
                  <a:lnTo>
                    <a:pt x="175" y="102"/>
                  </a:lnTo>
                  <a:lnTo>
                    <a:pt x="184" y="102"/>
                  </a:lnTo>
                  <a:lnTo>
                    <a:pt x="191" y="106"/>
                  </a:lnTo>
                  <a:lnTo>
                    <a:pt x="200" y="111"/>
                  </a:lnTo>
                  <a:lnTo>
                    <a:pt x="208" y="117"/>
                  </a:lnTo>
                  <a:lnTo>
                    <a:pt x="217" y="122"/>
                  </a:lnTo>
                  <a:lnTo>
                    <a:pt x="218" y="129"/>
                  </a:lnTo>
                  <a:lnTo>
                    <a:pt x="224" y="138"/>
                  </a:lnTo>
                  <a:lnTo>
                    <a:pt x="224" y="145"/>
                  </a:lnTo>
                  <a:lnTo>
                    <a:pt x="218" y="155"/>
                  </a:lnTo>
                  <a:lnTo>
                    <a:pt x="217" y="164"/>
                  </a:lnTo>
                  <a:lnTo>
                    <a:pt x="208" y="169"/>
                  </a:lnTo>
                  <a:lnTo>
                    <a:pt x="197" y="171"/>
                  </a:lnTo>
                  <a:lnTo>
                    <a:pt x="189" y="171"/>
                  </a:lnTo>
                  <a:lnTo>
                    <a:pt x="180" y="171"/>
                  </a:lnTo>
                  <a:lnTo>
                    <a:pt x="169" y="171"/>
                  </a:lnTo>
                  <a:lnTo>
                    <a:pt x="162" y="169"/>
                  </a:lnTo>
                  <a:lnTo>
                    <a:pt x="151" y="164"/>
                  </a:lnTo>
                  <a:lnTo>
                    <a:pt x="142" y="164"/>
                  </a:lnTo>
                  <a:lnTo>
                    <a:pt x="131" y="159"/>
                  </a:lnTo>
                  <a:lnTo>
                    <a:pt x="124" y="159"/>
                  </a:lnTo>
                  <a:lnTo>
                    <a:pt x="115" y="155"/>
                  </a:lnTo>
                  <a:lnTo>
                    <a:pt x="102" y="154"/>
                  </a:lnTo>
                  <a:lnTo>
                    <a:pt x="93" y="150"/>
                  </a:lnTo>
                  <a:lnTo>
                    <a:pt x="82" y="150"/>
                  </a:lnTo>
                  <a:lnTo>
                    <a:pt x="75" y="150"/>
                  </a:lnTo>
                  <a:lnTo>
                    <a:pt x="77" y="159"/>
                  </a:lnTo>
                  <a:lnTo>
                    <a:pt x="86" y="166"/>
                  </a:lnTo>
                  <a:lnTo>
                    <a:pt x="93" y="169"/>
                  </a:lnTo>
                  <a:lnTo>
                    <a:pt x="102" y="175"/>
                  </a:lnTo>
                  <a:lnTo>
                    <a:pt x="109" y="177"/>
                  </a:lnTo>
                  <a:lnTo>
                    <a:pt x="118" y="180"/>
                  </a:lnTo>
                  <a:lnTo>
                    <a:pt x="126" y="184"/>
                  </a:lnTo>
                  <a:lnTo>
                    <a:pt x="135" y="189"/>
                  </a:lnTo>
                  <a:lnTo>
                    <a:pt x="142" y="194"/>
                  </a:lnTo>
                  <a:lnTo>
                    <a:pt x="148" y="201"/>
                  </a:lnTo>
                  <a:lnTo>
                    <a:pt x="157" y="205"/>
                  </a:lnTo>
                  <a:lnTo>
                    <a:pt x="168" y="222"/>
                  </a:lnTo>
                  <a:lnTo>
                    <a:pt x="169" y="237"/>
                  </a:lnTo>
                  <a:lnTo>
                    <a:pt x="164" y="244"/>
                  </a:lnTo>
                  <a:lnTo>
                    <a:pt x="162" y="252"/>
                  </a:lnTo>
                  <a:lnTo>
                    <a:pt x="153" y="252"/>
                  </a:lnTo>
                  <a:lnTo>
                    <a:pt x="146" y="252"/>
                  </a:lnTo>
                  <a:lnTo>
                    <a:pt x="137" y="254"/>
                  </a:lnTo>
                  <a:lnTo>
                    <a:pt x="129" y="254"/>
                  </a:lnTo>
                  <a:lnTo>
                    <a:pt x="120" y="254"/>
                  </a:lnTo>
                  <a:lnTo>
                    <a:pt x="109" y="252"/>
                  </a:lnTo>
                  <a:lnTo>
                    <a:pt x="98" y="252"/>
                  </a:lnTo>
                  <a:lnTo>
                    <a:pt x="91" y="249"/>
                  </a:lnTo>
                  <a:lnTo>
                    <a:pt x="82" y="247"/>
                  </a:lnTo>
                  <a:lnTo>
                    <a:pt x="71" y="242"/>
                  </a:lnTo>
                  <a:lnTo>
                    <a:pt x="64" y="237"/>
                  </a:lnTo>
                  <a:lnTo>
                    <a:pt x="55" y="231"/>
                  </a:lnTo>
                  <a:lnTo>
                    <a:pt x="48" y="226"/>
                  </a:lnTo>
                  <a:lnTo>
                    <a:pt x="44" y="217"/>
                  </a:lnTo>
                  <a:lnTo>
                    <a:pt x="38" y="210"/>
                  </a:lnTo>
                  <a:lnTo>
                    <a:pt x="31" y="201"/>
                  </a:lnTo>
                  <a:lnTo>
                    <a:pt x="26" y="194"/>
                  </a:lnTo>
                  <a:lnTo>
                    <a:pt x="22" y="185"/>
                  </a:lnTo>
                  <a:lnTo>
                    <a:pt x="17" y="177"/>
                  </a:lnTo>
                  <a:lnTo>
                    <a:pt x="17" y="169"/>
                  </a:lnTo>
                  <a:lnTo>
                    <a:pt x="11" y="161"/>
                  </a:lnTo>
                  <a:lnTo>
                    <a:pt x="11" y="154"/>
                  </a:lnTo>
                  <a:lnTo>
                    <a:pt x="9" y="145"/>
                  </a:lnTo>
                  <a:lnTo>
                    <a:pt x="9" y="138"/>
                  </a:lnTo>
                  <a:lnTo>
                    <a:pt x="9" y="129"/>
                  </a:lnTo>
                  <a:lnTo>
                    <a:pt x="6" y="122"/>
                  </a:lnTo>
                  <a:lnTo>
                    <a:pt x="0" y="113"/>
                  </a:lnTo>
                  <a:lnTo>
                    <a:pt x="0" y="106"/>
                  </a:lnTo>
                  <a:lnTo>
                    <a:pt x="0" y="97"/>
                  </a:lnTo>
                  <a:lnTo>
                    <a:pt x="4" y="90"/>
                  </a:lnTo>
                  <a:lnTo>
                    <a:pt x="6" y="81"/>
                  </a:lnTo>
                  <a:lnTo>
                    <a:pt x="11" y="74"/>
                  </a:lnTo>
                  <a:lnTo>
                    <a:pt x="17" y="65"/>
                  </a:lnTo>
                  <a:lnTo>
                    <a:pt x="28" y="4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075" name="Freeform 67"/>
            <p:cNvSpPr>
              <a:spLocks/>
            </p:cNvSpPr>
            <p:nvPr/>
          </p:nvSpPr>
          <p:spPr bwMode="auto">
            <a:xfrm>
              <a:off x="903" y="2663"/>
              <a:ext cx="112" cy="149"/>
            </a:xfrm>
            <a:custGeom>
              <a:avLst/>
              <a:gdLst>
                <a:gd name="T0" fmla="*/ 171 w 224"/>
                <a:gd name="T1" fmla="*/ 69 h 298"/>
                <a:gd name="T2" fmla="*/ 158 w 224"/>
                <a:gd name="T3" fmla="*/ 56 h 298"/>
                <a:gd name="T4" fmla="*/ 147 w 224"/>
                <a:gd name="T5" fmla="*/ 40 h 298"/>
                <a:gd name="T6" fmla="*/ 133 w 224"/>
                <a:gd name="T7" fmla="*/ 25 h 298"/>
                <a:gd name="T8" fmla="*/ 120 w 224"/>
                <a:gd name="T9" fmla="*/ 14 h 298"/>
                <a:gd name="T10" fmla="*/ 104 w 224"/>
                <a:gd name="T11" fmla="*/ 3 h 298"/>
                <a:gd name="T12" fmla="*/ 84 w 224"/>
                <a:gd name="T13" fmla="*/ 0 h 298"/>
                <a:gd name="T14" fmla="*/ 67 w 224"/>
                <a:gd name="T15" fmla="*/ 9 h 298"/>
                <a:gd name="T16" fmla="*/ 56 w 224"/>
                <a:gd name="T17" fmla="*/ 21 h 298"/>
                <a:gd name="T18" fmla="*/ 51 w 224"/>
                <a:gd name="T19" fmla="*/ 37 h 298"/>
                <a:gd name="T20" fmla="*/ 56 w 224"/>
                <a:gd name="T21" fmla="*/ 53 h 298"/>
                <a:gd name="T22" fmla="*/ 73 w 224"/>
                <a:gd name="T23" fmla="*/ 63 h 298"/>
                <a:gd name="T24" fmla="*/ 89 w 224"/>
                <a:gd name="T25" fmla="*/ 74 h 298"/>
                <a:gd name="T26" fmla="*/ 105 w 224"/>
                <a:gd name="T27" fmla="*/ 90 h 298"/>
                <a:gd name="T28" fmla="*/ 111 w 224"/>
                <a:gd name="T29" fmla="*/ 106 h 298"/>
                <a:gd name="T30" fmla="*/ 94 w 224"/>
                <a:gd name="T31" fmla="*/ 111 h 298"/>
                <a:gd name="T32" fmla="*/ 76 w 224"/>
                <a:gd name="T33" fmla="*/ 106 h 298"/>
                <a:gd name="T34" fmla="*/ 60 w 224"/>
                <a:gd name="T35" fmla="*/ 104 h 298"/>
                <a:gd name="T36" fmla="*/ 44 w 224"/>
                <a:gd name="T37" fmla="*/ 104 h 298"/>
                <a:gd name="T38" fmla="*/ 24 w 224"/>
                <a:gd name="T39" fmla="*/ 106 h 298"/>
                <a:gd name="T40" fmla="*/ 5 w 224"/>
                <a:gd name="T41" fmla="*/ 115 h 298"/>
                <a:gd name="T42" fmla="*/ 0 w 224"/>
                <a:gd name="T43" fmla="*/ 130 h 298"/>
                <a:gd name="T44" fmla="*/ 2 w 224"/>
                <a:gd name="T45" fmla="*/ 148 h 298"/>
                <a:gd name="T46" fmla="*/ 16 w 224"/>
                <a:gd name="T47" fmla="*/ 159 h 298"/>
                <a:gd name="T48" fmla="*/ 33 w 224"/>
                <a:gd name="T49" fmla="*/ 164 h 298"/>
                <a:gd name="T50" fmla="*/ 49 w 224"/>
                <a:gd name="T51" fmla="*/ 169 h 298"/>
                <a:gd name="T52" fmla="*/ 65 w 224"/>
                <a:gd name="T53" fmla="*/ 175 h 298"/>
                <a:gd name="T54" fmla="*/ 82 w 224"/>
                <a:gd name="T55" fmla="*/ 178 h 298"/>
                <a:gd name="T56" fmla="*/ 98 w 224"/>
                <a:gd name="T57" fmla="*/ 183 h 298"/>
                <a:gd name="T58" fmla="*/ 109 w 224"/>
                <a:gd name="T59" fmla="*/ 194 h 298"/>
                <a:gd name="T60" fmla="*/ 100 w 224"/>
                <a:gd name="T61" fmla="*/ 206 h 298"/>
                <a:gd name="T62" fmla="*/ 78 w 224"/>
                <a:gd name="T63" fmla="*/ 215 h 298"/>
                <a:gd name="T64" fmla="*/ 62 w 224"/>
                <a:gd name="T65" fmla="*/ 217 h 298"/>
                <a:gd name="T66" fmla="*/ 40 w 224"/>
                <a:gd name="T67" fmla="*/ 220 h 298"/>
                <a:gd name="T68" fmla="*/ 24 w 224"/>
                <a:gd name="T69" fmla="*/ 231 h 298"/>
                <a:gd name="T70" fmla="*/ 11 w 224"/>
                <a:gd name="T71" fmla="*/ 247 h 298"/>
                <a:gd name="T72" fmla="*/ 7 w 224"/>
                <a:gd name="T73" fmla="*/ 263 h 298"/>
                <a:gd name="T74" fmla="*/ 16 w 224"/>
                <a:gd name="T75" fmla="*/ 279 h 298"/>
                <a:gd name="T76" fmla="*/ 34 w 224"/>
                <a:gd name="T77" fmla="*/ 289 h 298"/>
                <a:gd name="T78" fmla="*/ 51 w 224"/>
                <a:gd name="T79" fmla="*/ 298 h 298"/>
                <a:gd name="T80" fmla="*/ 67 w 224"/>
                <a:gd name="T81" fmla="*/ 298 h 298"/>
                <a:gd name="T82" fmla="*/ 84 w 224"/>
                <a:gd name="T83" fmla="*/ 291 h 298"/>
                <a:gd name="T84" fmla="*/ 100 w 224"/>
                <a:gd name="T85" fmla="*/ 289 h 298"/>
                <a:gd name="T86" fmla="*/ 122 w 224"/>
                <a:gd name="T87" fmla="*/ 279 h 298"/>
                <a:gd name="T88" fmla="*/ 138 w 224"/>
                <a:gd name="T89" fmla="*/ 270 h 298"/>
                <a:gd name="T90" fmla="*/ 153 w 224"/>
                <a:gd name="T91" fmla="*/ 258 h 298"/>
                <a:gd name="T92" fmla="*/ 165 w 224"/>
                <a:gd name="T93" fmla="*/ 243 h 298"/>
                <a:gd name="T94" fmla="*/ 182 w 224"/>
                <a:gd name="T95" fmla="*/ 231 h 298"/>
                <a:gd name="T96" fmla="*/ 196 w 224"/>
                <a:gd name="T97" fmla="*/ 220 h 298"/>
                <a:gd name="T98" fmla="*/ 218 w 224"/>
                <a:gd name="T99" fmla="*/ 169 h 298"/>
                <a:gd name="T100" fmla="*/ 224 w 224"/>
                <a:gd name="T101" fmla="*/ 99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24" h="298">
                  <a:moveTo>
                    <a:pt x="224" y="99"/>
                  </a:moveTo>
                  <a:lnTo>
                    <a:pt x="171" y="69"/>
                  </a:lnTo>
                  <a:lnTo>
                    <a:pt x="165" y="62"/>
                  </a:lnTo>
                  <a:lnTo>
                    <a:pt x="158" y="56"/>
                  </a:lnTo>
                  <a:lnTo>
                    <a:pt x="153" y="48"/>
                  </a:lnTo>
                  <a:lnTo>
                    <a:pt x="147" y="40"/>
                  </a:lnTo>
                  <a:lnTo>
                    <a:pt x="144" y="32"/>
                  </a:lnTo>
                  <a:lnTo>
                    <a:pt x="133" y="25"/>
                  </a:lnTo>
                  <a:lnTo>
                    <a:pt x="127" y="16"/>
                  </a:lnTo>
                  <a:lnTo>
                    <a:pt x="120" y="14"/>
                  </a:lnTo>
                  <a:lnTo>
                    <a:pt x="111" y="9"/>
                  </a:lnTo>
                  <a:lnTo>
                    <a:pt x="104" y="3"/>
                  </a:lnTo>
                  <a:lnTo>
                    <a:pt x="94" y="0"/>
                  </a:lnTo>
                  <a:lnTo>
                    <a:pt x="84" y="0"/>
                  </a:lnTo>
                  <a:lnTo>
                    <a:pt x="76" y="3"/>
                  </a:lnTo>
                  <a:lnTo>
                    <a:pt x="67" y="9"/>
                  </a:lnTo>
                  <a:lnTo>
                    <a:pt x="60" y="14"/>
                  </a:lnTo>
                  <a:lnTo>
                    <a:pt x="56" y="21"/>
                  </a:lnTo>
                  <a:lnTo>
                    <a:pt x="51" y="30"/>
                  </a:lnTo>
                  <a:lnTo>
                    <a:pt x="51" y="37"/>
                  </a:lnTo>
                  <a:lnTo>
                    <a:pt x="54" y="46"/>
                  </a:lnTo>
                  <a:lnTo>
                    <a:pt x="56" y="53"/>
                  </a:lnTo>
                  <a:lnTo>
                    <a:pt x="62" y="62"/>
                  </a:lnTo>
                  <a:lnTo>
                    <a:pt x="73" y="63"/>
                  </a:lnTo>
                  <a:lnTo>
                    <a:pt x="82" y="69"/>
                  </a:lnTo>
                  <a:lnTo>
                    <a:pt x="89" y="74"/>
                  </a:lnTo>
                  <a:lnTo>
                    <a:pt x="98" y="83"/>
                  </a:lnTo>
                  <a:lnTo>
                    <a:pt x="105" y="90"/>
                  </a:lnTo>
                  <a:lnTo>
                    <a:pt x="111" y="99"/>
                  </a:lnTo>
                  <a:lnTo>
                    <a:pt x="111" y="106"/>
                  </a:lnTo>
                  <a:lnTo>
                    <a:pt x="104" y="109"/>
                  </a:lnTo>
                  <a:lnTo>
                    <a:pt x="94" y="111"/>
                  </a:lnTo>
                  <a:lnTo>
                    <a:pt x="84" y="109"/>
                  </a:lnTo>
                  <a:lnTo>
                    <a:pt x="76" y="106"/>
                  </a:lnTo>
                  <a:lnTo>
                    <a:pt x="67" y="104"/>
                  </a:lnTo>
                  <a:lnTo>
                    <a:pt x="60" y="104"/>
                  </a:lnTo>
                  <a:lnTo>
                    <a:pt x="51" y="104"/>
                  </a:lnTo>
                  <a:lnTo>
                    <a:pt x="44" y="104"/>
                  </a:lnTo>
                  <a:lnTo>
                    <a:pt x="34" y="104"/>
                  </a:lnTo>
                  <a:lnTo>
                    <a:pt x="24" y="106"/>
                  </a:lnTo>
                  <a:lnTo>
                    <a:pt x="13" y="109"/>
                  </a:lnTo>
                  <a:lnTo>
                    <a:pt x="5" y="115"/>
                  </a:lnTo>
                  <a:lnTo>
                    <a:pt x="2" y="122"/>
                  </a:lnTo>
                  <a:lnTo>
                    <a:pt x="0" y="130"/>
                  </a:lnTo>
                  <a:lnTo>
                    <a:pt x="0" y="141"/>
                  </a:lnTo>
                  <a:lnTo>
                    <a:pt x="2" y="148"/>
                  </a:lnTo>
                  <a:lnTo>
                    <a:pt x="7" y="157"/>
                  </a:lnTo>
                  <a:lnTo>
                    <a:pt x="16" y="159"/>
                  </a:lnTo>
                  <a:lnTo>
                    <a:pt x="24" y="162"/>
                  </a:lnTo>
                  <a:lnTo>
                    <a:pt x="33" y="164"/>
                  </a:lnTo>
                  <a:lnTo>
                    <a:pt x="40" y="169"/>
                  </a:lnTo>
                  <a:lnTo>
                    <a:pt x="49" y="169"/>
                  </a:lnTo>
                  <a:lnTo>
                    <a:pt x="56" y="175"/>
                  </a:lnTo>
                  <a:lnTo>
                    <a:pt x="65" y="175"/>
                  </a:lnTo>
                  <a:lnTo>
                    <a:pt x="73" y="175"/>
                  </a:lnTo>
                  <a:lnTo>
                    <a:pt x="82" y="178"/>
                  </a:lnTo>
                  <a:lnTo>
                    <a:pt x="89" y="180"/>
                  </a:lnTo>
                  <a:lnTo>
                    <a:pt x="98" y="183"/>
                  </a:lnTo>
                  <a:lnTo>
                    <a:pt x="105" y="185"/>
                  </a:lnTo>
                  <a:lnTo>
                    <a:pt x="109" y="194"/>
                  </a:lnTo>
                  <a:lnTo>
                    <a:pt x="109" y="201"/>
                  </a:lnTo>
                  <a:lnTo>
                    <a:pt x="100" y="206"/>
                  </a:lnTo>
                  <a:lnTo>
                    <a:pt x="89" y="210"/>
                  </a:lnTo>
                  <a:lnTo>
                    <a:pt x="78" y="215"/>
                  </a:lnTo>
                  <a:lnTo>
                    <a:pt x="71" y="215"/>
                  </a:lnTo>
                  <a:lnTo>
                    <a:pt x="62" y="217"/>
                  </a:lnTo>
                  <a:lnTo>
                    <a:pt x="51" y="217"/>
                  </a:lnTo>
                  <a:lnTo>
                    <a:pt x="40" y="220"/>
                  </a:lnTo>
                  <a:lnTo>
                    <a:pt x="33" y="228"/>
                  </a:lnTo>
                  <a:lnTo>
                    <a:pt x="24" y="231"/>
                  </a:lnTo>
                  <a:lnTo>
                    <a:pt x="18" y="238"/>
                  </a:lnTo>
                  <a:lnTo>
                    <a:pt x="11" y="247"/>
                  </a:lnTo>
                  <a:lnTo>
                    <a:pt x="7" y="254"/>
                  </a:lnTo>
                  <a:lnTo>
                    <a:pt x="7" y="263"/>
                  </a:lnTo>
                  <a:lnTo>
                    <a:pt x="11" y="270"/>
                  </a:lnTo>
                  <a:lnTo>
                    <a:pt x="16" y="279"/>
                  </a:lnTo>
                  <a:lnTo>
                    <a:pt x="24" y="284"/>
                  </a:lnTo>
                  <a:lnTo>
                    <a:pt x="34" y="289"/>
                  </a:lnTo>
                  <a:lnTo>
                    <a:pt x="44" y="295"/>
                  </a:lnTo>
                  <a:lnTo>
                    <a:pt x="51" y="298"/>
                  </a:lnTo>
                  <a:lnTo>
                    <a:pt x="60" y="298"/>
                  </a:lnTo>
                  <a:lnTo>
                    <a:pt x="67" y="298"/>
                  </a:lnTo>
                  <a:lnTo>
                    <a:pt x="78" y="298"/>
                  </a:lnTo>
                  <a:lnTo>
                    <a:pt x="84" y="291"/>
                  </a:lnTo>
                  <a:lnTo>
                    <a:pt x="93" y="291"/>
                  </a:lnTo>
                  <a:lnTo>
                    <a:pt x="100" y="289"/>
                  </a:lnTo>
                  <a:lnTo>
                    <a:pt x="111" y="284"/>
                  </a:lnTo>
                  <a:lnTo>
                    <a:pt x="122" y="279"/>
                  </a:lnTo>
                  <a:lnTo>
                    <a:pt x="131" y="275"/>
                  </a:lnTo>
                  <a:lnTo>
                    <a:pt x="138" y="270"/>
                  </a:lnTo>
                  <a:lnTo>
                    <a:pt x="147" y="265"/>
                  </a:lnTo>
                  <a:lnTo>
                    <a:pt x="153" y="258"/>
                  </a:lnTo>
                  <a:lnTo>
                    <a:pt x="160" y="252"/>
                  </a:lnTo>
                  <a:lnTo>
                    <a:pt x="165" y="243"/>
                  </a:lnTo>
                  <a:lnTo>
                    <a:pt x="176" y="238"/>
                  </a:lnTo>
                  <a:lnTo>
                    <a:pt x="182" y="231"/>
                  </a:lnTo>
                  <a:lnTo>
                    <a:pt x="191" y="228"/>
                  </a:lnTo>
                  <a:lnTo>
                    <a:pt x="196" y="220"/>
                  </a:lnTo>
                  <a:lnTo>
                    <a:pt x="198" y="212"/>
                  </a:lnTo>
                  <a:lnTo>
                    <a:pt x="218" y="169"/>
                  </a:lnTo>
                  <a:lnTo>
                    <a:pt x="218" y="122"/>
                  </a:lnTo>
                  <a:lnTo>
                    <a:pt x="224" y="9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076" name="Freeform 68"/>
            <p:cNvSpPr>
              <a:spLocks/>
            </p:cNvSpPr>
            <p:nvPr/>
          </p:nvSpPr>
          <p:spPr bwMode="auto">
            <a:xfrm>
              <a:off x="1824" y="2344"/>
              <a:ext cx="180" cy="284"/>
            </a:xfrm>
            <a:custGeom>
              <a:avLst/>
              <a:gdLst>
                <a:gd name="T0" fmla="*/ 82 w 358"/>
                <a:gd name="T1" fmla="*/ 7 h 568"/>
                <a:gd name="T2" fmla="*/ 167 w 358"/>
                <a:gd name="T3" fmla="*/ 39 h 568"/>
                <a:gd name="T4" fmla="*/ 118 w 358"/>
                <a:gd name="T5" fmla="*/ 187 h 568"/>
                <a:gd name="T6" fmla="*/ 80 w 358"/>
                <a:gd name="T7" fmla="*/ 330 h 568"/>
                <a:gd name="T8" fmla="*/ 145 w 358"/>
                <a:gd name="T9" fmla="*/ 408 h 568"/>
                <a:gd name="T10" fmla="*/ 169 w 358"/>
                <a:gd name="T11" fmla="*/ 402 h 568"/>
                <a:gd name="T12" fmla="*/ 180 w 358"/>
                <a:gd name="T13" fmla="*/ 378 h 568"/>
                <a:gd name="T14" fmla="*/ 183 w 358"/>
                <a:gd name="T15" fmla="*/ 355 h 568"/>
                <a:gd name="T16" fmla="*/ 180 w 358"/>
                <a:gd name="T17" fmla="*/ 325 h 568"/>
                <a:gd name="T18" fmla="*/ 194 w 358"/>
                <a:gd name="T19" fmla="*/ 302 h 568"/>
                <a:gd name="T20" fmla="*/ 212 w 358"/>
                <a:gd name="T21" fmla="*/ 281 h 568"/>
                <a:gd name="T22" fmla="*/ 234 w 358"/>
                <a:gd name="T23" fmla="*/ 260 h 568"/>
                <a:gd name="T24" fmla="*/ 262 w 358"/>
                <a:gd name="T25" fmla="*/ 254 h 568"/>
                <a:gd name="T26" fmla="*/ 276 w 358"/>
                <a:gd name="T27" fmla="*/ 275 h 568"/>
                <a:gd name="T28" fmla="*/ 267 w 358"/>
                <a:gd name="T29" fmla="*/ 302 h 568"/>
                <a:gd name="T30" fmla="*/ 254 w 358"/>
                <a:gd name="T31" fmla="*/ 323 h 568"/>
                <a:gd name="T32" fmla="*/ 238 w 358"/>
                <a:gd name="T33" fmla="*/ 346 h 568"/>
                <a:gd name="T34" fmla="*/ 232 w 358"/>
                <a:gd name="T35" fmla="*/ 371 h 568"/>
                <a:gd name="T36" fmla="*/ 260 w 358"/>
                <a:gd name="T37" fmla="*/ 367 h 568"/>
                <a:gd name="T38" fmla="*/ 283 w 358"/>
                <a:gd name="T39" fmla="*/ 346 h 568"/>
                <a:gd name="T40" fmla="*/ 314 w 358"/>
                <a:gd name="T41" fmla="*/ 335 h 568"/>
                <a:gd name="T42" fmla="*/ 342 w 358"/>
                <a:gd name="T43" fmla="*/ 339 h 568"/>
                <a:gd name="T44" fmla="*/ 358 w 358"/>
                <a:gd name="T45" fmla="*/ 365 h 568"/>
                <a:gd name="T46" fmla="*/ 358 w 358"/>
                <a:gd name="T47" fmla="*/ 392 h 568"/>
                <a:gd name="T48" fmla="*/ 347 w 358"/>
                <a:gd name="T49" fmla="*/ 415 h 568"/>
                <a:gd name="T50" fmla="*/ 320 w 358"/>
                <a:gd name="T51" fmla="*/ 436 h 568"/>
                <a:gd name="T52" fmla="*/ 287 w 358"/>
                <a:gd name="T53" fmla="*/ 445 h 568"/>
                <a:gd name="T54" fmla="*/ 256 w 358"/>
                <a:gd name="T55" fmla="*/ 445 h 568"/>
                <a:gd name="T56" fmla="*/ 234 w 358"/>
                <a:gd name="T57" fmla="*/ 455 h 568"/>
                <a:gd name="T58" fmla="*/ 238 w 358"/>
                <a:gd name="T59" fmla="*/ 482 h 568"/>
                <a:gd name="T60" fmla="*/ 265 w 358"/>
                <a:gd name="T61" fmla="*/ 498 h 568"/>
                <a:gd name="T62" fmla="*/ 289 w 358"/>
                <a:gd name="T63" fmla="*/ 515 h 568"/>
                <a:gd name="T64" fmla="*/ 298 w 358"/>
                <a:gd name="T65" fmla="*/ 542 h 568"/>
                <a:gd name="T66" fmla="*/ 287 w 358"/>
                <a:gd name="T67" fmla="*/ 563 h 568"/>
                <a:gd name="T68" fmla="*/ 260 w 358"/>
                <a:gd name="T69" fmla="*/ 568 h 568"/>
                <a:gd name="T70" fmla="*/ 229 w 358"/>
                <a:gd name="T71" fmla="*/ 567 h 568"/>
                <a:gd name="T72" fmla="*/ 202 w 358"/>
                <a:gd name="T73" fmla="*/ 552 h 568"/>
                <a:gd name="T74" fmla="*/ 183 w 358"/>
                <a:gd name="T75" fmla="*/ 530 h 568"/>
                <a:gd name="T76" fmla="*/ 172 w 358"/>
                <a:gd name="T77" fmla="*/ 505 h 568"/>
                <a:gd name="T78" fmla="*/ 156 w 358"/>
                <a:gd name="T79" fmla="*/ 484 h 568"/>
                <a:gd name="T80" fmla="*/ 31 w 358"/>
                <a:gd name="T81" fmla="*/ 392 h 568"/>
                <a:gd name="T82" fmla="*/ 0 w 358"/>
                <a:gd name="T83" fmla="*/ 203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58" h="568">
                  <a:moveTo>
                    <a:pt x="20" y="106"/>
                  </a:moveTo>
                  <a:lnTo>
                    <a:pt x="43" y="39"/>
                  </a:lnTo>
                  <a:lnTo>
                    <a:pt x="82" y="7"/>
                  </a:lnTo>
                  <a:lnTo>
                    <a:pt x="120" y="0"/>
                  </a:lnTo>
                  <a:lnTo>
                    <a:pt x="151" y="7"/>
                  </a:lnTo>
                  <a:lnTo>
                    <a:pt x="167" y="39"/>
                  </a:lnTo>
                  <a:lnTo>
                    <a:pt x="162" y="92"/>
                  </a:lnTo>
                  <a:lnTo>
                    <a:pt x="142" y="140"/>
                  </a:lnTo>
                  <a:lnTo>
                    <a:pt x="118" y="187"/>
                  </a:lnTo>
                  <a:lnTo>
                    <a:pt x="91" y="235"/>
                  </a:lnTo>
                  <a:lnTo>
                    <a:pt x="82" y="286"/>
                  </a:lnTo>
                  <a:lnTo>
                    <a:pt x="80" y="330"/>
                  </a:lnTo>
                  <a:lnTo>
                    <a:pt x="91" y="376"/>
                  </a:lnTo>
                  <a:lnTo>
                    <a:pt x="112" y="399"/>
                  </a:lnTo>
                  <a:lnTo>
                    <a:pt x="145" y="408"/>
                  </a:lnTo>
                  <a:lnTo>
                    <a:pt x="152" y="413"/>
                  </a:lnTo>
                  <a:lnTo>
                    <a:pt x="162" y="410"/>
                  </a:lnTo>
                  <a:lnTo>
                    <a:pt x="169" y="402"/>
                  </a:lnTo>
                  <a:lnTo>
                    <a:pt x="178" y="397"/>
                  </a:lnTo>
                  <a:lnTo>
                    <a:pt x="180" y="388"/>
                  </a:lnTo>
                  <a:lnTo>
                    <a:pt x="180" y="378"/>
                  </a:lnTo>
                  <a:lnTo>
                    <a:pt x="180" y="371"/>
                  </a:lnTo>
                  <a:lnTo>
                    <a:pt x="183" y="362"/>
                  </a:lnTo>
                  <a:lnTo>
                    <a:pt x="183" y="355"/>
                  </a:lnTo>
                  <a:lnTo>
                    <a:pt x="183" y="346"/>
                  </a:lnTo>
                  <a:lnTo>
                    <a:pt x="180" y="335"/>
                  </a:lnTo>
                  <a:lnTo>
                    <a:pt x="180" y="325"/>
                  </a:lnTo>
                  <a:lnTo>
                    <a:pt x="183" y="318"/>
                  </a:lnTo>
                  <a:lnTo>
                    <a:pt x="185" y="309"/>
                  </a:lnTo>
                  <a:lnTo>
                    <a:pt x="194" y="302"/>
                  </a:lnTo>
                  <a:lnTo>
                    <a:pt x="200" y="293"/>
                  </a:lnTo>
                  <a:lnTo>
                    <a:pt x="205" y="286"/>
                  </a:lnTo>
                  <a:lnTo>
                    <a:pt x="212" y="281"/>
                  </a:lnTo>
                  <a:lnTo>
                    <a:pt x="218" y="272"/>
                  </a:lnTo>
                  <a:lnTo>
                    <a:pt x="227" y="265"/>
                  </a:lnTo>
                  <a:lnTo>
                    <a:pt x="234" y="260"/>
                  </a:lnTo>
                  <a:lnTo>
                    <a:pt x="243" y="256"/>
                  </a:lnTo>
                  <a:lnTo>
                    <a:pt x="254" y="254"/>
                  </a:lnTo>
                  <a:lnTo>
                    <a:pt x="262" y="254"/>
                  </a:lnTo>
                  <a:lnTo>
                    <a:pt x="271" y="260"/>
                  </a:lnTo>
                  <a:lnTo>
                    <a:pt x="272" y="267"/>
                  </a:lnTo>
                  <a:lnTo>
                    <a:pt x="276" y="275"/>
                  </a:lnTo>
                  <a:lnTo>
                    <a:pt x="272" y="282"/>
                  </a:lnTo>
                  <a:lnTo>
                    <a:pt x="271" y="293"/>
                  </a:lnTo>
                  <a:lnTo>
                    <a:pt x="267" y="302"/>
                  </a:lnTo>
                  <a:lnTo>
                    <a:pt x="265" y="309"/>
                  </a:lnTo>
                  <a:lnTo>
                    <a:pt x="262" y="318"/>
                  </a:lnTo>
                  <a:lnTo>
                    <a:pt x="254" y="323"/>
                  </a:lnTo>
                  <a:lnTo>
                    <a:pt x="245" y="330"/>
                  </a:lnTo>
                  <a:lnTo>
                    <a:pt x="240" y="339"/>
                  </a:lnTo>
                  <a:lnTo>
                    <a:pt x="238" y="346"/>
                  </a:lnTo>
                  <a:lnTo>
                    <a:pt x="232" y="355"/>
                  </a:lnTo>
                  <a:lnTo>
                    <a:pt x="232" y="362"/>
                  </a:lnTo>
                  <a:lnTo>
                    <a:pt x="232" y="371"/>
                  </a:lnTo>
                  <a:lnTo>
                    <a:pt x="240" y="376"/>
                  </a:lnTo>
                  <a:lnTo>
                    <a:pt x="249" y="372"/>
                  </a:lnTo>
                  <a:lnTo>
                    <a:pt x="260" y="367"/>
                  </a:lnTo>
                  <a:lnTo>
                    <a:pt x="271" y="360"/>
                  </a:lnTo>
                  <a:lnTo>
                    <a:pt x="276" y="351"/>
                  </a:lnTo>
                  <a:lnTo>
                    <a:pt x="283" y="346"/>
                  </a:lnTo>
                  <a:lnTo>
                    <a:pt x="292" y="341"/>
                  </a:lnTo>
                  <a:lnTo>
                    <a:pt x="303" y="335"/>
                  </a:lnTo>
                  <a:lnTo>
                    <a:pt x="314" y="335"/>
                  </a:lnTo>
                  <a:lnTo>
                    <a:pt x="322" y="335"/>
                  </a:lnTo>
                  <a:lnTo>
                    <a:pt x="332" y="339"/>
                  </a:lnTo>
                  <a:lnTo>
                    <a:pt x="342" y="339"/>
                  </a:lnTo>
                  <a:lnTo>
                    <a:pt x="347" y="346"/>
                  </a:lnTo>
                  <a:lnTo>
                    <a:pt x="352" y="355"/>
                  </a:lnTo>
                  <a:lnTo>
                    <a:pt x="358" y="365"/>
                  </a:lnTo>
                  <a:lnTo>
                    <a:pt x="358" y="372"/>
                  </a:lnTo>
                  <a:lnTo>
                    <a:pt x="358" y="381"/>
                  </a:lnTo>
                  <a:lnTo>
                    <a:pt x="358" y="392"/>
                  </a:lnTo>
                  <a:lnTo>
                    <a:pt x="358" y="399"/>
                  </a:lnTo>
                  <a:lnTo>
                    <a:pt x="349" y="408"/>
                  </a:lnTo>
                  <a:lnTo>
                    <a:pt x="347" y="415"/>
                  </a:lnTo>
                  <a:lnTo>
                    <a:pt x="336" y="424"/>
                  </a:lnTo>
                  <a:lnTo>
                    <a:pt x="331" y="431"/>
                  </a:lnTo>
                  <a:lnTo>
                    <a:pt x="320" y="436"/>
                  </a:lnTo>
                  <a:lnTo>
                    <a:pt x="309" y="440"/>
                  </a:lnTo>
                  <a:lnTo>
                    <a:pt x="298" y="441"/>
                  </a:lnTo>
                  <a:lnTo>
                    <a:pt x="287" y="445"/>
                  </a:lnTo>
                  <a:lnTo>
                    <a:pt x="278" y="445"/>
                  </a:lnTo>
                  <a:lnTo>
                    <a:pt x="265" y="445"/>
                  </a:lnTo>
                  <a:lnTo>
                    <a:pt x="256" y="445"/>
                  </a:lnTo>
                  <a:lnTo>
                    <a:pt x="249" y="445"/>
                  </a:lnTo>
                  <a:lnTo>
                    <a:pt x="240" y="447"/>
                  </a:lnTo>
                  <a:lnTo>
                    <a:pt x="234" y="455"/>
                  </a:lnTo>
                  <a:lnTo>
                    <a:pt x="234" y="462"/>
                  </a:lnTo>
                  <a:lnTo>
                    <a:pt x="234" y="471"/>
                  </a:lnTo>
                  <a:lnTo>
                    <a:pt x="238" y="482"/>
                  </a:lnTo>
                  <a:lnTo>
                    <a:pt x="249" y="487"/>
                  </a:lnTo>
                  <a:lnTo>
                    <a:pt x="256" y="494"/>
                  </a:lnTo>
                  <a:lnTo>
                    <a:pt x="265" y="498"/>
                  </a:lnTo>
                  <a:lnTo>
                    <a:pt x="276" y="503"/>
                  </a:lnTo>
                  <a:lnTo>
                    <a:pt x="283" y="508"/>
                  </a:lnTo>
                  <a:lnTo>
                    <a:pt x="289" y="515"/>
                  </a:lnTo>
                  <a:lnTo>
                    <a:pt x="294" y="526"/>
                  </a:lnTo>
                  <a:lnTo>
                    <a:pt x="298" y="535"/>
                  </a:lnTo>
                  <a:lnTo>
                    <a:pt x="298" y="542"/>
                  </a:lnTo>
                  <a:lnTo>
                    <a:pt x="298" y="551"/>
                  </a:lnTo>
                  <a:lnTo>
                    <a:pt x="294" y="558"/>
                  </a:lnTo>
                  <a:lnTo>
                    <a:pt x="287" y="563"/>
                  </a:lnTo>
                  <a:lnTo>
                    <a:pt x="276" y="568"/>
                  </a:lnTo>
                  <a:lnTo>
                    <a:pt x="267" y="568"/>
                  </a:lnTo>
                  <a:lnTo>
                    <a:pt x="260" y="568"/>
                  </a:lnTo>
                  <a:lnTo>
                    <a:pt x="251" y="568"/>
                  </a:lnTo>
                  <a:lnTo>
                    <a:pt x="243" y="568"/>
                  </a:lnTo>
                  <a:lnTo>
                    <a:pt x="229" y="567"/>
                  </a:lnTo>
                  <a:lnTo>
                    <a:pt x="222" y="567"/>
                  </a:lnTo>
                  <a:lnTo>
                    <a:pt x="212" y="561"/>
                  </a:lnTo>
                  <a:lnTo>
                    <a:pt x="202" y="552"/>
                  </a:lnTo>
                  <a:lnTo>
                    <a:pt x="200" y="545"/>
                  </a:lnTo>
                  <a:lnTo>
                    <a:pt x="194" y="537"/>
                  </a:lnTo>
                  <a:lnTo>
                    <a:pt x="183" y="530"/>
                  </a:lnTo>
                  <a:lnTo>
                    <a:pt x="183" y="521"/>
                  </a:lnTo>
                  <a:lnTo>
                    <a:pt x="178" y="514"/>
                  </a:lnTo>
                  <a:lnTo>
                    <a:pt x="172" y="505"/>
                  </a:lnTo>
                  <a:lnTo>
                    <a:pt x="169" y="498"/>
                  </a:lnTo>
                  <a:lnTo>
                    <a:pt x="162" y="492"/>
                  </a:lnTo>
                  <a:lnTo>
                    <a:pt x="156" y="484"/>
                  </a:lnTo>
                  <a:lnTo>
                    <a:pt x="118" y="471"/>
                  </a:lnTo>
                  <a:lnTo>
                    <a:pt x="65" y="434"/>
                  </a:lnTo>
                  <a:lnTo>
                    <a:pt x="31" y="392"/>
                  </a:lnTo>
                  <a:lnTo>
                    <a:pt x="9" y="339"/>
                  </a:lnTo>
                  <a:lnTo>
                    <a:pt x="0" y="277"/>
                  </a:lnTo>
                  <a:lnTo>
                    <a:pt x="0" y="203"/>
                  </a:lnTo>
                  <a:lnTo>
                    <a:pt x="11" y="143"/>
                  </a:lnTo>
                  <a:lnTo>
                    <a:pt x="20" y="10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087" name="Text Box 79"/>
            <p:cNvSpPr txBox="1">
              <a:spLocks noChangeArrowheads="1"/>
            </p:cNvSpPr>
            <p:nvPr/>
          </p:nvSpPr>
          <p:spPr bwMode="auto">
            <a:xfrm>
              <a:off x="1157" y="2381"/>
              <a:ext cx="464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00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badi MT Condensed Light" pitchFamily="34" charset="0"/>
                </a:rPr>
                <a:t>1</a:t>
              </a:r>
            </a:p>
          </p:txBody>
        </p:sp>
        <p:sp>
          <p:nvSpPr>
            <p:cNvPr id="299088" name="Text Box 80"/>
            <p:cNvSpPr txBox="1">
              <a:spLocks noChangeArrowheads="1"/>
            </p:cNvSpPr>
            <p:nvPr/>
          </p:nvSpPr>
          <p:spPr bwMode="auto">
            <a:xfrm>
              <a:off x="1876" y="2306"/>
              <a:ext cx="464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00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badi MT Condensed Light" pitchFamily="34" charset="0"/>
                </a:rPr>
                <a:t>2</a:t>
              </a:r>
            </a:p>
          </p:txBody>
        </p:sp>
        <p:sp>
          <p:nvSpPr>
            <p:cNvPr id="299089" name="Text Box 81"/>
            <p:cNvSpPr txBox="1">
              <a:spLocks noChangeArrowheads="1"/>
            </p:cNvSpPr>
            <p:nvPr/>
          </p:nvSpPr>
          <p:spPr bwMode="auto">
            <a:xfrm>
              <a:off x="541" y="2415"/>
              <a:ext cx="464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00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badi MT Condensed Light" pitchFamily="34" charset="0"/>
                </a:rPr>
                <a:t>3</a:t>
              </a:r>
            </a:p>
          </p:txBody>
        </p:sp>
        <p:sp>
          <p:nvSpPr>
            <p:cNvPr id="299067" name="Freeform 59"/>
            <p:cNvSpPr>
              <a:spLocks/>
            </p:cNvSpPr>
            <p:nvPr/>
          </p:nvSpPr>
          <p:spPr bwMode="auto">
            <a:xfrm>
              <a:off x="1292" y="2118"/>
              <a:ext cx="247" cy="223"/>
            </a:xfrm>
            <a:custGeom>
              <a:avLst/>
              <a:gdLst>
                <a:gd name="T0" fmla="*/ 353 w 493"/>
                <a:gd name="T1" fmla="*/ 185 h 445"/>
                <a:gd name="T2" fmla="*/ 322 w 493"/>
                <a:gd name="T3" fmla="*/ 122 h 445"/>
                <a:gd name="T4" fmla="*/ 284 w 493"/>
                <a:gd name="T5" fmla="*/ 71 h 445"/>
                <a:gd name="T6" fmla="*/ 240 w 493"/>
                <a:gd name="T7" fmla="*/ 32 h 445"/>
                <a:gd name="T8" fmla="*/ 202 w 493"/>
                <a:gd name="T9" fmla="*/ 7 h 445"/>
                <a:gd name="T10" fmla="*/ 164 w 493"/>
                <a:gd name="T11" fmla="*/ 0 h 445"/>
                <a:gd name="T12" fmla="*/ 115 w 493"/>
                <a:gd name="T13" fmla="*/ 0 h 445"/>
                <a:gd name="T14" fmla="*/ 75 w 493"/>
                <a:gd name="T15" fmla="*/ 18 h 445"/>
                <a:gd name="T16" fmla="*/ 28 w 493"/>
                <a:gd name="T17" fmla="*/ 60 h 445"/>
                <a:gd name="T18" fmla="*/ 6 w 493"/>
                <a:gd name="T19" fmla="*/ 101 h 445"/>
                <a:gd name="T20" fmla="*/ 0 w 493"/>
                <a:gd name="T21" fmla="*/ 150 h 445"/>
                <a:gd name="T22" fmla="*/ 0 w 493"/>
                <a:gd name="T23" fmla="*/ 219 h 445"/>
                <a:gd name="T24" fmla="*/ 15 w 493"/>
                <a:gd name="T25" fmla="*/ 277 h 445"/>
                <a:gd name="T26" fmla="*/ 28 w 493"/>
                <a:gd name="T27" fmla="*/ 328 h 445"/>
                <a:gd name="T28" fmla="*/ 53 w 493"/>
                <a:gd name="T29" fmla="*/ 365 h 445"/>
                <a:gd name="T30" fmla="*/ 82 w 493"/>
                <a:gd name="T31" fmla="*/ 397 h 445"/>
                <a:gd name="T32" fmla="*/ 131 w 493"/>
                <a:gd name="T33" fmla="*/ 429 h 445"/>
                <a:gd name="T34" fmla="*/ 173 w 493"/>
                <a:gd name="T35" fmla="*/ 441 h 445"/>
                <a:gd name="T36" fmla="*/ 219 w 493"/>
                <a:gd name="T37" fmla="*/ 445 h 445"/>
                <a:gd name="T38" fmla="*/ 262 w 493"/>
                <a:gd name="T39" fmla="*/ 434 h 445"/>
                <a:gd name="T40" fmla="*/ 299 w 493"/>
                <a:gd name="T41" fmla="*/ 423 h 445"/>
                <a:gd name="T42" fmla="*/ 331 w 493"/>
                <a:gd name="T43" fmla="*/ 386 h 445"/>
                <a:gd name="T44" fmla="*/ 344 w 493"/>
                <a:gd name="T45" fmla="*/ 335 h 445"/>
                <a:gd name="T46" fmla="*/ 353 w 493"/>
                <a:gd name="T47" fmla="*/ 280 h 445"/>
                <a:gd name="T48" fmla="*/ 364 w 493"/>
                <a:gd name="T49" fmla="*/ 250 h 445"/>
                <a:gd name="T50" fmla="*/ 404 w 493"/>
                <a:gd name="T51" fmla="*/ 243 h 445"/>
                <a:gd name="T52" fmla="*/ 462 w 493"/>
                <a:gd name="T53" fmla="*/ 245 h 445"/>
                <a:gd name="T54" fmla="*/ 493 w 493"/>
                <a:gd name="T55" fmla="*/ 233 h 445"/>
                <a:gd name="T56" fmla="*/ 493 w 493"/>
                <a:gd name="T57" fmla="*/ 208 h 445"/>
                <a:gd name="T58" fmla="*/ 477 w 493"/>
                <a:gd name="T59" fmla="*/ 182 h 445"/>
                <a:gd name="T60" fmla="*/ 448 w 493"/>
                <a:gd name="T61" fmla="*/ 175 h 445"/>
                <a:gd name="T62" fmla="*/ 404 w 493"/>
                <a:gd name="T63" fmla="*/ 175 h 445"/>
                <a:gd name="T64" fmla="*/ 353 w 493"/>
                <a:gd name="T65" fmla="*/ 185 h 4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93" h="445">
                  <a:moveTo>
                    <a:pt x="353" y="185"/>
                  </a:moveTo>
                  <a:lnTo>
                    <a:pt x="322" y="122"/>
                  </a:lnTo>
                  <a:lnTo>
                    <a:pt x="284" y="71"/>
                  </a:lnTo>
                  <a:lnTo>
                    <a:pt x="240" y="32"/>
                  </a:lnTo>
                  <a:lnTo>
                    <a:pt x="202" y="7"/>
                  </a:lnTo>
                  <a:lnTo>
                    <a:pt x="164" y="0"/>
                  </a:lnTo>
                  <a:lnTo>
                    <a:pt x="115" y="0"/>
                  </a:lnTo>
                  <a:lnTo>
                    <a:pt x="75" y="18"/>
                  </a:lnTo>
                  <a:lnTo>
                    <a:pt x="28" y="60"/>
                  </a:lnTo>
                  <a:lnTo>
                    <a:pt x="6" y="101"/>
                  </a:lnTo>
                  <a:lnTo>
                    <a:pt x="0" y="150"/>
                  </a:lnTo>
                  <a:lnTo>
                    <a:pt x="0" y="219"/>
                  </a:lnTo>
                  <a:lnTo>
                    <a:pt x="15" y="277"/>
                  </a:lnTo>
                  <a:lnTo>
                    <a:pt x="28" y="328"/>
                  </a:lnTo>
                  <a:lnTo>
                    <a:pt x="53" y="365"/>
                  </a:lnTo>
                  <a:lnTo>
                    <a:pt x="82" y="397"/>
                  </a:lnTo>
                  <a:lnTo>
                    <a:pt x="131" y="429"/>
                  </a:lnTo>
                  <a:lnTo>
                    <a:pt x="173" y="441"/>
                  </a:lnTo>
                  <a:lnTo>
                    <a:pt x="219" y="445"/>
                  </a:lnTo>
                  <a:lnTo>
                    <a:pt x="262" y="434"/>
                  </a:lnTo>
                  <a:lnTo>
                    <a:pt x="299" y="423"/>
                  </a:lnTo>
                  <a:lnTo>
                    <a:pt x="331" y="386"/>
                  </a:lnTo>
                  <a:lnTo>
                    <a:pt x="344" y="335"/>
                  </a:lnTo>
                  <a:lnTo>
                    <a:pt x="353" y="280"/>
                  </a:lnTo>
                  <a:lnTo>
                    <a:pt x="364" y="250"/>
                  </a:lnTo>
                  <a:lnTo>
                    <a:pt x="404" y="243"/>
                  </a:lnTo>
                  <a:lnTo>
                    <a:pt x="462" y="245"/>
                  </a:lnTo>
                  <a:lnTo>
                    <a:pt x="493" y="233"/>
                  </a:lnTo>
                  <a:lnTo>
                    <a:pt x="493" y="208"/>
                  </a:lnTo>
                  <a:lnTo>
                    <a:pt x="477" y="182"/>
                  </a:lnTo>
                  <a:lnTo>
                    <a:pt x="448" y="175"/>
                  </a:lnTo>
                  <a:lnTo>
                    <a:pt x="404" y="175"/>
                  </a:lnTo>
                  <a:lnTo>
                    <a:pt x="353" y="18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068" name="Freeform 60"/>
            <p:cNvSpPr>
              <a:spLocks/>
            </p:cNvSpPr>
            <p:nvPr/>
          </p:nvSpPr>
          <p:spPr bwMode="auto">
            <a:xfrm>
              <a:off x="668" y="2177"/>
              <a:ext cx="292" cy="223"/>
            </a:xfrm>
            <a:custGeom>
              <a:avLst/>
              <a:gdLst>
                <a:gd name="T0" fmla="*/ 417 w 586"/>
                <a:gd name="T1" fmla="*/ 270 h 444"/>
                <a:gd name="T2" fmla="*/ 400 w 586"/>
                <a:gd name="T3" fmla="*/ 180 h 444"/>
                <a:gd name="T4" fmla="*/ 373 w 586"/>
                <a:gd name="T5" fmla="*/ 118 h 444"/>
                <a:gd name="T6" fmla="*/ 324 w 586"/>
                <a:gd name="T7" fmla="*/ 53 h 444"/>
                <a:gd name="T8" fmla="*/ 280 w 586"/>
                <a:gd name="T9" fmla="*/ 17 h 444"/>
                <a:gd name="T10" fmla="*/ 220 w 586"/>
                <a:gd name="T11" fmla="*/ 0 h 444"/>
                <a:gd name="T12" fmla="*/ 155 w 586"/>
                <a:gd name="T13" fmla="*/ 0 h 444"/>
                <a:gd name="T14" fmla="*/ 93 w 586"/>
                <a:gd name="T15" fmla="*/ 16 h 444"/>
                <a:gd name="T16" fmla="*/ 46 w 586"/>
                <a:gd name="T17" fmla="*/ 54 h 444"/>
                <a:gd name="T18" fmla="*/ 18 w 586"/>
                <a:gd name="T19" fmla="*/ 97 h 444"/>
                <a:gd name="T20" fmla="*/ 2 w 586"/>
                <a:gd name="T21" fmla="*/ 150 h 444"/>
                <a:gd name="T22" fmla="*/ 0 w 586"/>
                <a:gd name="T23" fmla="*/ 206 h 444"/>
                <a:gd name="T24" fmla="*/ 6 w 586"/>
                <a:gd name="T25" fmla="*/ 264 h 444"/>
                <a:gd name="T26" fmla="*/ 18 w 586"/>
                <a:gd name="T27" fmla="*/ 314 h 444"/>
                <a:gd name="T28" fmla="*/ 57 w 586"/>
                <a:gd name="T29" fmla="*/ 360 h 444"/>
                <a:gd name="T30" fmla="*/ 93 w 586"/>
                <a:gd name="T31" fmla="*/ 391 h 444"/>
                <a:gd name="T32" fmla="*/ 138 w 586"/>
                <a:gd name="T33" fmla="*/ 425 h 444"/>
                <a:gd name="T34" fmla="*/ 175 w 586"/>
                <a:gd name="T35" fmla="*/ 439 h 444"/>
                <a:gd name="T36" fmla="*/ 235 w 586"/>
                <a:gd name="T37" fmla="*/ 444 h 444"/>
                <a:gd name="T38" fmla="*/ 280 w 586"/>
                <a:gd name="T39" fmla="*/ 430 h 444"/>
                <a:gd name="T40" fmla="*/ 322 w 586"/>
                <a:gd name="T41" fmla="*/ 413 h 444"/>
                <a:gd name="T42" fmla="*/ 360 w 586"/>
                <a:gd name="T43" fmla="*/ 386 h 444"/>
                <a:gd name="T44" fmla="*/ 389 w 586"/>
                <a:gd name="T45" fmla="*/ 354 h 444"/>
                <a:gd name="T46" fmla="*/ 426 w 586"/>
                <a:gd name="T47" fmla="*/ 335 h 444"/>
                <a:gd name="T48" fmla="*/ 482 w 586"/>
                <a:gd name="T49" fmla="*/ 340 h 444"/>
                <a:gd name="T50" fmla="*/ 487 w 586"/>
                <a:gd name="T51" fmla="*/ 349 h 444"/>
                <a:gd name="T52" fmla="*/ 531 w 586"/>
                <a:gd name="T53" fmla="*/ 367 h 444"/>
                <a:gd name="T54" fmla="*/ 564 w 586"/>
                <a:gd name="T55" fmla="*/ 361 h 444"/>
                <a:gd name="T56" fmla="*/ 586 w 586"/>
                <a:gd name="T57" fmla="*/ 330 h 444"/>
                <a:gd name="T58" fmla="*/ 578 w 586"/>
                <a:gd name="T59" fmla="*/ 308 h 444"/>
                <a:gd name="T60" fmla="*/ 551 w 586"/>
                <a:gd name="T61" fmla="*/ 293 h 444"/>
                <a:gd name="T62" fmla="*/ 493 w 586"/>
                <a:gd name="T63" fmla="*/ 286 h 444"/>
                <a:gd name="T64" fmla="*/ 444 w 586"/>
                <a:gd name="T65" fmla="*/ 280 h 444"/>
                <a:gd name="T66" fmla="*/ 417 w 586"/>
                <a:gd name="T67" fmla="*/ 27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6" h="444">
                  <a:moveTo>
                    <a:pt x="417" y="270"/>
                  </a:moveTo>
                  <a:lnTo>
                    <a:pt x="400" y="180"/>
                  </a:lnTo>
                  <a:lnTo>
                    <a:pt x="373" y="118"/>
                  </a:lnTo>
                  <a:lnTo>
                    <a:pt x="324" y="53"/>
                  </a:lnTo>
                  <a:lnTo>
                    <a:pt x="280" y="17"/>
                  </a:lnTo>
                  <a:lnTo>
                    <a:pt x="220" y="0"/>
                  </a:lnTo>
                  <a:lnTo>
                    <a:pt x="155" y="0"/>
                  </a:lnTo>
                  <a:lnTo>
                    <a:pt x="93" y="16"/>
                  </a:lnTo>
                  <a:lnTo>
                    <a:pt x="46" y="54"/>
                  </a:lnTo>
                  <a:lnTo>
                    <a:pt x="18" y="97"/>
                  </a:lnTo>
                  <a:lnTo>
                    <a:pt x="2" y="150"/>
                  </a:lnTo>
                  <a:lnTo>
                    <a:pt x="0" y="206"/>
                  </a:lnTo>
                  <a:lnTo>
                    <a:pt x="6" y="264"/>
                  </a:lnTo>
                  <a:lnTo>
                    <a:pt x="18" y="314"/>
                  </a:lnTo>
                  <a:lnTo>
                    <a:pt x="57" y="360"/>
                  </a:lnTo>
                  <a:lnTo>
                    <a:pt x="93" y="391"/>
                  </a:lnTo>
                  <a:lnTo>
                    <a:pt x="138" y="425"/>
                  </a:lnTo>
                  <a:lnTo>
                    <a:pt x="175" y="439"/>
                  </a:lnTo>
                  <a:lnTo>
                    <a:pt x="235" y="444"/>
                  </a:lnTo>
                  <a:lnTo>
                    <a:pt x="280" y="430"/>
                  </a:lnTo>
                  <a:lnTo>
                    <a:pt x="322" y="413"/>
                  </a:lnTo>
                  <a:lnTo>
                    <a:pt x="360" y="386"/>
                  </a:lnTo>
                  <a:lnTo>
                    <a:pt x="389" y="354"/>
                  </a:lnTo>
                  <a:lnTo>
                    <a:pt x="426" y="335"/>
                  </a:lnTo>
                  <a:lnTo>
                    <a:pt x="482" y="340"/>
                  </a:lnTo>
                  <a:lnTo>
                    <a:pt x="487" y="349"/>
                  </a:lnTo>
                  <a:lnTo>
                    <a:pt x="531" y="367"/>
                  </a:lnTo>
                  <a:lnTo>
                    <a:pt x="564" y="361"/>
                  </a:lnTo>
                  <a:lnTo>
                    <a:pt x="586" y="330"/>
                  </a:lnTo>
                  <a:lnTo>
                    <a:pt x="578" y="308"/>
                  </a:lnTo>
                  <a:lnTo>
                    <a:pt x="551" y="293"/>
                  </a:lnTo>
                  <a:lnTo>
                    <a:pt x="493" y="286"/>
                  </a:lnTo>
                  <a:lnTo>
                    <a:pt x="444" y="280"/>
                  </a:lnTo>
                  <a:lnTo>
                    <a:pt x="417" y="2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9223" name="Group 178"/>
          <p:cNvGrpSpPr>
            <a:grpSpLocks/>
          </p:cNvGrpSpPr>
          <p:nvPr/>
        </p:nvGrpSpPr>
        <p:grpSpPr bwMode="auto">
          <a:xfrm>
            <a:off x="6654800" y="1917700"/>
            <a:ext cx="2224088" cy="1168400"/>
            <a:chOff x="3899" y="1500"/>
            <a:chExt cx="1401" cy="736"/>
          </a:xfrm>
        </p:grpSpPr>
        <p:grpSp>
          <p:nvGrpSpPr>
            <p:cNvPr id="9247" name="Group 142"/>
            <p:cNvGrpSpPr>
              <a:grpSpLocks/>
            </p:cNvGrpSpPr>
            <p:nvPr/>
          </p:nvGrpSpPr>
          <p:grpSpPr bwMode="auto">
            <a:xfrm>
              <a:off x="3899" y="1753"/>
              <a:ext cx="1401" cy="483"/>
              <a:chOff x="254" y="2573"/>
              <a:chExt cx="2598" cy="944"/>
            </a:xfrm>
          </p:grpSpPr>
          <p:sp>
            <p:nvSpPr>
              <p:cNvPr id="299151" name="Freeform 143"/>
              <p:cNvSpPr>
                <a:spLocks/>
              </p:cNvSpPr>
              <p:nvPr/>
            </p:nvSpPr>
            <p:spPr bwMode="auto">
              <a:xfrm>
                <a:off x="265" y="2589"/>
                <a:ext cx="2572" cy="913"/>
              </a:xfrm>
              <a:custGeom>
                <a:avLst/>
                <a:gdLst>
                  <a:gd name="T0" fmla="*/ 0 w 5145"/>
                  <a:gd name="T1" fmla="*/ 889 h 1824"/>
                  <a:gd name="T2" fmla="*/ 7 w 5145"/>
                  <a:gd name="T3" fmla="*/ 646 h 1824"/>
                  <a:gd name="T4" fmla="*/ 7 w 5145"/>
                  <a:gd name="T5" fmla="*/ 635 h 1824"/>
                  <a:gd name="T6" fmla="*/ 33 w 5145"/>
                  <a:gd name="T7" fmla="*/ 459 h 1824"/>
                  <a:gd name="T8" fmla="*/ 87 w 5145"/>
                  <a:gd name="T9" fmla="*/ 335 h 1824"/>
                  <a:gd name="T10" fmla="*/ 153 w 5145"/>
                  <a:gd name="T11" fmla="*/ 293 h 1824"/>
                  <a:gd name="T12" fmla="*/ 298 w 5145"/>
                  <a:gd name="T13" fmla="*/ 275 h 1824"/>
                  <a:gd name="T14" fmla="*/ 731 w 5145"/>
                  <a:gd name="T15" fmla="*/ 250 h 1824"/>
                  <a:gd name="T16" fmla="*/ 1422 w 5145"/>
                  <a:gd name="T17" fmla="*/ 222 h 1824"/>
                  <a:gd name="T18" fmla="*/ 1912 w 5145"/>
                  <a:gd name="T19" fmla="*/ 208 h 1824"/>
                  <a:gd name="T20" fmla="*/ 2571 w 5145"/>
                  <a:gd name="T21" fmla="*/ 148 h 1824"/>
                  <a:gd name="T22" fmla="*/ 3207 w 5145"/>
                  <a:gd name="T23" fmla="*/ 92 h 1824"/>
                  <a:gd name="T24" fmla="*/ 3887 w 5145"/>
                  <a:gd name="T25" fmla="*/ 18 h 1824"/>
                  <a:gd name="T26" fmla="*/ 4247 w 5145"/>
                  <a:gd name="T27" fmla="*/ 0 h 1824"/>
                  <a:gd name="T28" fmla="*/ 4320 w 5145"/>
                  <a:gd name="T29" fmla="*/ 14 h 1824"/>
                  <a:gd name="T30" fmla="*/ 4611 w 5145"/>
                  <a:gd name="T31" fmla="*/ 106 h 1824"/>
                  <a:gd name="T32" fmla="*/ 4963 w 5145"/>
                  <a:gd name="T33" fmla="*/ 233 h 1824"/>
                  <a:gd name="T34" fmla="*/ 5120 w 5145"/>
                  <a:gd name="T35" fmla="*/ 325 h 1824"/>
                  <a:gd name="T36" fmla="*/ 5145 w 5145"/>
                  <a:gd name="T37" fmla="*/ 367 h 1824"/>
                  <a:gd name="T38" fmla="*/ 5141 w 5145"/>
                  <a:gd name="T39" fmla="*/ 462 h 1824"/>
                  <a:gd name="T40" fmla="*/ 5105 w 5145"/>
                  <a:gd name="T41" fmla="*/ 618 h 1824"/>
                  <a:gd name="T42" fmla="*/ 5094 w 5145"/>
                  <a:gd name="T43" fmla="*/ 748 h 1824"/>
                  <a:gd name="T44" fmla="*/ 5098 w 5145"/>
                  <a:gd name="T45" fmla="*/ 995 h 1824"/>
                  <a:gd name="T46" fmla="*/ 5098 w 5145"/>
                  <a:gd name="T47" fmla="*/ 1006 h 1824"/>
                  <a:gd name="T48" fmla="*/ 5123 w 5145"/>
                  <a:gd name="T49" fmla="*/ 1274 h 1824"/>
                  <a:gd name="T50" fmla="*/ 5105 w 5145"/>
                  <a:gd name="T51" fmla="*/ 1313 h 1824"/>
                  <a:gd name="T52" fmla="*/ 5076 w 5145"/>
                  <a:gd name="T53" fmla="*/ 1337 h 1824"/>
                  <a:gd name="T54" fmla="*/ 4916 w 5145"/>
                  <a:gd name="T55" fmla="*/ 1352 h 1824"/>
                  <a:gd name="T56" fmla="*/ 4392 w 5145"/>
                  <a:gd name="T57" fmla="*/ 1443 h 1824"/>
                  <a:gd name="T58" fmla="*/ 4000 w 5145"/>
                  <a:gd name="T59" fmla="*/ 1535 h 1824"/>
                  <a:gd name="T60" fmla="*/ 3989 w 5145"/>
                  <a:gd name="T61" fmla="*/ 1539 h 1824"/>
                  <a:gd name="T62" fmla="*/ 3592 w 5145"/>
                  <a:gd name="T63" fmla="*/ 1627 h 1824"/>
                  <a:gd name="T64" fmla="*/ 3207 w 5145"/>
                  <a:gd name="T65" fmla="*/ 1662 h 1824"/>
                  <a:gd name="T66" fmla="*/ 2360 w 5145"/>
                  <a:gd name="T67" fmla="*/ 1712 h 1824"/>
                  <a:gd name="T68" fmla="*/ 1647 w 5145"/>
                  <a:gd name="T69" fmla="*/ 1754 h 1824"/>
                  <a:gd name="T70" fmla="*/ 1632 w 5145"/>
                  <a:gd name="T71" fmla="*/ 1764 h 1824"/>
                  <a:gd name="T72" fmla="*/ 1345 w 5145"/>
                  <a:gd name="T73" fmla="*/ 1768 h 1824"/>
                  <a:gd name="T74" fmla="*/ 658 w 5145"/>
                  <a:gd name="T75" fmla="*/ 1824 h 1824"/>
                  <a:gd name="T76" fmla="*/ 596 w 5145"/>
                  <a:gd name="T77" fmla="*/ 1810 h 1824"/>
                  <a:gd name="T78" fmla="*/ 498 w 5145"/>
                  <a:gd name="T79" fmla="*/ 1740 h 1824"/>
                  <a:gd name="T80" fmla="*/ 433 w 5145"/>
                  <a:gd name="T81" fmla="*/ 1673 h 1824"/>
                  <a:gd name="T82" fmla="*/ 407 w 5145"/>
                  <a:gd name="T83" fmla="*/ 1588 h 1824"/>
                  <a:gd name="T84" fmla="*/ 389 w 5145"/>
                  <a:gd name="T85" fmla="*/ 1489 h 1824"/>
                  <a:gd name="T86" fmla="*/ 334 w 5145"/>
                  <a:gd name="T87" fmla="*/ 1419 h 1824"/>
                  <a:gd name="T88" fmla="*/ 138 w 5145"/>
                  <a:gd name="T89" fmla="*/ 1108 h 1824"/>
                  <a:gd name="T90" fmla="*/ 29 w 5145"/>
                  <a:gd name="T91" fmla="*/ 960 h 1824"/>
                  <a:gd name="T92" fmla="*/ 0 w 5145"/>
                  <a:gd name="T93" fmla="*/ 889 h 1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5145" h="1824">
                    <a:moveTo>
                      <a:pt x="0" y="889"/>
                    </a:moveTo>
                    <a:lnTo>
                      <a:pt x="7" y="646"/>
                    </a:lnTo>
                    <a:lnTo>
                      <a:pt x="7" y="635"/>
                    </a:lnTo>
                    <a:lnTo>
                      <a:pt x="33" y="459"/>
                    </a:lnTo>
                    <a:lnTo>
                      <a:pt x="87" y="335"/>
                    </a:lnTo>
                    <a:lnTo>
                      <a:pt x="153" y="293"/>
                    </a:lnTo>
                    <a:lnTo>
                      <a:pt x="298" y="275"/>
                    </a:lnTo>
                    <a:lnTo>
                      <a:pt x="731" y="250"/>
                    </a:lnTo>
                    <a:lnTo>
                      <a:pt x="1422" y="222"/>
                    </a:lnTo>
                    <a:lnTo>
                      <a:pt x="1912" y="208"/>
                    </a:lnTo>
                    <a:lnTo>
                      <a:pt x="2571" y="148"/>
                    </a:lnTo>
                    <a:lnTo>
                      <a:pt x="3207" y="92"/>
                    </a:lnTo>
                    <a:lnTo>
                      <a:pt x="3887" y="18"/>
                    </a:lnTo>
                    <a:lnTo>
                      <a:pt x="4247" y="0"/>
                    </a:lnTo>
                    <a:lnTo>
                      <a:pt x="4320" y="14"/>
                    </a:lnTo>
                    <a:lnTo>
                      <a:pt x="4611" y="106"/>
                    </a:lnTo>
                    <a:lnTo>
                      <a:pt x="4963" y="233"/>
                    </a:lnTo>
                    <a:lnTo>
                      <a:pt x="5120" y="325"/>
                    </a:lnTo>
                    <a:lnTo>
                      <a:pt x="5145" y="367"/>
                    </a:lnTo>
                    <a:lnTo>
                      <a:pt x="5141" y="462"/>
                    </a:lnTo>
                    <a:lnTo>
                      <a:pt x="5105" y="618"/>
                    </a:lnTo>
                    <a:lnTo>
                      <a:pt x="5094" y="748"/>
                    </a:lnTo>
                    <a:lnTo>
                      <a:pt x="5098" y="995"/>
                    </a:lnTo>
                    <a:lnTo>
                      <a:pt x="5098" y="1006"/>
                    </a:lnTo>
                    <a:lnTo>
                      <a:pt x="5123" y="1274"/>
                    </a:lnTo>
                    <a:lnTo>
                      <a:pt x="5105" y="1313"/>
                    </a:lnTo>
                    <a:lnTo>
                      <a:pt x="5076" y="1337"/>
                    </a:lnTo>
                    <a:lnTo>
                      <a:pt x="4916" y="1352"/>
                    </a:lnTo>
                    <a:lnTo>
                      <a:pt x="4392" y="1443"/>
                    </a:lnTo>
                    <a:lnTo>
                      <a:pt x="4000" y="1535"/>
                    </a:lnTo>
                    <a:lnTo>
                      <a:pt x="3989" y="1539"/>
                    </a:lnTo>
                    <a:lnTo>
                      <a:pt x="3592" y="1627"/>
                    </a:lnTo>
                    <a:lnTo>
                      <a:pt x="3207" y="1662"/>
                    </a:lnTo>
                    <a:lnTo>
                      <a:pt x="2360" y="1712"/>
                    </a:lnTo>
                    <a:lnTo>
                      <a:pt x="1647" y="1754"/>
                    </a:lnTo>
                    <a:lnTo>
                      <a:pt x="1632" y="1764"/>
                    </a:lnTo>
                    <a:lnTo>
                      <a:pt x="1345" y="1768"/>
                    </a:lnTo>
                    <a:lnTo>
                      <a:pt x="658" y="1824"/>
                    </a:lnTo>
                    <a:lnTo>
                      <a:pt x="596" y="1810"/>
                    </a:lnTo>
                    <a:lnTo>
                      <a:pt x="498" y="1740"/>
                    </a:lnTo>
                    <a:lnTo>
                      <a:pt x="433" y="1673"/>
                    </a:lnTo>
                    <a:lnTo>
                      <a:pt x="407" y="1588"/>
                    </a:lnTo>
                    <a:lnTo>
                      <a:pt x="389" y="1489"/>
                    </a:lnTo>
                    <a:lnTo>
                      <a:pt x="334" y="1419"/>
                    </a:lnTo>
                    <a:lnTo>
                      <a:pt x="138" y="1108"/>
                    </a:lnTo>
                    <a:lnTo>
                      <a:pt x="29" y="960"/>
                    </a:lnTo>
                    <a:lnTo>
                      <a:pt x="0" y="889"/>
                    </a:lnTo>
                    <a:close/>
                  </a:path>
                </a:pathLst>
              </a:cu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grpSp>
            <p:nvGrpSpPr>
              <p:cNvPr id="9274" name="Group 144"/>
              <p:cNvGrpSpPr>
                <a:grpSpLocks/>
              </p:cNvGrpSpPr>
              <p:nvPr/>
            </p:nvGrpSpPr>
            <p:grpSpPr bwMode="auto">
              <a:xfrm>
                <a:off x="254" y="2573"/>
                <a:ext cx="2598" cy="944"/>
                <a:chOff x="254" y="2573"/>
                <a:chExt cx="2598" cy="944"/>
              </a:xfrm>
            </p:grpSpPr>
            <p:sp>
              <p:nvSpPr>
                <p:cNvPr id="299153" name="Freeform 145"/>
                <p:cNvSpPr>
                  <a:spLocks/>
                </p:cNvSpPr>
                <p:nvPr/>
              </p:nvSpPr>
              <p:spPr bwMode="auto">
                <a:xfrm>
                  <a:off x="254" y="2573"/>
                  <a:ext cx="2598" cy="790"/>
                </a:xfrm>
                <a:custGeom>
                  <a:avLst/>
                  <a:gdLst>
                    <a:gd name="T0" fmla="*/ 1582 w 5196"/>
                    <a:gd name="T1" fmla="*/ 230 h 1578"/>
                    <a:gd name="T2" fmla="*/ 727 w 5196"/>
                    <a:gd name="T3" fmla="*/ 261 h 1578"/>
                    <a:gd name="T4" fmla="*/ 382 w 5196"/>
                    <a:gd name="T5" fmla="*/ 279 h 1578"/>
                    <a:gd name="T6" fmla="*/ 120 w 5196"/>
                    <a:gd name="T7" fmla="*/ 311 h 1578"/>
                    <a:gd name="T8" fmla="*/ 47 w 5196"/>
                    <a:gd name="T9" fmla="*/ 420 h 1578"/>
                    <a:gd name="T10" fmla="*/ 0 w 5196"/>
                    <a:gd name="T11" fmla="*/ 812 h 1578"/>
                    <a:gd name="T12" fmla="*/ 15 w 5196"/>
                    <a:gd name="T13" fmla="*/ 964 h 1578"/>
                    <a:gd name="T14" fmla="*/ 40 w 5196"/>
                    <a:gd name="T15" fmla="*/ 1024 h 1578"/>
                    <a:gd name="T16" fmla="*/ 265 w 5196"/>
                    <a:gd name="T17" fmla="*/ 1359 h 1578"/>
                    <a:gd name="T18" fmla="*/ 367 w 5196"/>
                    <a:gd name="T19" fmla="*/ 1542 h 1578"/>
                    <a:gd name="T20" fmla="*/ 425 w 5196"/>
                    <a:gd name="T21" fmla="*/ 1556 h 1578"/>
                    <a:gd name="T22" fmla="*/ 353 w 5196"/>
                    <a:gd name="T23" fmla="*/ 1405 h 1578"/>
                    <a:gd name="T24" fmla="*/ 178 w 5196"/>
                    <a:gd name="T25" fmla="*/ 1122 h 1578"/>
                    <a:gd name="T26" fmla="*/ 51 w 5196"/>
                    <a:gd name="T27" fmla="*/ 942 h 1578"/>
                    <a:gd name="T28" fmla="*/ 62 w 5196"/>
                    <a:gd name="T29" fmla="*/ 720 h 1578"/>
                    <a:gd name="T30" fmla="*/ 84 w 5196"/>
                    <a:gd name="T31" fmla="*/ 519 h 1578"/>
                    <a:gd name="T32" fmla="*/ 120 w 5196"/>
                    <a:gd name="T33" fmla="*/ 434 h 1578"/>
                    <a:gd name="T34" fmla="*/ 302 w 5196"/>
                    <a:gd name="T35" fmla="*/ 674 h 1578"/>
                    <a:gd name="T36" fmla="*/ 455 w 5196"/>
                    <a:gd name="T37" fmla="*/ 907 h 1578"/>
                    <a:gd name="T38" fmla="*/ 345 w 5196"/>
                    <a:gd name="T39" fmla="*/ 664 h 1578"/>
                    <a:gd name="T40" fmla="*/ 200 w 5196"/>
                    <a:gd name="T41" fmla="*/ 381 h 1578"/>
                    <a:gd name="T42" fmla="*/ 269 w 5196"/>
                    <a:gd name="T43" fmla="*/ 335 h 1578"/>
                    <a:gd name="T44" fmla="*/ 727 w 5196"/>
                    <a:gd name="T45" fmla="*/ 307 h 1578"/>
                    <a:gd name="T46" fmla="*/ 1814 w 5196"/>
                    <a:gd name="T47" fmla="*/ 268 h 1578"/>
                    <a:gd name="T48" fmla="*/ 3091 w 5196"/>
                    <a:gd name="T49" fmla="*/ 166 h 1578"/>
                    <a:gd name="T50" fmla="*/ 4116 w 5196"/>
                    <a:gd name="T51" fmla="*/ 60 h 1578"/>
                    <a:gd name="T52" fmla="*/ 4345 w 5196"/>
                    <a:gd name="T53" fmla="*/ 78 h 1578"/>
                    <a:gd name="T54" fmla="*/ 4742 w 5196"/>
                    <a:gd name="T55" fmla="*/ 208 h 1578"/>
                    <a:gd name="T56" fmla="*/ 5109 w 5196"/>
                    <a:gd name="T57" fmla="*/ 367 h 1578"/>
                    <a:gd name="T58" fmla="*/ 5131 w 5196"/>
                    <a:gd name="T59" fmla="*/ 466 h 1578"/>
                    <a:gd name="T60" fmla="*/ 5094 w 5196"/>
                    <a:gd name="T61" fmla="*/ 826 h 1578"/>
                    <a:gd name="T62" fmla="*/ 5102 w 5196"/>
                    <a:gd name="T63" fmla="*/ 1225 h 1578"/>
                    <a:gd name="T64" fmla="*/ 5149 w 5196"/>
                    <a:gd name="T65" fmla="*/ 1267 h 1578"/>
                    <a:gd name="T66" fmla="*/ 5167 w 5196"/>
                    <a:gd name="T67" fmla="*/ 1119 h 1578"/>
                    <a:gd name="T68" fmla="*/ 5153 w 5196"/>
                    <a:gd name="T69" fmla="*/ 861 h 1578"/>
                    <a:gd name="T70" fmla="*/ 5174 w 5196"/>
                    <a:gd name="T71" fmla="*/ 537 h 1578"/>
                    <a:gd name="T72" fmla="*/ 5193 w 5196"/>
                    <a:gd name="T73" fmla="*/ 371 h 1578"/>
                    <a:gd name="T74" fmla="*/ 5113 w 5196"/>
                    <a:gd name="T75" fmla="*/ 304 h 1578"/>
                    <a:gd name="T76" fmla="*/ 4833 w 5196"/>
                    <a:gd name="T77" fmla="*/ 187 h 1578"/>
                    <a:gd name="T78" fmla="*/ 4429 w 5196"/>
                    <a:gd name="T79" fmla="*/ 53 h 1578"/>
                    <a:gd name="T80" fmla="*/ 4280 w 5196"/>
                    <a:gd name="T81" fmla="*/ 4 h 1578"/>
                    <a:gd name="T82" fmla="*/ 4083 w 5196"/>
                    <a:gd name="T83" fmla="*/ 14 h 1578"/>
                    <a:gd name="T84" fmla="*/ 3756 w 5196"/>
                    <a:gd name="T85" fmla="*/ 39 h 1578"/>
                    <a:gd name="T86" fmla="*/ 2738 w 5196"/>
                    <a:gd name="T87" fmla="*/ 145 h 1578"/>
                    <a:gd name="T88" fmla="*/ 1916 w 5196"/>
                    <a:gd name="T89" fmla="*/ 222 h 15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5196" h="1578">
                      <a:moveTo>
                        <a:pt x="1916" y="222"/>
                      </a:moveTo>
                      <a:lnTo>
                        <a:pt x="1582" y="230"/>
                      </a:lnTo>
                      <a:lnTo>
                        <a:pt x="1200" y="240"/>
                      </a:lnTo>
                      <a:lnTo>
                        <a:pt x="727" y="261"/>
                      </a:lnTo>
                      <a:lnTo>
                        <a:pt x="393" y="275"/>
                      </a:lnTo>
                      <a:lnTo>
                        <a:pt x="382" y="279"/>
                      </a:lnTo>
                      <a:lnTo>
                        <a:pt x="218" y="293"/>
                      </a:lnTo>
                      <a:lnTo>
                        <a:pt x="120" y="311"/>
                      </a:lnTo>
                      <a:lnTo>
                        <a:pt x="80" y="346"/>
                      </a:lnTo>
                      <a:lnTo>
                        <a:pt x="47" y="420"/>
                      </a:lnTo>
                      <a:lnTo>
                        <a:pt x="11" y="611"/>
                      </a:lnTo>
                      <a:lnTo>
                        <a:pt x="0" y="812"/>
                      </a:lnTo>
                      <a:lnTo>
                        <a:pt x="4" y="914"/>
                      </a:lnTo>
                      <a:lnTo>
                        <a:pt x="15" y="964"/>
                      </a:lnTo>
                      <a:lnTo>
                        <a:pt x="40" y="1013"/>
                      </a:lnTo>
                      <a:lnTo>
                        <a:pt x="40" y="1024"/>
                      </a:lnTo>
                      <a:lnTo>
                        <a:pt x="142" y="1168"/>
                      </a:lnTo>
                      <a:lnTo>
                        <a:pt x="265" y="1359"/>
                      </a:lnTo>
                      <a:lnTo>
                        <a:pt x="335" y="1454"/>
                      </a:lnTo>
                      <a:lnTo>
                        <a:pt x="367" y="1542"/>
                      </a:lnTo>
                      <a:lnTo>
                        <a:pt x="407" y="1578"/>
                      </a:lnTo>
                      <a:lnTo>
                        <a:pt x="425" y="1556"/>
                      </a:lnTo>
                      <a:lnTo>
                        <a:pt x="418" y="1489"/>
                      </a:lnTo>
                      <a:lnTo>
                        <a:pt x="353" y="1405"/>
                      </a:lnTo>
                      <a:lnTo>
                        <a:pt x="262" y="1235"/>
                      </a:lnTo>
                      <a:lnTo>
                        <a:pt x="178" y="1122"/>
                      </a:lnTo>
                      <a:lnTo>
                        <a:pt x="95" y="1020"/>
                      </a:lnTo>
                      <a:lnTo>
                        <a:pt x="51" y="942"/>
                      </a:lnTo>
                      <a:lnTo>
                        <a:pt x="62" y="851"/>
                      </a:lnTo>
                      <a:lnTo>
                        <a:pt x="62" y="720"/>
                      </a:lnTo>
                      <a:lnTo>
                        <a:pt x="73" y="621"/>
                      </a:lnTo>
                      <a:lnTo>
                        <a:pt x="84" y="519"/>
                      </a:lnTo>
                      <a:lnTo>
                        <a:pt x="98" y="452"/>
                      </a:lnTo>
                      <a:lnTo>
                        <a:pt x="120" y="434"/>
                      </a:lnTo>
                      <a:lnTo>
                        <a:pt x="156" y="445"/>
                      </a:lnTo>
                      <a:lnTo>
                        <a:pt x="302" y="674"/>
                      </a:lnTo>
                      <a:lnTo>
                        <a:pt x="422" y="886"/>
                      </a:lnTo>
                      <a:lnTo>
                        <a:pt x="455" y="907"/>
                      </a:lnTo>
                      <a:lnTo>
                        <a:pt x="458" y="868"/>
                      </a:lnTo>
                      <a:lnTo>
                        <a:pt x="345" y="664"/>
                      </a:lnTo>
                      <a:lnTo>
                        <a:pt x="265" y="494"/>
                      </a:lnTo>
                      <a:lnTo>
                        <a:pt x="200" y="381"/>
                      </a:lnTo>
                      <a:lnTo>
                        <a:pt x="204" y="353"/>
                      </a:lnTo>
                      <a:lnTo>
                        <a:pt x="269" y="335"/>
                      </a:lnTo>
                      <a:lnTo>
                        <a:pt x="440" y="325"/>
                      </a:lnTo>
                      <a:lnTo>
                        <a:pt x="727" y="307"/>
                      </a:lnTo>
                      <a:lnTo>
                        <a:pt x="1007" y="297"/>
                      </a:lnTo>
                      <a:lnTo>
                        <a:pt x="1814" y="268"/>
                      </a:lnTo>
                      <a:lnTo>
                        <a:pt x="2698" y="201"/>
                      </a:lnTo>
                      <a:lnTo>
                        <a:pt x="3091" y="166"/>
                      </a:lnTo>
                      <a:lnTo>
                        <a:pt x="3556" y="110"/>
                      </a:lnTo>
                      <a:lnTo>
                        <a:pt x="4116" y="60"/>
                      </a:lnTo>
                      <a:lnTo>
                        <a:pt x="4265" y="67"/>
                      </a:lnTo>
                      <a:lnTo>
                        <a:pt x="4345" y="78"/>
                      </a:lnTo>
                      <a:lnTo>
                        <a:pt x="4429" y="117"/>
                      </a:lnTo>
                      <a:lnTo>
                        <a:pt x="4742" y="208"/>
                      </a:lnTo>
                      <a:lnTo>
                        <a:pt x="5018" y="311"/>
                      </a:lnTo>
                      <a:lnTo>
                        <a:pt x="5109" y="367"/>
                      </a:lnTo>
                      <a:lnTo>
                        <a:pt x="5131" y="406"/>
                      </a:lnTo>
                      <a:lnTo>
                        <a:pt x="5131" y="466"/>
                      </a:lnTo>
                      <a:lnTo>
                        <a:pt x="5102" y="642"/>
                      </a:lnTo>
                      <a:lnTo>
                        <a:pt x="5094" y="826"/>
                      </a:lnTo>
                      <a:lnTo>
                        <a:pt x="5098" y="1077"/>
                      </a:lnTo>
                      <a:lnTo>
                        <a:pt x="5102" y="1225"/>
                      </a:lnTo>
                      <a:lnTo>
                        <a:pt x="5123" y="1267"/>
                      </a:lnTo>
                      <a:lnTo>
                        <a:pt x="5149" y="1267"/>
                      </a:lnTo>
                      <a:lnTo>
                        <a:pt x="5171" y="1232"/>
                      </a:lnTo>
                      <a:lnTo>
                        <a:pt x="5167" y="1119"/>
                      </a:lnTo>
                      <a:lnTo>
                        <a:pt x="5153" y="872"/>
                      </a:lnTo>
                      <a:lnTo>
                        <a:pt x="5153" y="861"/>
                      </a:lnTo>
                      <a:lnTo>
                        <a:pt x="5153" y="699"/>
                      </a:lnTo>
                      <a:lnTo>
                        <a:pt x="5174" y="537"/>
                      </a:lnTo>
                      <a:lnTo>
                        <a:pt x="5196" y="417"/>
                      </a:lnTo>
                      <a:lnTo>
                        <a:pt x="5193" y="371"/>
                      </a:lnTo>
                      <a:lnTo>
                        <a:pt x="5149" y="332"/>
                      </a:lnTo>
                      <a:lnTo>
                        <a:pt x="5113" y="304"/>
                      </a:lnTo>
                      <a:lnTo>
                        <a:pt x="5000" y="254"/>
                      </a:lnTo>
                      <a:lnTo>
                        <a:pt x="4833" y="187"/>
                      </a:lnTo>
                      <a:lnTo>
                        <a:pt x="4625" y="117"/>
                      </a:lnTo>
                      <a:lnTo>
                        <a:pt x="4429" y="53"/>
                      </a:lnTo>
                      <a:lnTo>
                        <a:pt x="4331" y="18"/>
                      </a:lnTo>
                      <a:lnTo>
                        <a:pt x="4280" y="4"/>
                      </a:lnTo>
                      <a:lnTo>
                        <a:pt x="4214" y="0"/>
                      </a:lnTo>
                      <a:lnTo>
                        <a:pt x="4083" y="14"/>
                      </a:lnTo>
                      <a:lnTo>
                        <a:pt x="3767" y="35"/>
                      </a:lnTo>
                      <a:lnTo>
                        <a:pt x="3756" y="39"/>
                      </a:lnTo>
                      <a:lnTo>
                        <a:pt x="3240" y="99"/>
                      </a:lnTo>
                      <a:lnTo>
                        <a:pt x="2738" y="145"/>
                      </a:lnTo>
                      <a:lnTo>
                        <a:pt x="2113" y="198"/>
                      </a:lnTo>
                      <a:lnTo>
                        <a:pt x="1916" y="222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299154" name="Freeform 146"/>
                <p:cNvSpPr>
                  <a:spLocks/>
                </p:cNvSpPr>
                <p:nvPr/>
              </p:nvSpPr>
              <p:spPr bwMode="auto">
                <a:xfrm>
                  <a:off x="456" y="2802"/>
                  <a:ext cx="2387" cy="715"/>
                </a:xfrm>
                <a:custGeom>
                  <a:avLst/>
                  <a:gdLst>
                    <a:gd name="T0" fmla="*/ 4774 w 4774"/>
                    <a:gd name="T1" fmla="*/ 816 h 1433"/>
                    <a:gd name="T2" fmla="*/ 4759 w 4774"/>
                    <a:gd name="T3" fmla="*/ 922 h 1433"/>
                    <a:gd name="T4" fmla="*/ 4705 w 4774"/>
                    <a:gd name="T5" fmla="*/ 946 h 1433"/>
                    <a:gd name="T6" fmla="*/ 4581 w 4774"/>
                    <a:gd name="T7" fmla="*/ 960 h 1433"/>
                    <a:gd name="T8" fmla="*/ 4298 w 4774"/>
                    <a:gd name="T9" fmla="*/ 996 h 1433"/>
                    <a:gd name="T10" fmla="*/ 4039 w 4774"/>
                    <a:gd name="T11" fmla="*/ 1045 h 1433"/>
                    <a:gd name="T12" fmla="*/ 3603 w 4774"/>
                    <a:gd name="T13" fmla="*/ 1158 h 1433"/>
                    <a:gd name="T14" fmla="*/ 3272 w 4774"/>
                    <a:gd name="T15" fmla="*/ 1229 h 1433"/>
                    <a:gd name="T16" fmla="*/ 2807 w 4774"/>
                    <a:gd name="T17" fmla="*/ 1264 h 1433"/>
                    <a:gd name="T18" fmla="*/ 1978 w 4774"/>
                    <a:gd name="T19" fmla="*/ 1310 h 1433"/>
                    <a:gd name="T20" fmla="*/ 1643 w 4774"/>
                    <a:gd name="T21" fmla="*/ 1338 h 1433"/>
                    <a:gd name="T22" fmla="*/ 821 w 4774"/>
                    <a:gd name="T23" fmla="*/ 1380 h 1433"/>
                    <a:gd name="T24" fmla="*/ 447 w 4774"/>
                    <a:gd name="T25" fmla="*/ 1423 h 1433"/>
                    <a:gd name="T26" fmla="*/ 269 w 4774"/>
                    <a:gd name="T27" fmla="*/ 1433 h 1433"/>
                    <a:gd name="T28" fmla="*/ 196 w 4774"/>
                    <a:gd name="T29" fmla="*/ 1416 h 1433"/>
                    <a:gd name="T30" fmla="*/ 58 w 4774"/>
                    <a:gd name="T31" fmla="*/ 1310 h 1433"/>
                    <a:gd name="T32" fmla="*/ 14 w 4774"/>
                    <a:gd name="T33" fmla="*/ 1197 h 1433"/>
                    <a:gd name="T34" fmla="*/ 0 w 4774"/>
                    <a:gd name="T35" fmla="*/ 1010 h 1433"/>
                    <a:gd name="T36" fmla="*/ 43 w 4774"/>
                    <a:gd name="T37" fmla="*/ 618 h 1433"/>
                    <a:gd name="T38" fmla="*/ 14 w 4774"/>
                    <a:gd name="T39" fmla="*/ 399 h 1433"/>
                    <a:gd name="T40" fmla="*/ 36 w 4774"/>
                    <a:gd name="T41" fmla="*/ 374 h 1433"/>
                    <a:gd name="T42" fmla="*/ 127 w 4774"/>
                    <a:gd name="T43" fmla="*/ 431 h 1433"/>
                    <a:gd name="T44" fmla="*/ 341 w 4774"/>
                    <a:gd name="T45" fmla="*/ 438 h 1433"/>
                    <a:gd name="T46" fmla="*/ 938 w 4774"/>
                    <a:gd name="T47" fmla="*/ 406 h 1433"/>
                    <a:gd name="T48" fmla="*/ 2170 w 4774"/>
                    <a:gd name="T49" fmla="*/ 304 h 1433"/>
                    <a:gd name="T50" fmla="*/ 3116 w 4774"/>
                    <a:gd name="T51" fmla="*/ 173 h 1433"/>
                    <a:gd name="T52" fmla="*/ 4036 w 4774"/>
                    <a:gd name="T53" fmla="*/ 7 h 1433"/>
                    <a:gd name="T54" fmla="*/ 4090 w 4774"/>
                    <a:gd name="T55" fmla="*/ 11 h 1433"/>
                    <a:gd name="T56" fmla="*/ 3923 w 4774"/>
                    <a:gd name="T57" fmla="*/ 75 h 1433"/>
                    <a:gd name="T58" fmla="*/ 3283 w 4774"/>
                    <a:gd name="T59" fmla="*/ 187 h 1433"/>
                    <a:gd name="T60" fmla="*/ 2534 w 4774"/>
                    <a:gd name="T61" fmla="*/ 304 h 1433"/>
                    <a:gd name="T62" fmla="*/ 1934 w 4774"/>
                    <a:gd name="T63" fmla="*/ 371 h 1433"/>
                    <a:gd name="T64" fmla="*/ 1465 w 4774"/>
                    <a:gd name="T65" fmla="*/ 417 h 1433"/>
                    <a:gd name="T66" fmla="*/ 607 w 4774"/>
                    <a:gd name="T67" fmla="*/ 466 h 1433"/>
                    <a:gd name="T68" fmla="*/ 203 w 4774"/>
                    <a:gd name="T69" fmla="*/ 487 h 1433"/>
                    <a:gd name="T70" fmla="*/ 109 w 4774"/>
                    <a:gd name="T71" fmla="*/ 544 h 1433"/>
                    <a:gd name="T72" fmla="*/ 69 w 4774"/>
                    <a:gd name="T73" fmla="*/ 851 h 1433"/>
                    <a:gd name="T74" fmla="*/ 54 w 4774"/>
                    <a:gd name="T75" fmla="*/ 1119 h 1433"/>
                    <a:gd name="T76" fmla="*/ 72 w 4774"/>
                    <a:gd name="T77" fmla="*/ 1229 h 1433"/>
                    <a:gd name="T78" fmla="*/ 152 w 4774"/>
                    <a:gd name="T79" fmla="*/ 1320 h 1433"/>
                    <a:gd name="T80" fmla="*/ 276 w 4774"/>
                    <a:gd name="T81" fmla="*/ 1363 h 1433"/>
                    <a:gd name="T82" fmla="*/ 698 w 4774"/>
                    <a:gd name="T83" fmla="*/ 1345 h 1433"/>
                    <a:gd name="T84" fmla="*/ 1141 w 4774"/>
                    <a:gd name="T85" fmla="*/ 1310 h 1433"/>
                    <a:gd name="T86" fmla="*/ 1654 w 4774"/>
                    <a:gd name="T87" fmla="*/ 1271 h 1433"/>
                    <a:gd name="T88" fmla="*/ 2330 w 4774"/>
                    <a:gd name="T89" fmla="*/ 1236 h 1433"/>
                    <a:gd name="T90" fmla="*/ 3061 w 4774"/>
                    <a:gd name="T91" fmla="*/ 1200 h 1433"/>
                    <a:gd name="T92" fmla="*/ 3552 w 4774"/>
                    <a:gd name="T93" fmla="*/ 1112 h 1433"/>
                    <a:gd name="T94" fmla="*/ 4181 w 4774"/>
                    <a:gd name="T95" fmla="*/ 964 h 1433"/>
                    <a:gd name="T96" fmla="*/ 4687 w 4774"/>
                    <a:gd name="T97" fmla="*/ 879 h 1433"/>
                    <a:gd name="T98" fmla="*/ 4705 w 4774"/>
                    <a:gd name="T99" fmla="*/ 766 h 1433"/>
                    <a:gd name="T100" fmla="*/ 4759 w 4774"/>
                    <a:gd name="T101" fmla="*/ 742 h 14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4774" h="1433">
                      <a:moveTo>
                        <a:pt x="4759" y="742"/>
                      </a:moveTo>
                      <a:lnTo>
                        <a:pt x="4774" y="816"/>
                      </a:lnTo>
                      <a:lnTo>
                        <a:pt x="4774" y="886"/>
                      </a:lnTo>
                      <a:lnTo>
                        <a:pt x="4759" y="922"/>
                      </a:lnTo>
                      <a:lnTo>
                        <a:pt x="4716" y="943"/>
                      </a:lnTo>
                      <a:lnTo>
                        <a:pt x="4705" y="946"/>
                      </a:lnTo>
                      <a:lnTo>
                        <a:pt x="4694" y="946"/>
                      </a:lnTo>
                      <a:lnTo>
                        <a:pt x="4581" y="960"/>
                      </a:lnTo>
                      <a:lnTo>
                        <a:pt x="4309" y="992"/>
                      </a:lnTo>
                      <a:lnTo>
                        <a:pt x="4298" y="996"/>
                      </a:lnTo>
                      <a:lnTo>
                        <a:pt x="4287" y="996"/>
                      </a:lnTo>
                      <a:lnTo>
                        <a:pt x="4039" y="1045"/>
                      </a:lnTo>
                      <a:lnTo>
                        <a:pt x="3814" y="1098"/>
                      </a:lnTo>
                      <a:lnTo>
                        <a:pt x="3603" y="1158"/>
                      </a:lnTo>
                      <a:lnTo>
                        <a:pt x="3414" y="1200"/>
                      </a:lnTo>
                      <a:lnTo>
                        <a:pt x="3272" y="1229"/>
                      </a:lnTo>
                      <a:lnTo>
                        <a:pt x="3072" y="1246"/>
                      </a:lnTo>
                      <a:lnTo>
                        <a:pt x="2807" y="1264"/>
                      </a:lnTo>
                      <a:lnTo>
                        <a:pt x="2480" y="1278"/>
                      </a:lnTo>
                      <a:lnTo>
                        <a:pt x="1978" y="1310"/>
                      </a:lnTo>
                      <a:lnTo>
                        <a:pt x="1665" y="1331"/>
                      </a:lnTo>
                      <a:lnTo>
                        <a:pt x="1643" y="1338"/>
                      </a:lnTo>
                      <a:lnTo>
                        <a:pt x="1280" y="1359"/>
                      </a:lnTo>
                      <a:lnTo>
                        <a:pt x="821" y="1380"/>
                      </a:lnTo>
                      <a:lnTo>
                        <a:pt x="458" y="1416"/>
                      </a:lnTo>
                      <a:lnTo>
                        <a:pt x="447" y="1423"/>
                      </a:lnTo>
                      <a:lnTo>
                        <a:pt x="280" y="1433"/>
                      </a:lnTo>
                      <a:lnTo>
                        <a:pt x="269" y="1433"/>
                      </a:lnTo>
                      <a:lnTo>
                        <a:pt x="207" y="1412"/>
                      </a:lnTo>
                      <a:lnTo>
                        <a:pt x="196" y="1416"/>
                      </a:lnTo>
                      <a:lnTo>
                        <a:pt x="116" y="1363"/>
                      </a:lnTo>
                      <a:lnTo>
                        <a:pt x="58" y="1310"/>
                      </a:lnTo>
                      <a:lnTo>
                        <a:pt x="29" y="1250"/>
                      </a:lnTo>
                      <a:lnTo>
                        <a:pt x="14" y="1197"/>
                      </a:lnTo>
                      <a:lnTo>
                        <a:pt x="7" y="1094"/>
                      </a:lnTo>
                      <a:lnTo>
                        <a:pt x="0" y="1010"/>
                      </a:lnTo>
                      <a:lnTo>
                        <a:pt x="7" y="904"/>
                      </a:lnTo>
                      <a:lnTo>
                        <a:pt x="43" y="618"/>
                      </a:lnTo>
                      <a:lnTo>
                        <a:pt x="61" y="494"/>
                      </a:lnTo>
                      <a:lnTo>
                        <a:pt x="14" y="399"/>
                      </a:lnTo>
                      <a:lnTo>
                        <a:pt x="11" y="357"/>
                      </a:lnTo>
                      <a:lnTo>
                        <a:pt x="36" y="374"/>
                      </a:lnTo>
                      <a:lnTo>
                        <a:pt x="83" y="413"/>
                      </a:lnTo>
                      <a:lnTo>
                        <a:pt x="127" y="431"/>
                      </a:lnTo>
                      <a:lnTo>
                        <a:pt x="181" y="445"/>
                      </a:lnTo>
                      <a:lnTo>
                        <a:pt x="341" y="438"/>
                      </a:lnTo>
                      <a:lnTo>
                        <a:pt x="600" y="427"/>
                      </a:lnTo>
                      <a:lnTo>
                        <a:pt x="938" y="406"/>
                      </a:lnTo>
                      <a:lnTo>
                        <a:pt x="1767" y="346"/>
                      </a:lnTo>
                      <a:lnTo>
                        <a:pt x="2170" y="304"/>
                      </a:lnTo>
                      <a:lnTo>
                        <a:pt x="2752" y="226"/>
                      </a:lnTo>
                      <a:lnTo>
                        <a:pt x="3116" y="173"/>
                      </a:lnTo>
                      <a:lnTo>
                        <a:pt x="3709" y="67"/>
                      </a:lnTo>
                      <a:lnTo>
                        <a:pt x="4036" y="7"/>
                      </a:lnTo>
                      <a:lnTo>
                        <a:pt x="4087" y="0"/>
                      </a:lnTo>
                      <a:lnTo>
                        <a:pt x="4090" y="11"/>
                      </a:lnTo>
                      <a:lnTo>
                        <a:pt x="4058" y="43"/>
                      </a:lnTo>
                      <a:lnTo>
                        <a:pt x="3923" y="75"/>
                      </a:lnTo>
                      <a:lnTo>
                        <a:pt x="3654" y="120"/>
                      </a:lnTo>
                      <a:lnTo>
                        <a:pt x="3283" y="187"/>
                      </a:lnTo>
                      <a:lnTo>
                        <a:pt x="2894" y="247"/>
                      </a:lnTo>
                      <a:lnTo>
                        <a:pt x="2534" y="304"/>
                      </a:lnTo>
                      <a:lnTo>
                        <a:pt x="2523" y="304"/>
                      </a:lnTo>
                      <a:lnTo>
                        <a:pt x="1934" y="371"/>
                      </a:lnTo>
                      <a:lnTo>
                        <a:pt x="1476" y="413"/>
                      </a:lnTo>
                      <a:lnTo>
                        <a:pt x="1465" y="417"/>
                      </a:lnTo>
                      <a:lnTo>
                        <a:pt x="992" y="445"/>
                      </a:lnTo>
                      <a:lnTo>
                        <a:pt x="607" y="466"/>
                      </a:lnTo>
                      <a:lnTo>
                        <a:pt x="592" y="470"/>
                      </a:lnTo>
                      <a:lnTo>
                        <a:pt x="203" y="487"/>
                      </a:lnTo>
                      <a:lnTo>
                        <a:pt x="134" y="505"/>
                      </a:lnTo>
                      <a:lnTo>
                        <a:pt x="109" y="544"/>
                      </a:lnTo>
                      <a:lnTo>
                        <a:pt x="87" y="674"/>
                      </a:lnTo>
                      <a:lnTo>
                        <a:pt x="69" y="851"/>
                      </a:lnTo>
                      <a:lnTo>
                        <a:pt x="43" y="996"/>
                      </a:lnTo>
                      <a:lnTo>
                        <a:pt x="54" y="1119"/>
                      </a:lnTo>
                      <a:lnTo>
                        <a:pt x="54" y="1130"/>
                      </a:lnTo>
                      <a:lnTo>
                        <a:pt x="72" y="1229"/>
                      </a:lnTo>
                      <a:lnTo>
                        <a:pt x="109" y="1274"/>
                      </a:lnTo>
                      <a:lnTo>
                        <a:pt x="152" y="1320"/>
                      </a:lnTo>
                      <a:lnTo>
                        <a:pt x="211" y="1349"/>
                      </a:lnTo>
                      <a:lnTo>
                        <a:pt x="276" y="1363"/>
                      </a:lnTo>
                      <a:lnTo>
                        <a:pt x="509" y="1370"/>
                      </a:lnTo>
                      <a:lnTo>
                        <a:pt x="698" y="1345"/>
                      </a:lnTo>
                      <a:lnTo>
                        <a:pt x="872" y="1334"/>
                      </a:lnTo>
                      <a:lnTo>
                        <a:pt x="1141" y="1310"/>
                      </a:lnTo>
                      <a:lnTo>
                        <a:pt x="1432" y="1292"/>
                      </a:lnTo>
                      <a:lnTo>
                        <a:pt x="1654" y="1271"/>
                      </a:lnTo>
                      <a:lnTo>
                        <a:pt x="2014" y="1257"/>
                      </a:lnTo>
                      <a:lnTo>
                        <a:pt x="2330" y="1236"/>
                      </a:lnTo>
                      <a:lnTo>
                        <a:pt x="2738" y="1218"/>
                      </a:lnTo>
                      <a:lnTo>
                        <a:pt x="3061" y="1200"/>
                      </a:lnTo>
                      <a:lnTo>
                        <a:pt x="3301" y="1169"/>
                      </a:lnTo>
                      <a:lnTo>
                        <a:pt x="3552" y="1112"/>
                      </a:lnTo>
                      <a:lnTo>
                        <a:pt x="3992" y="1003"/>
                      </a:lnTo>
                      <a:lnTo>
                        <a:pt x="4181" y="964"/>
                      </a:lnTo>
                      <a:lnTo>
                        <a:pt x="4454" y="925"/>
                      </a:lnTo>
                      <a:lnTo>
                        <a:pt x="4687" y="879"/>
                      </a:lnTo>
                      <a:lnTo>
                        <a:pt x="4698" y="847"/>
                      </a:lnTo>
                      <a:lnTo>
                        <a:pt x="4705" y="766"/>
                      </a:lnTo>
                      <a:lnTo>
                        <a:pt x="4730" y="720"/>
                      </a:lnTo>
                      <a:lnTo>
                        <a:pt x="4759" y="742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p:grpSp>
        </p:grpSp>
        <p:sp>
          <p:nvSpPr>
            <p:cNvPr id="299155" name="Freeform 147"/>
            <p:cNvSpPr>
              <a:spLocks/>
            </p:cNvSpPr>
            <p:nvPr/>
          </p:nvSpPr>
          <p:spPr bwMode="auto">
            <a:xfrm>
              <a:off x="4740" y="1500"/>
              <a:ext cx="145" cy="118"/>
            </a:xfrm>
            <a:custGeom>
              <a:avLst/>
              <a:gdLst>
                <a:gd name="T0" fmla="*/ 391 w 538"/>
                <a:gd name="T1" fmla="*/ 214 h 462"/>
                <a:gd name="T2" fmla="*/ 371 w 538"/>
                <a:gd name="T3" fmla="*/ 164 h 462"/>
                <a:gd name="T4" fmla="*/ 354 w 538"/>
                <a:gd name="T5" fmla="*/ 124 h 462"/>
                <a:gd name="T6" fmla="*/ 327 w 538"/>
                <a:gd name="T7" fmla="*/ 86 h 462"/>
                <a:gd name="T8" fmla="*/ 294 w 538"/>
                <a:gd name="T9" fmla="*/ 48 h 462"/>
                <a:gd name="T10" fmla="*/ 262 w 538"/>
                <a:gd name="T11" fmla="*/ 23 h 462"/>
                <a:gd name="T12" fmla="*/ 229 w 538"/>
                <a:gd name="T13" fmla="*/ 11 h 462"/>
                <a:gd name="T14" fmla="*/ 191 w 538"/>
                <a:gd name="T15" fmla="*/ 0 h 462"/>
                <a:gd name="T16" fmla="*/ 145 w 538"/>
                <a:gd name="T17" fmla="*/ 5 h 462"/>
                <a:gd name="T18" fmla="*/ 104 w 538"/>
                <a:gd name="T19" fmla="*/ 18 h 462"/>
                <a:gd name="T20" fmla="*/ 69 w 538"/>
                <a:gd name="T21" fmla="*/ 44 h 462"/>
                <a:gd name="T22" fmla="*/ 38 w 538"/>
                <a:gd name="T23" fmla="*/ 85 h 462"/>
                <a:gd name="T24" fmla="*/ 16 w 538"/>
                <a:gd name="T25" fmla="*/ 132 h 462"/>
                <a:gd name="T26" fmla="*/ 4 w 538"/>
                <a:gd name="T27" fmla="*/ 196 h 462"/>
                <a:gd name="T28" fmla="*/ 0 w 538"/>
                <a:gd name="T29" fmla="*/ 259 h 462"/>
                <a:gd name="T30" fmla="*/ 11 w 538"/>
                <a:gd name="T31" fmla="*/ 319 h 462"/>
                <a:gd name="T32" fmla="*/ 27 w 538"/>
                <a:gd name="T33" fmla="*/ 371 h 462"/>
                <a:gd name="T34" fmla="*/ 53 w 538"/>
                <a:gd name="T35" fmla="*/ 404 h 462"/>
                <a:gd name="T36" fmla="*/ 93 w 538"/>
                <a:gd name="T37" fmla="*/ 434 h 462"/>
                <a:gd name="T38" fmla="*/ 131 w 538"/>
                <a:gd name="T39" fmla="*/ 452 h 462"/>
                <a:gd name="T40" fmla="*/ 180 w 538"/>
                <a:gd name="T41" fmla="*/ 462 h 462"/>
                <a:gd name="T42" fmla="*/ 227 w 538"/>
                <a:gd name="T43" fmla="*/ 462 h 462"/>
                <a:gd name="T44" fmla="*/ 271 w 538"/>
                <a:gd name="T45" fmla="*/ 452 h 462"/>
                <a:gd name="T46" fmla="*/ 309 w 538"/>
                <a:gd name="T47" fmla="*/ 431 h 462"/>
                <a:gd name="T48" fmla="*/ 336 w 538"/>
                <a:gd name="T49" fmla="*/ 408 h 462"/>
                <a:gd name="T50" fmla="*/ 364 w 538"/>
                <a:gd name="T51" fmla="*/ 371 h 462"/>
                <a:gd name="T52" fmla="*/ 382 w 538"/>
                <a:gd name="T53" fmla="*/ 330 h 462"/>
                <a:gd name="T54" fmla="*/ 391 w 538"/>
                <a:gd name="T55" fmla="*/ 296 h 462"/>
                <a:gd name="T56" fmla="*/ 391 w 538"/>
                <a:gd name="T57" fmla="*/ 282 h 462"/>
                <a:gd name="T58" fmla="*/ 425 w 538"/>
                <a:gd name="T59" fmla="*/ 281 h 462"/>
                <a:gd name="T60" fmla="*/ 434 w 538"/>
                <a:gd name="T61" fmla="*/ 281 h 462"/>
                <a:gd name="T62" fmla="*/ 442 w 538"/>
                <a:gd name="T63" fmla="*/ 282 h 462"/>
                <a:gd name="T64" fmla="*/ 451 w 538"/>
                <a:gd name="T65" fmla="*/ 282 h 462"/>
                <a:gd name="T66" fmla="*/ 458 w 538"/>
                <a:gd name="T67" fmla="*/ 288 h 462"/>
                <a:gd name="T68" fmla="*/ 467 w 538"/>
                <a:gd name="T69" fmla="*/ 288 h 462"/>
                <a:gd name="T70" fmla="*/ 474 w 538"/>
                <a:gd name="T71" fmla="*/ 293 h 462"/>
                <a:gd name="T72" fmla="*/ 484 w 538"/>
                <a:gd name="T73" fmla="*/ 296 h 462"/>
                <a:gd name="T74" fmla="*/ 494 w 538"/>
                <a:gd name="T75" fmla="*/ 298 h 462"/>
                <a:gd name="T76" fmla="*/ 502 w 538"/>
                <a:gd name="T77" fmla="*/ 302 h 462"/>
                <a:gd name="T78" fmla="*/ 511 w 538"/>
                <a:gd name="T79" fmla="*/ 302 h 462"/>
                <a:gd name="T80" fmla="*/ 522 w 538"/>
                <a:gd name="T81" fmla="*/ 298 h 462"/>
                <a:gd name="T82" fmla="*/ 529 w 538"/>
                <a:gd name="T83" fmla="*/ 296 h 462"/>
                <a:gd name="T84" fmla="*/ 534 w 538"/>
                <a:gd name="T85" fmla="*/ 288 h 462"/>
                <a:gd name="T86" fmla="*/ 538 w 538"/>
                <a:gd name="T87" fmla="*/ 281 h 462"/>
                <a:gd name="T88" fmla="*/ 538 w 538"/>
                <a:gd name="T89" fmla="*/ 272 h 462"/>
                <a:gd name="T90" fmla="*/ 538 w 538"/>
                <a:gd name="T91" fmla="*/ 265 h 462"/>
                <a:gd name="T92" fmla="*/ 533 w 538"/>
                <a:gd name="T93" fmla="*/ 256 h 462"/>
                <a:gd name="T94" fmla="*/ 529 w 538"/>
                <a:gd name="T95" fmla="*/ 249 h 462"/>
                <a:gd name="T96" fmla="*/ 522 w 538"/>
                <a:gd name="T97" fmla="*/ 249 h 462"/>
                <a:gd name="T98" fmla="*/ 516 w 538"/>
                <a:gd name="T99" fmla="*/ 240 h 462"/>
                <a:gd name="T100" fmla="*/ 507 w 538"/>
                <a:gd name="T101" fmla="*/ 240 h 462"/>
                <a:gd name="T102" fmla="*/ 500 w 538"/>
                <a:gd name="T103" fmla="*/ 238 h 462"/>
                <a:gd name="T104" fmla="*/ 489 w 538"/>
                <a:gd name="T105" fmla="*/ 235 h 462"/>
                <a:gd name="T106" fmla="*/ 480 w 538"/>
                <a:gd name="T107" fmla="*/ 233 h 462"/>
                <a:gd name="T108" fmla="*/ 473 w 538"/>
                <a:gd name="T109" fmla="*/ 233 h 462"/>
                <a:gd name="T110" fmla="*/ 464 w 538"/>
                <a:gd name="T111" fmla="*/ 229 h 462"/>
                <a:gd name="T112" fmla="*/ 407 w 538"/>
                <a:gd name="T113" fmla="*/ 222 h 462"/>
                <a:gd name="T114" fmla="*/ 391 w 538"/>
                <a:gd name="T115" fmla="*/ 214 h 4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38" h="462">
                  <a:moveTo>
                    <a:pt x="391" y="214"/>
                  </a:moveTo>
                  <a:lnTo>
                    <a:pt x="371" y="164"/>
                  </a:lnTo>
                  <a:lnTo>
                    <a:pt x="354" y="124"/>
                  </a:lnTo>
                  <a:lnTo>
                    <a:pt x="327" y="86"/>
                  </a:lnTo>
                  <a:lnTo>
                    <a:pt x="294" y="48"/>
                  </a:lnTo>
                  <a:lnTo>
                    <a:pt x="262" y="23"/>
                  </a:lnTo>
                  <a:lnTo>
                    <a:pt x="229" y="11"/>
                  </a:lnTo>
                  <a:lnTo>
                    <a:pt x="191" y="0"/>
                  </a:lnTo>
                  <a:lnTo>
                    <a:pt x="145" y="5"/>
                  </a:lnTo>
                  <a:lnTo>
                    <a:pt x="104" y="18"/>
                  </a:lnTo>
                  <a:lnTo>
                    <a:pt x="69" y="44"/>
                  </a:lnTo>
                  <a:lnTo>
                    <a:pt x="38" y="85"/>
                  </a:lnTo>
                  <a:lnTo>
                    <a:pt x="16" y="132"/>
                  </a:lnTo>
                  <a:lnTo>
                    <a:pt x="4" y="196"/>
                  </a:lnTo>
                  <a:lnTo>
                    <a:pt x="0" y="259"/>
                  </a:lnTo>
                  <a:lnTo>
                    <a:pt x="11" y="319"/>
                  </a:lnTo>
                  <a:lnTo>
                    <a:pt x="27" y="371"/>
                  </a:lnTo>
                  <a:lnTo>
                    <a:pt x="53" y="404"/>
                  </a:lnTo>
                  <a:lnTo>
                    <a:pt x="93" y="434"/>
                  </a:lnTo>
                  <a:lnTo>
                    <a:pt x="131" y="452"/>
                  </a:lnTo>
                  <a:lnTo>
                    <a:pt x="180" y="462"/>
                  </a:lnTo>
                  <a:lnTo>
                    <a:pt x="227" y="462"/>
                  </a:lnTo>
                  <a:lnTo>
                    <a:pt x="271" y="452"/>
                  </a:lnTo>
                  <a:lnTo>
                    <a:pt x="309" y="431"/>
                  </a:lnTo>
                  <a:lnTo>
                    <a:pt x="336" y="408"/>
                  </a:lnTo>
                  <a:lnTo>
                    <a:pt x="364" y="371"/>
                  </a:lnTo>
                  <a:lnTo>
                    <a:pt x="382" y="330"/>
                  </a:lnTo>
                  <a:lnTo>
                    <a:pt x="391" y="296"/>
                  </a:lnTo>
                  <a:lnTo>
                    <a:pt x="391" y="282"/>
                  </a:lnTo>
                  <a:lnTo>
                    <a:pt x="425" y="281"/>
                  </a:lnTo>
                  <a:lnTo>
                    <a:pt x="434" y="281"/>
                  </a:lnTo>
                  <a:lnTo>
                    <a:pt x="442" y="282"/>
                  </a:lnTo>
                  <a:lnTo>
                    <a:pt x="451" y="282"/>
                  </a:lnTo>
                  <a:lnTo>
                    <a:pt x="458" y="288"/>
                  </a:lnTo>
                  <a:lnTo>
                    <a:pt x="467" y="288"/>
                  </a:lnTo>
                  <a:lnTo>
                    <a:pt x="474" y="293"/>
                  </a:lnTo>
                  <a:lnTo>
                    <a:pt x="484" y="296"/>
                  </a:lnTo>
                  <a:lnTo>
                    <a:pt x="494" y="298"/>
                  </a:lnTo>
                  <a:lnTo>
                    <a:pt x="502" y="302"/>
                  </a:lnTo>
                  <a:lnTo>
                    <a:pt x="511" y="302"/>
                  </a:lnTo>
                  <a:lnTo>
                    <a:pt x="522" y="298"/>
                  </a:lnTo>
                  <a:lnTo>
                    <a:pt x="529" y="296"/>
                  </a:lnTo>
                  <a:lnTo>
                    <a:pt x="534" y="288"/>
                  </a:lnTo>
                  <a:lnTo>
                    <a:pt x="538" y="281"/>
                  </a:lnTo>
                  <a:lnTo>
                    <a:pt x="538" y="272"/>
                  </a:lnTo>
                  <a:lnTo>
                    <a:pt x="538" y="265"/>
                  </a:lnTo>
                  <a:lnTo>
                    <a:pt x="533" y="256"/>
                  </a:lnTo>
                  <a:lnTo>
                    <a:pt x="529" y="249"/>
                  </a:lnTo>
                  <a:lnTo>
                    <a:pt x="522" y="249"/>
                  </a:lnTo>
                  <a:lnTo>
                    <a:pt x="516" y="240"/>
                  </a:lnTo>
                  <a:lnTo>
                    <a:pt x="507" y="240"/>
                  </a:lnTo>
                  <a:lnTo>
                    <a:pt x="500" y="238"/>
                  </a:lnTo>
                  <a:lnTo>
                    <a:pt x="489" y="235"/>
                  </a:lnTo>
                  <a:lnTo>
                    <a:pt x="480" y="233"/>
                  </a:lnTo>
                  <a:lnTo>
                    <a:pt x="473" y="233"/>
                  </a:lnTo>
                  <a:lnTo>
                    <a:pt x="464" y="229"/>
                  </a:lnTo>
                  <a:lnTo>
                    <a:pt x="407" y="222"/>
                  </a:lnTo>
                  <a:lnTo>
                    <a:pt x="391" y="2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56" name="Freeform 148"/>
            <p:cNvSpPr>
              <a:spLocks/>
            </p:cNvSpPr>
            <p:nvPr/>
          </p:nvSpPr>
          <p:spPr bwMode="auto">
            <a:xfrm>
              <a:off x="4825" y="1619"/>
              <a:ext cx="85" cy="40"/>
            </a:xfrm>
            <a:custGeom>
              <a:avLst/>
              <a:gdLst>
                <a:gd name="T0" fmla="*/ 0 w 317"/>
                <a:gd name="T1" fmla="*/ 30 h 159"/>
                <a:gd name="T2" fmla="*/ 31 w 317"/>
                <a:gd name="T3" fmla="*/ 9 h 159"/>
                <a:gd name="T4" fmla="*/ 88 w 317"/>
                <a:gd name="T5" fmla="*/ 0 h 159"/>
                <a:gd name="T6" fmla="*/ 137 w 317"/>
                <a:gd name="T7" fmla="*/ 5 h 159"/>
                <a:gd name="T8" fmla="*/ 202 w 317"/>
                <a:gd name="T9" fmla="*/ 27 h 159"/>
                <a:gd name="T10" fmla="*/ 233 w 317"/>
                <a:gd name="T11" fmla="*/ 41 h 159"/>
                <a:gd name="T12" fmla="*/ 240 w 317"/>
                <a:gd name="T13" fmla="*/ 41 h 159"/>
                <a:gd name="T14" fmla="*/ 277 w 317"/>
                <a:gd name="T15" fmla="*/ 48 h 159"/>
                <a:gd name="T16" fmla="*/ 317 w 317"/>
                <a:gd name="T17" fmla="*/ 58 h 159"/>
                <a:gd name="T18" fmla="*/ 317 w 317"/>
                <a:gd name="T19" fmla="*/ 78 h 159"/>
                <a:gd name="T20" fmla="*/ 235 w 317"/>
                <a:gd name="T21" fmla="*/ 125 h 159"/>
                <a:gd name="T22" fmla="*/ 175 w 317"/>
                <a:gd name="T23" fmla="*/ 159 h 159"/>
                <a:gd name="T24" fmla="*/ 131 w 317"/>
                <a:gd name="T25" fmla="*/ 152 h 159"/>
                <a:gd name="T26" fmla="*/ 75 w 317"/>
                <a:gd name="T27" fmla="*/ 111 h 159"/>
                <a:gd name="T28" fmla="*/ 37 w 317"/>
                <a:gd name="T29" fmla="*/ 88 h 159"/>
                <a:gd name="T30" fmla="*/ 0 w 317"/>
                <a:gd name="T31" fmla="*/ 53 h 159"/>
                <a:gd name="T32" fmla="*/ 0 w 317"/>
                <a:gd name="T33" fmla="*/ 3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7" h="159">
                  <a:moveTo>
                    <a:pt x="0" y="30"/>
                  </a:moveTo>
                  <a:lnTo>
                    <a:pt x="31" y="9"/>
                  </a:lnTo>
                  <a:lnTo>
                    <a:pt x="88" y="0"/>
                  </a:lnTo>
                  <a:lnTo>
                    <a:pt x="137" y="5"/>
                  </a:lnTo>
                  <a:lnTo>
                    <a:pt x="202" y="27"/>
                  </a:lnTo>
                  <a:lnTo>
                    <a:pt x="233" y="41"/>
                  </a:lnTo>
                  <a:lnTo>
                    <a:pt x="240" y="41"/>
                  </a:lnTo>
                  <a:lnTo>
                    <a:pt x="277" y="48"/>
                  </a:lnTo>
                  <a:lnTo>
                    <a:pt x="317" y="58"/>
                  </a:lnTo>
                  <a:lnTo>
                    <a:pt x="317" y="78"/>
                  </a:lnTo>
                  <a:lnTo>
                    <a:pt x="235" y="125"/>
                  </a:lnTo>
                  <a:lnTo>
                    <a:pt x="175" y="159"/>
                  </a:lnTo>
                  <a:lnTo>
                    <a:pt x="131" y="152"/>
                  </a:lnTo>
                  <a:lnTo>
                    <a:pt x="75" y="111"/>
                  </a:lnTo>
                  <a:lnTo>
                    <a:pt x="37" y="88"/>
                  </a:lnTo>
                  <a:lnTo>
                    <a:pt x="0" y="53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9250" name="Group 149"/>
            <p:cNvGrpSpPr>
              <a:grpSpLocks/>
            </p:cNvGrpSpPr>
            <p:nvPr/>
          </p:nvGrpSpPr>
          <p:grpSpPr bwMode="auto">
            <a:xfrm>
              <a:off x="4776" y="1614"/>
              <a:ext cx="230" cy="214"/>
              <a:chOff x="1881" y="2301"/>
              <a:chExt cx="426" cy="419"/>
            </a:xfrm>
          </p:grpSpPr>
          <p:sp>
            <p:nvSpPr>
              <p:cNvPr id="299158" name="Freeform 150"/>
              <p:cNvSpPr>
                <a:spLocks/>
              </p:cNvSpPr>
              <p:nvPr/>
            </p:nvSpPr>
            <p:spPr bwMode="auto">
              <a:xfrm>
                <a:off x="1881" y="2301"/>
                <a:ext cx="426" cy="419"/>
              </a:xfrm>
              <a:custGeom>
                <a:avLst/>
                <a:gdLst>
                  <a:gd name="T0" fmla="*/ 66 w 851"/>
                  <a:gd name="T1" fmla="*/ 102 h 838"/>
                  <a:gd name="T2" fmla="*/ 180 w 851"/>
                  <a:gd name="T3" fmla="*/ 102 h 838"/>
                  <a:gd name="T4" fmla="*/ 288 w 851"/>
                  <a:gd name="T5" fmla="*/ 97 h 838"/>
                  <a:gd name="T6" fmla="*/ 446 w 851"/>
                  <a:gd name="T7" fmla="*/ 60 h 838"/>
                  <a:gd name="T8" fmla="*/ 568 w 851"/>
                  <a:gd name="T9" fmla="*/ 21 h 838"/>
                  <a:gd name="T10" fmla="*/ 633 w 851"/>
                  <a:gd name="T11" fmla="*/ 1 h 838"/>
                  <a:gd name="T12" fmla="*/ 669 w 851"/>
                  <a:gd name="T13" fmla="*/ 0 h 838"/>
                  <a:gd name="T14" fmla="*/ 693 w 851"/>
                  <a:gd name="T15" fmla="*/ 12 h 838"/>
                  <a:gd name="T16" fmla="*/ 713 w 851"/>
                  <a:gd name="T17" fmla="*/ 79 h 838"/>
                  <a:gd name="T18" fmla="*/ 746 w 851"/>
                  <a:gd name="T19" fmla="*/ 250 h 838"/>
                  <a:gd name="T20" fmla="*/ 751 w 851"/>
                  <a:gd name="T21" fmla="*/ 259 h 838"/>
                  <a:gd name="T22" fmla="*/ 791 w 851"/>
                  <a:gd name="T23" fmla="*/ 444 h 838"/>
                  <a:gd name="T24" fmla="*/ 839 w 851"/>
                  <a:gd name="T25" fmla="*/ 647 h 838"/>
                  <a:gd name="T26" fmla="*/ 851 w 851"/>
                  <a:gd name="T27" fmla="*/ 716 h 838"/>
                  <a:gd name="T28" fmla="*/ 849 w 851"/>
                  <a:gd name="T29" fmla="*/ 743 h 838"/>
                  <a:gd name="T30" fmla="*/ 822 w 851"/>
                  <a:gd name="T31" fmla="*/ 769 h 838"/>
                  <a:gd name="T32" fmla="*/ 811 w 851"/>
                  <a:gd name="T33" fmla="*/ 769 h 838"/>
                  <a:gd name="T34" fmla="*/ 762 w 851"/>
                  <a:gd name="T35" fmla="*/ 778 h 838"/>
                  <a:gd name="T36" fmla="*/ 560 w 851"/>
                  <a:gd name="T37" fmla="*/ 778 h 838"/>
                  <a:gd name="T38" fmla="*/ 551 w 851"/>
                  <a:gd name="T39" fmla="*/ 783 h 838"/>
                  <a:gd name="T40" fmla="*/ 375 w 851"/>
                  <a:gd name="T41" fmla="*/ 804 h 838"/>
                  <a:gd name="T42" fmla="*/ 244 w 851"/>
                  <a:gd name="T43" fmla="*/ 827 h 838"/>
                  <a:gd name="T44" fmla="*/ 148 w 851"/>
                  <a:gd name="T45" fmla="*/ 836 h 838"/>
                  <a:gd name="T46" fmla="*/ 140 w 851"/>
                  <a:gd name="T47" fmla="*/ 838 h 838"/>
                  <a:gd name="T48" fmla="*/ 91 w 851"/>
                  <a:gd name="T49" fmla="*/ 831 h 838"/>
                  <a:gd name="T50" fmla="*/ 75 w 851"/>
                  <a:gd name="T51" fmla="*/ 810 h 838"/>
                  <a:gd name="T52" fmla="*/ 64 w 851"/>
                  <a:gd name="T53" fmla="*/ 737 h 838"/>
                  <a:gd name="T54" fmla="*/ 53 w 851"/>
                  <a:gd name="T55" fmla="*/ 584 h 838"/>
                  <a:gd name="T56" fmla="*/ 31 w 851"/>
                  <a:gd name="T57" fmla="*/ 386 h 838"/>
                  <a:gd name="T58" fmla="*/ 0 w 851"/>
                  <a:gd name="T59" fmla="*/ 148 h 838"/>
                  <a:gd name="T60" fmla="*/ 0 w 851"/>
                  <a:gd name="T61" fmla="*/ 116 h 838"/>
                  <a:gd name="T62" fmla="*/ 26 w 851"/>
                  <a:gd name="T63" fmla="*/ 100 h 838"/>
                  <a:gd name="T64" fmla="*/ 66 w 851"/>
                  <a:gd name="T65" fmla="*/ 102 h 8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51" h="838">
                    <a:moveTo>
                      <a:pt x="66" y="102"/>
                    </a:moveTo>
                    <a:lnTo>
                      <a:pt x="180" y="102"/>
                    </a:lnTo>
                    <a:lnTo>
                      <a:pt x="288" y="97"/>
                    </a:lnTo>
                    <a:lnTo>
                      <a:pt x="446" y="60"/>
                    </a:lnTo>
                    <a:lnTo>
                      <a:pt x="568" y="21"/>
                    </a:lnTo>
                    <a:lnTo>
                      <a:pt x="633" y="1"/>
                    </a:lnTo>
                    <a:lnTo>
                      <a:pt x="669" y="0"/>
                    </a:lnTo>
                    <a:lnTo>
                      <a:pt x="693" y="12"/>
                    </a:lnTo>
                    <a:lnTo>
                      <a:pt x="713" y="79"/>
                    </a:lnTo>
                    <a:lnTo>
                      <a:pt x="746" y="250"/>
                    </a:lnTo>
                    <a:lnTo>
                      <a:pt x="751" y="259"/>
                    </a:lnTo>
                    <a:lnTo>
                      <a:pt x="791" y="444"/>
                    </a:lnTo>
                    <a:lnTo>
                      <a:pt x="839" y="647"/>
                    </a:lnTo>
                    <a:lnTo>
                      <a:pt x="851" y="716"/>
                    </a:lnTo>
                    <a:lnTo>
                      <a:pt x="849" y="743"/>
                    </a:lnTo>
                    <a:lnTo>
                      <a:pt x="822" y="769"/>
                    </a:lnTo>
                    <a:lnTo>
                      <a:pt x="811" y="769"/>
                    </a:lnTo>
                    <a:lnTo>
                      <a:pt x="762" y="778"/>
                    </a:lnTo>
                    <a:lnTo>
                      <a:pt x="560" y="778"/>
                    </a:lnTo>
                    <a:lnTo>
                      <a:pt x="551" y="783"/>
                    </a:lnTo>
                    <a:lnTo>
                      <a:pt x="375" y="804"/>
                    </a:lnTo>
                    <a:lnTo>
                      <a:pt x="244" y="827"/>
                    </a:lnTo>
                    <a:lnTo>
                      <a:pt x="148" y="836"/>
                    </a:lnTo>
                    <a:lnTo>
                      <a:pt x="140" y="838"/>
                    </a:lnTo>
                    <a:lnTo>
                      <a:pt x="91" y="831"/>
                    </a:lnTo>
                    <a:lnTo>
                      <a:pt x="75" y="810"/>
                    </a:lnTo>
                    <a:lnTo>
                      <a:pt x="64" y="737"/>
                    </a:lnTo>
                    <a:lnTo>
                      <a:pt x="53" y="584"/>
                    </a:lnTo>
                    <a:lnTo>
                      <a:pt x="31" y="386"/>
                    </a:lnTo>
                    <a:lnTo>
                      <a:pt x="0" y="148"/>
                    </a:lnTo>
                    <a:lnTo>
                      <a:pt x="0" y="116"/>
                    </a:lnTo>
                    <a:lnTo>
                      <a:pt x="26" y="100"/>
                    </a:lnTo>
                    <a:lnTo>
                      <a:pt x="66" y="10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9159" name="Freeform 151"/>
              <p:cNvSpPr>
                <a:spLocks/>
              </p:cNvSpPr>
              <p:nvPr/>
            </p:nvSpPr>
            <p:spPr bwMode="auto">
              <a:xfrm>
                <a:off x="1901" y="2323"/>
                <a:ext cx="380" cy="376"/>
              </a:xfrm>
              <a:custGeom>
                <a:avLst/>
                <a:gdLst>
                  <a:gd name="T0" fmla="*/ 0 w 758"/>
                  <a:gd name="T1" fmla="*/ 95 h 750"/>
                  <a:gd name="T2" fmla="*/ 120 w 758"/>
                  <a:gd name="T3" fmla="*/ 90 h 750"/>
                  <a:gd name="T4" fmla="*/ 251 w 758"/>
                  <a:gd name="T5" fmla="*/ 90 h 750"/>
                  <a:gd name="T6" fmla="*/ 355 w 758"/>
                  <a:gd name="T7" fmla="*/ 74 h 750"/>
                  <a:gd name="T8" fmla="*/ 469 w 758"/>
                  <a:gd name="T9" fmla="*/ 40 h 750"/>
                  <a:gd name="T10" fmla="*/ 586 w 758"/>
                  <a:gd name="T11" fmla="*/ 0 h 750"/>
                  <a:gd name="T12" fmla="*/ 606 w 758"/>
                  <a:gd name="T13" fmla="*/ 0 h 750"/>
                  <a:gd name="T14" fmla="*/ 633 w 758"/>
                  <a:gd name="T15" fmla="*/ 16 h 750"/>
                  <a:gd name="T16" fmla="*/ 662 w 758"/>
                  <a:gd name="T17" fmla="*/ 189 h 750"/>
                  <a:gd name="T18" fmla="*/ 693 w 758"/>
                  <a:gd name="T19" fmla="*/ 323 h 750"/>
                  <a:gd name="T20" fmla="*/ 722 w 758"/>
                  <a:gd name="T21" fmla="*/ 453 h 750"/>
                  <a:gd name="T22" fmla="*/ 758 w 758"/>
                  <a:gd name="T23" fmla="*/ 633 h 750"/>
                  <a:gd name="T24" fmla="*/ 758 w 758"/>
                  <a:gd name="T25" fmla="*/ 670 h 750"/>
                  <a:gd name="T26" fmla="*/ 742 w 758"/>
                  <a:gd name="T27" fmla="*/ 688 h 750"/>
                  <a:gd name="T28" fmla="*/ 678 w 758"/>
                  <a:gd name="T29" fmla="*/ 697 h 750"/>
                  <a:gd name="T30" fmla="*/ 498 w 758"/>
                  <a:gd name="T31" fmla="*/ 697 h 750"/>
                  <a:gd name="T32" fmla="*/ 491 w 758"/>
                  <a:gd name="T33" fmla="*/ 699 h 750"/>
                  <a:gd name="T34" fmla="*/ 371 w 758"/>
                  <a:gd name="T35" fmla="*/ 714 h 750"/>
                  <a:gd name="T36" fmla="*/ 360 w 758"/>
                  <a:gd name="T37" fmla="*/ 720 h 750"/>
                  <a:gd name="T38" fmla="*/ 215 w 758"/>
                  <a:gd name="T39" fmla="*/ 739 h 750"/>
                  <a:gd name="T40" fmla="*/ 104 w 758"/>
                  <a:gd name="T41" fmla="*/ 750 h 750"/>
                  <a:gd name="T42" fmla="*/ 77 w 758"/>
                  <a:gd name="T43" fmla="*/ 741 h 750"/>
                  <a:gd name="T44" fmla="*/ 68 w 758"/>
                  <a:gd name="T45" fmla="*/ 739 h 750"/>
                  <a:gd name="T46" fmla="*/ 57 w 758"/>
                  <a:gd name="T47" fmla="*/ 686 h 750"/>
                  <a:gd name="T48" fmla="*/ 44 w 758"/>
                  <a:gd name="T49" fmla="*/ 444 h 750"/>
                  <a:gd name="T50" fmla="*/ 35 w 758"/>
                  <a:gd name="T51" fmla="*/ 300 h 750"/>
                  <a:gd name="T52" fmla="*/ 6 w 758"/>
                  <a:gd name="T53" fmla="*/ 159 h 750"/>
                  <a:gd name="T54" fmla="*/ 0 w 758"/>
                  <a:gd name="T55" fmla="*/ 95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758" h="750">
                    <a:moveTo>
                      <a:pt x="0" y="95"/>
                    </a:moveTo>
                    <a:lnTo>
                      <a:pt x="120" y="90"/>
                    </a:lnTo>
                    <a:lnTo>
                      <a:pt x="251" y="90"/>
                    </a:lnTo>
                    <a:lnTo>
                      <a:pt x="355" y="74"/>
                    </a:lnTo>
                    <a:lnTo>
                      <a:pt x="469" y="40"/>
                    </a:lnTo>
                    <a:lnTo>
                      <a:pt x="586" y="0"/>
                    </a:lnTo>
                    <a:lnTo>
                      <a:pt x="606" y="0"/>
                    </a:lnTo>
                    <a:lnTo>
                      <a:pt x="633" y="16"/>
                    </a:lnTo>
                    <a:lnTo>
                      <a:pt x="662" y="189"/>
                    </a:lnTo>
                    <a:lnTo>
                      <a:pt x="693" y="323"/>
                    </a:lnTo>
                    <a:lnTo>
                      <a:pt x="722" y="453"/>
                    </a:lnTo>
                    <a:lnTo>
                      <a:pt x="758" y="633"/>
                    </a:lnTo>
                    <a:lnTo>
                      <a:pt x="758" y="670"/>
                    </a:lnTo>
                    <a:lnTo>
                      <a:pt x="742" y="688"/>
                    </a:lnTo>
                    <a:lnTo>
                      <a:pt x="678" y="697"/>
                    </a:lnTo>
                    <a:lnTo>
                      <a:pt x="498" y="697"/>
                    </a:lnTo>
                    <a:lnTo>
                      <a:pt x="491" y="699"/>
                    </a:lnTo>
                    <a:lnTo>
                      <a:pt x="371" y="714"/>
                    </a:lnTo>
                    <a:lnTo>
                      <a:pt x="360" y="720"/>
                    </a:lnTo>
                    <a:lnTo>
                      <a:pt x="215" y="739"/>
                    </a:lnTo>
                    <a:lnTo>
                      <a:pt x="104" y="750"/>
                    </a:lnTo>
                    <a:lnTo>
                      <a:pt x="77" y="741"/>
                    </a:lnTo>
                    <a:lnTo>
                      <a:pt x="68" y="739"/>
                    </a:lnTo>
                    <a:lnTo>
                      <a:pt x="57" y="686"/>
                    </a:lnTo>
                    <a:lnTo>
                      <a:pt x="44" y="444"/>
                    </a:lnTo>
                    <a:lnTo>
                      <a:pt x="35" y="300"/>
                    </a:lnTo>
                    <a:lnTo>
                      <a:pt x="6" y="159"/>
                    </a:lnTo>
                    <a:lnTo>
                      <a:pt x="0" y="9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99160" name="Freeform 152"/>
            <p:cNvSpPr>
              <a:spLocks/>
            </p:cNvSpPr>
            <p:nvPr/>
          </p:nvSpPr>
          <p:spPr bwMode="auto">
            <a:xfrm>
              <a:off x="4908" y="1609"/>
              <a:ext cx="92" cy="45"/>
            </a:xfrm>
            <a:custGeom>
              <a:avLst/>
              <a:gdLst>
                <a:gd name="T0" fmla="*/ 109 w 339"/>
                <a:gd name="T1" fmla="*/ 9 h 175"/>
                <a:gd name="T2" fmla="*/ 89 w 339"/>
                <a:gd name="T3" fmla="*/ 9 h 175"/>
                <a:gd name="T4" fmla="*/ 72 w 339"/>
                <a:gd name="T5" fmla="*/ 16 h 175"/>
                <a:gd name="T6" fmla="*/ 54 w 339"/>
                <a:gd name="T7" fmla="*/ 27 h 175"/>
                <a:gd name="T8" fmla="*/ 40 w 339"/>
                <a:gd name="T9" fmla="*/ 37 h 175"/>
                <a:gd name="T10" fmla="*/ 21 w 339"/>
                <a:gd name="T11" fmla="*/ 57 h 175"/>
                <a:gd name="T12" fmla="*/ 7 w 339"/>
                <a:gd name="T13" fmla="*/ 73 h 175"/>
                <a:gd name="T14" fmla="*/ 5 w 339"/>
                <a:gd name="T15" fmla="*/ 88 h 175"/>
                <a:gd name="T16" fmla="*/ 0 w 339"/>
                <a:gd name="T17" fmla="*/ 106 h 175"/>
                <a:gd name="T18" fmla="*/ 0 w 339"/>
                <a:gd name="T19" fmla="*/ 122 h 175"/>
                <a:gd name="T20" fmla="*/ 10 w 339"/>
                <a:gd name="T21" fmla="*/ 143 h 175"/>
                <a:gd name="T22" fmla="*/ 27 w 339"/>
                <a:gd name="T23" fmla="*/ 152 h 175"/>
                <a:gd name="T24" fmla="*/ 45 w 339"/>
                <a:gd name="T25" fmla="*/ 152 h 175"/>
                <a:gd name="T26" fmla="*/ 61 w 339"/>
                <a:gd name="T27" fmla="*/ 147 h 175"/>
                <a:gd name="T28" fmla="*/ 81 w 339"/>
                <a:gd name="T29" fmla="*/ 131 h 175"/>
                <a:gd name="T30" fmla="*/ 87 w 339"/>
                <a:gd name="T31" fmla="*/ 115 h 175"/>
                <a:gd name="T32" fmla="*/ 89 w 339"/>
                <a:gd name="T33" fmla="*/ 99 h 175"/>
                <a:gd name="T34" fmla="*/ 87 w 339"/>
                <a:gd name="T35" fmla="*/ 83 h 175"/>
                <a:gd name="T36" fmla="*/ 87 w 339"/>
                <a:gd name="T37" fmla="*/ 67 h 175"/>
                <a:gd name="T38" fmla="*/ 103 w 339"/>
                <a:gd name="T39" fmla="*/ 58 h 175"/>
                <a:gd name="T40" fmla="*/ 120 w 339"/>
                <a:gd name="T41" fmla="*/ 57 h 175"/>
                <a:gd name="T42" fmla="*/ 136 w 339"/>
                <a:gd name="T43" fmla="*/ 64 h 175"/>
                <a:gd name="T44" fmla="*/ 141 w 339"/>
                <a:gd name="T45" fmla="*/ 80 h 175"/>
                <a:gd name="T46" fmla="*/ 136 w 339"/>
                <a:gd name="T47" fmla="*/ 96 h 175"/>
                <a:gd name="T48" fmla="*/ 136 w 339"/>
                <a:gd name="T49" fmla="*/ 111 h 175"/>
                <a:gd name="T50" fmla="*/ 130 w 339"/>
                <a:gd name="T51" fmla="*/ 133 h 175"/>
                <a:gd name="T52" fmla="*/ 125 w 339"/>
                <a:gd name="T53" fmla="*/ 154 h 175"/>
                <a:gd name="T54" fmla="*/ 136 w 339"/>
                <a:gd name="T55" fmla="*/ 170 h 175"/>
                <a:gd name="T56" fmla="*/ 152 w 339"/>
                <a:gd name="T57" fmla="*/ 175 h 175"/>
                <a:gd name="T58" fmla="*/ 169 w 339"/>
                <a:gd name="T59" fmla="*/ 175 h 175"/>
                <a:gd name="T60" fmla="*/ 185 w 339"/>
                <a:gd name="T61" fmla="*/ 170 h 175"/>
                <a:gd name="T62" fmla="*/ 198 w 339"/>
                <a:gd name="T63" fmla="*/ 157 h 175"/>
                <a:gd name="T64" fmla="*/ 207 w 339"/>
                <a:gd name="T65" fmla="*/ 138 h 175"/>
                <a:gd name="T66" fmla="*/ 207 w 339"/>
                <a:gd name="T67" fmla="*/ 122 h 175"/>
                <a:gd name="T68" fmla="*/ 201 w 339"/>
                <a:gd name="T69" fmla="*/ 106 h 175"/>
                <a:gd name="T70" fmla="*/ 196 w 339"/>
                <a:gd name="T71" fmla="*/ 90 h 175"/>
                <a:gd name="T72" fmla="*/ 190 w 339"/>
                <a:gd name="T73" fmla="*/ 74 h 175"/>
                <a:gd name="T74" fmla="*/ 185 w 339"/>
                <a:gd name="T75" fmla="*/ 58 h 175"/>
                <a:gd name="T76" fmla="*/ 192 w 339"/>
                <a:gd name="T77" fmla="*/ 48 h 175"/>
                <a:gd name="T78" fmla="*/ 212 w 339"/>
                <a:gd name="T79" fmla="*/ 48 h 175"/>
                <a:gd name="T80" fmla="*/ 230 w 339"/>
                <a:gd name="T81" fmla="*/ 53 h 175"/>
                <a:gd name="T82" fmla="*/ 245 w 339"/>
                <a:gd name="T83" fmla="*/ 67 h 175"/>
                <a:gd name="T84" fmla="*/ 258 w 339"/>
                <a:gd name="T85" fmla="*/ 85 h 175"/>
                <a:gd name="T86" fmla="*/ 279 w 339"/>
                <a:gd name="T87" fmla="*/ 101 h 175"/>
                <a:gd name="T88" fmla="*/ 296 w 339"/>
                <a:gd name="T89" fmla="*/ 110 h 175"/>
                <a:gd name="T90" fmla="*/ 312 w 339"/>
                <a:gd name="T91" fmla="*/ 110 h 175"/>
                <a:gd name="T92" fmla="*/ 329 w 339"/>
                <a:gd name="T93" fmla="*/ 99 h 175"/>
                <a:gd name="T94" fmla="*/ 339 w 339"/>
                <a:gd name="T95" fmla="*/ 85 h 175"/>
                <a:gd name="T96" fmla="*/ 338 w 339"/>
                <a:gd name="T97" fmla="*/ 67 h 175"/>
                <a:gd name="T98" fmla="*/ 327 w 339"/>
                <a:gd name="T99" fmla="*/ 51 h 175"/>
                <a:gd name="T100" fmla="*/ 312 w 339"/>
                <a:gd name="T101" fmla="*/ 37 h 175"/>
                <a:gd name="T102" fmla="*/ 296 w 339"/>
                <a:gd name="T103" fmla="*/ 27 h 175"/>
                <a:gd name="T104" fmla="*/ 278 w 339"/>
                <a:gd name="T105" fmla="*/ 14 h 175"/>
                <a:gd name="T106" fmla="*/ 256 w 339"/>
                <a:gd name="T107" fmla="*/ 6 h 175"/>
                <a:gd name="T108" fmla="*/ 239 w 339"/>
                <a:gd name="T109" fmla="*/ 4 h 175"/>
                <a:gd name="T110" fmla="*/ 223 w 339"/>
                <a:gd name="T111" fmla="*/ 0 h 175"/>
                <a:gd name="T112" fmla="*/ 207 w 339"/>
                <a:gd name="T113" fmla="*/ 0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39" h="175">
                  <a:moveTo>
                    <a:pt x="120" y="6"/>
                  </a:moveTo>
                  <a:lnTo>
                    <a:pt x="109" y="9"/>
                  </a:lnTo>
                  <a:lnTo>
                    <a:pt x="98" y="9"/>
                  </a:lnTo>
                  <a:lnTo>
                    <a:pt x="89" y="9"/>
                  </a:lnTo>
                  <a:lnTo>
                    <a:pt x="81" y="14"/>
                  </a:lnTo>
                  <a:lnTo>
                    <a:pt x="72" y="16"/>
                  </a:lnTo>
                  <a:lnTo>
                    <a:pt x="65" y="20"/>
                  </a:lnTo>
                  <a:lnTo>
                    <a:pt x="54" y="27"/>
                  </a:lnTo>
                  <a:lnTo>
                    <a:pt x="49" y="36"/>
                  </a:lnTo>
                  <a:lnTo>
                    <a:pt x="40" y="37"/>
                  </a:lnTo>
                  <a:lnTo>
                    <a:pt x="32" y="46"/>
                  </a:lnTo>
                  <a:lnTo>
                    <a:pt x="21" y="57"/>
                  </a:lnTo>
                  <a:lnTo>
                    <a:pt x="16" y="64"/>
                  </a:lnTo>
                  <a:lnTo>
                    <a:pt x="7" y="73"/>
                  </a:lnTo>
                  <a:lnTo>
                    <a:pt x="5" y="80"/>
                  </a:lnTo>
                  <a:lnTo>
                    <a:pt x="5" y="88"/>
                  </a:lnTo>
                  <a:lnTo>
                    <a:pt x="0" y="96"/>
                  </a:lnTo>
                  <a:lnTo>
                    <a:pt x="0" y="106"/>
                  </a:lnTo>
                  <a:lnTo>
                    <a:pt x="0" y="115"/>
                  </a:lnTo>
                  <a:lnTo>
                    <a:pt x="0" y="122"/>
                  </a:lnTo>
                  <a:lnTo>
                    <a:pt x="5" y="131"/>
                  </a:lnTo>
                  <a:lnTo>
                    <a:pt x="10" y="143"/>
                  </a:lnTo>
                  <a:lnTo>
                    <a:pt x="18" y="148"/>
                  </a:lnTo>
                  <a:lnTo>
                    <a:pt x="27" y="152"/>
                  </a:lnTo>
                  <a:lnTo>
                    <a:pt x="38" y="152"/>
                  </a:lnTo>
                  <a:lnTo>
                    <a:pt x="45" y="152"/>
                  </a:lnTo>
                  <a:lnTo>
                    <a:pt x="54" y="148"/>
                  </a:lnTo>
                  <a:lnTo>
                    <a:pt x="61" y="147"/>
                  </a:lnTo>
                  <a:lnTo>
                    <a:pt x="72" y="138"/>
                  </a:lnTo>
                  <a:lnTo>
                    <a:pt x="81" y="131"/>
                  </a:lnTo>
                  <a:lnTo>
                    <a:pt x="87" y="122"/>
                  </a:lnTo>
                  <a:lnTo>
                    <a:pt x="87" y="115"/>
                  </a:lnTo>
                  <a:lnTo>
                    <a:pt x="89" y="106"/>
                  </a:lnTo>
                  <a:lnTo>
                    <a:pt x="89" y="99"/>
                  </a:lnTo>
                  <a:lnTo>
                    <a:pt x="87" y="90"/>
                  </a:lnTo>
                  <a:lnTo>
                    <a:pt x="87" y="83"/>
                  </a:lnTo>
                  <a:lnTo>
                    <a:pt x="87" y="74"/>
                  </a:lnTo>
                  <a:lnTo>
                    <a:pt x="87" y="67"/>
                  </a:lnTo>
                  <a:lnTo>
                    <a:pt x="94" y="58"/>
                  </a:lnTo>
                  <a:lnTo>
                    <a:pt x="103" y="58"/>
                  </a:lnTo>
                  <a:lnTo>
                    <a:pt x="110" y="57"/>
                  </a:lnTo>
                  <a:lnTo>
                    <a:pt x="120" y="57"/>
                  </a:lnTo>
                  <a:lnTo>
                    <a:pt x="127" y="58"/>
                  </a:lnTo>
                  <a:lnTo>
                    <a:pt x="136" y="64"/>
                  </a:lnTo>
                  <a:lnTo>
                    <a:pt x="141" y="73"/>
                  </a:lnTo>
                  <a:lnTo>
                    <a:pt x="141" y="80"/>
                  </a:lnTo>
                  <a:lnTo>
                    <a:pt x="141" y="88"/>
                  </a:lnTo>
                  <a:lnTo>
                    <a:pt x="136" y="96"/>
                  </a:lnTo>
                  <a:lnTo>
                    <a:pt x="136" y="104"/>
                  </a:lnTo>
                  <a:lnTo>
                    <a:pt x="136" y="111"/>
                  </a:lnTo>
                  <a:lnTo>
                    <a:pt x="132" y="122"/>
                  </a:lnTo>
                  <a:lnTo>
                    <a:pt x="130" y="133"/>
                  </a:lnTo>
                  <a:lnTo>
                    <a:pt x="127" y="143"/>
                  </a:lnTo>
                  <a:lnTo>
                    <a:pt x="125" y="154"/>
                  </a:lnTo>
                  <a:lnTo>
                    <a:pt x="130" y="163"/>
                  </a:lnTo>
                  <a:lnTo>
                    <a:pt x="136" y="170"/>
                  </a:lnTo>
                  <a:lnTo>
                    <a:pt x="143" y="173"/>
                  </a:lnTo>
                  <a:lnTo>
                    <a:pt x="152" y="175"/>
                  </a:lnTo>
                  <a:lnTo>
                    <a:pt x="159" y="175"/>
                  </a:lnTo>
                  <a:lnTo>
                    <a:pt x="169" y="175"/>
                  </a:lnTo>
                  <a:lnTo>
                    <a:pt x="176" y="175"/>
                  </a:lnTo>
                  <a:lnTo>
                    <a:pt x="185" y="170"/>
                  </a:lnTo>
                  <a:lnTo>
                    <a:pt x="190" y="163"/>
                  </a:lnTo>
                  <a:lnTo>
                    <a:pt x="198" y="157"/>
                  </a:lnTo>
                  <a:lnTo>
                    <a:pt x="203" y="147"/>
                  </a:lnTo>
                  <a:lnTo>
                    <a:pt x="207" y="138"/>
                  </a:lnTo>
                  <a:lnTo>
                    <a:pt x="207" y="131"/>
                  </a:lnTo>
                  <a:lnTo>
                    <a:pt x="207" y="122"/>
                  </a:lnTo>
                  <a:lnTo>
                    <a:pt x="207" y="115"/>
                  </a:lnTo>
                  <a:lnTo>
                    <a:pt x="201" y="106"/>
                  </a:lnTo>
                  <a:lnTo>
                    <a:pt x="198" y="99"/>
                  </a:lnTo>
                  <a:lnTo>
                    <a:pt x="196" y="90"/>
                  </a:lnTo>
                  <a:lnTo>
                    <a:pt x="192" y="83"/>
                  </a:lnTo>
                  <a:lnTo>
                    <a:pt x="190" y="74"/>
                  </a:lnTo>
                  <a:lnTo>
                    <a:pt x="187" y="67"/>
                  </a:lnTo>
                  <a:lnTo>
                    <a:pt x="185" y="58"/>
                  </a:lnTo>
                  <a:lnTo>
                    <a:pt x="185" y="51"/>
                  </a:lnTo>
                  <a:lnTo>
                    <a:pt x="192" y="48"/>
                  </a:lnTo>
                  <a:lnTo>
                    <a:pt x="201" y="48"/>
                  </a:lnTo>
                  <a:lnTo>
                    <a:pt x="212" y="48"/>
                  </a:lnTo>
                  <a:lnTo>
                    <a:pt x="223" y="51"/>
                  </a:lnTo>
                  <a:lnTo>
                    <a:pt x="230" y="53"/>
                  </a:lnTo>
                  <a:lnTo>
                    <a:pt x="239" y="58"/>
                  </a:lnTo>
                  <a:lnTo>
                    <a:pt x="245" y="67"/>
                  </a:lnTo>
                  <a:lnTo>
                    <a:pt x="250" y="74"/>
                  </a:lnTo>
                  <a:lnTo>
                    <a:pt x="258" y="85"/>
                  </a:lnTo>
                  <a:lnTo>
                    <a:pt x="269" y="96"/>
                  </a:lnTo>
                  <a:lnTo>
                    <a:pt x="279" y="101"/>
                  </a:lnTo>
                  <a:lnTo>
                    <a:pt x="289" y="104"/>
                  </a:lnTo>
                  <a:lnTo>
                    <a:pt x="296" y="110"/>
                  </a:lnTo>
                  <a:lnTo>
                    <a:pt x="305" y="110"/>
                  </a:lnTo>
                  <a:lnTo>
                    <a:pt x="312" y="110"/>
                  </a:lnTo>
                  <a:lnTo>
                    <a:pt x="321" y="106"/>
                  </a:lnTo>
                  <a:lnTo>
                    <a:pt x="329" y="99"/>
                  </a:lnTo>
                  <a:lnTo>
                    <a:pt x="338" y="94"/>
                  </a:lnTo>
                  <a:lnTo>
                    <a:pt x="339" y="85"/>
                  </a:lnTo>
                  <a:lnTo>
                    <a:pt x="339" y="78"/>
                  </a:lnTo>
                  <a:lnTo>
                    <a:pt x="338" y="67"/>
                  </a:lnTo>
                  <a:lnTo>
                    <a:pt x="332" y="58"/>
                  </a:lnTo>
                  <a:lnTo>
                    <a:pt x="327" y="51"/>
                  </a:lnTo>
                  <a:lnTo>
                    <a:pt x="321" y="43"/>
                  </a:lnTo>
                  <a:lnTo>
                    <a:pt x="312" y="37"/>
                  </a:lnTo>
                  <a:lnTo>
                    <a:pt x="305" y="30"/>
                  </a:lnTo>
                  <a:lnTo>
                    <a:pt x="296" y="27"/>
                  </a:lnTo>
                  <a:lnTo>
                    <a:pt x="285" y="20"/>
                  </a:lnTo>
                  <a:lnTo>
                    <a:pt x="278" y="14"/>
                  </a:lnTo>
                  <a:lnTo>
                    <a:pt x="267" y="11"/>
                  </a:lnTo>
                  <a:lnTo>
                    <a:pt x="256" y="6"/>
                  </a:lnTo>
                  <a:lnTo>
                    <a:pt x="247" y="4"/>
                  </a:lnTo>
                  <a:lnTo>
                    <a:pt x="239" y="4"/>
                  </a:lnTo>
                  <a:lnTo>
                    <a:pt x="230" y="4"/>
                  </a:lnTo>
                  <a:lnTo>
                    <a:pt x="223" y="0"/>
                  </a:lnTo>
                  <a:lnTo>
                    <a:pt x="214" y="0"/>
                  </a:lnTo>
                  <a:lnTo>
                    <a:pt x="207" y="0"/>
                  </a:lnTo>
                  <a:lnTo>
                    <a:pt x="12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61" name="Freeform 153"/>
            <p:cNvSpPr>
              <a:spLocks/>
            </p:cNvSpPr>
            <p:nvPr/>
          </p:nvSpPr>
          <p:spPr bwMode="auto">
            <a:xfrm>
              <a:off x="4390" y="1650"/>
              <a:ext cx="230" cy="200"/>
            </a:xfrm>
            <a:custGeom>
              <a:avLst/>
              <a:gdLst>
                <a:gd name="T0" fmla="*/ 300 w 854"/>
                <a:gd name="T1" fmla="*/ 37 h 780"/>
                <a:gd name="T2" fmla="*/ 345 w 854"/>
                <a:gd name="T3" fmla="*/ 10 h 780"/>
                <a:gd name="T4" fmla="*/ 411 w 854"/>
                <a:gd name="T5" fmla="*/ 0 h 780"/>
                <a:gd name="T6" fmla="*/ 465 w 854"/>
                <a:gd name="T7" fmla="*/ 17 h 780"/>
                <a:gd name="T8" fmla="*/ 504 w 854"/>
                <a:gd name="T9" fmla="*/ 49 h 780"/>
                <a:gd name="T10" fmla="*/ 547 w 854"/>
                <a:gd name="T11" fmla="*/ 111 h 780"/>
                <a:gd name="T12" fmla="*/ 594 w 854"/>
                <a:gd name="T13" fmla="*/ 143 h 780"/>
                <a:gd name="T14" fmla="*/ 653 w 854"/>
                <a:gd name="T15" fmla="*/ 174 h 780"/>
                <a:gd name="T16" fmla="*/ 745 w 854"/>
                <a:gd name="T17" fmla="*/ 203 h 780"/>
                <a:gd name="T18" fmla="*/ 833 w 854"/>
                <a:gd name="T19" fmla="*/ 245 h 780"/>
                <a:gd name="T20" fmla="*/ 851 w 854"/>
                <a:gd name="T21" fmla="*/ 275 h 780"/>
                <a:gd name="T22" fmla="*/ 854 w 854"/>
                <a:gd name="T23" fmla="*/ 319 h 780"/>
                <a:gd name="T24" fmla="*/ 827 w 854"/>
                <a:gd name="T25" fmla="*/ 328 h 780"/>
                <a:gd name="T26" fmla="*/ 767 w 854"/>
                <a:gd name="T27" fmla="*/ 323 h 780"/>
                <a:gd name="T28" fmla="*/ 627 w 854"/>
                <a:gd name="T29" fmla="*/ 277 h 780"/>
                <a:gd name="T30" fmla="*/ 642 w 854"/>
                <a:gd name="T31" fmla="*/ 356 h 780"/>
                <a:gd name="T32" fmla="*/ 653 w 854"/>
                <a:gd name="T33" fmla="*/ 462 h 780"/>
                <a:gd name="T34" fmla="*/ 653 w 854"/>
                <a:gd name="T35" fmla="*/ 471 h 780"/>
                <a:gd name="T36" fmla="*/ 647 w 854"/>
                <a:gd name="T37" fmla="*/ 584 h 780"/>
                <a:gd name="T38" fmla="*/ 620 w 854"/>
                <a:gd name="T39" fmla="*/ 674 h 780"/>
                <a:gd name="T40" fmla="*/ 587 w 854"/>
                <a:gd name="T41" fmla="*/ 730 h 780"/>
                <a:gd name="T42" fmla="*/ 524 w 854"/>
                <a:gd name="T43" fmla="*/ 767 h 780"/>
                <a:gd name="T44" fmla="*/ 433 w 854"/>
                <a:gd name="T45" fmla="*/ 774 h 780"/>
                <a:gd name="T46" fmla="*/ 425 w 854"/>
                <a:gd name="T47" fmla="*/ 780 h 780"/>
                <a:gd name="T48" fmla="*/ 344 w 854"/>
                <a:gd name="T49" fmla="*/ 753 h 780"/>
                <a:gd name="T50" fmla="*/ 334 w 854"/>
                <a:gd name="T51" fmla="*/ 757 h 780"/>
                <a:gd name="T52" fmla="*/ 291 w 854"/>
                <a:gd name="T53" fmla="*/ 682 h 780"/>
                <a:gd name="T54" fmla="*/ 245 w 854"/>
                <a:gd name="T55" fmla="*/ 582 h 780"/>
                <a:gd name="T56" fmla="*/ 224 w 854"/>
                <a:gd name="T57" fmla="*/ 455 h 780"/>
                <a:gd name="T58" fmla="*/ 158 w 854"/>
                <a:gd name="T59" fmla="*/ 423 h 780"/>
                <a:gd name="T60" fmla="*/ 93 w 854"/>
                <a:gd name="T61" fmla="*/ 391 h 780"/>
                <a:gd name="T62" fmla="*/ 40 w 854"/>
                <a:gd name="T63" fmla="*/ 354 h 780"/>
                <a:gd name="T64" fmla="*/ 7 w 854"/>
                <a:gd name="T65" fmla="*/ 308 h 780"/>
                <a:gd name="T66" fmla="*/ 0 w 854"/>
                <a:gd name="T67" fmla="*/ 282 h 780"/>
                <a:gd name="T68" fmla="*/ 2 w 854"/>
                <a:gd name="T69" fmla="*/ 245 h 780"/>
                <a:gd name="T70" fmla="*/ 34 w 854"/>
                <a:gd name="T71" fmla="*/ 211 h 780"/>
                <a:gd name="T72" fmla="*/ 82 w 854"/>
                <a:gd name="T73" fmla="*/ 171 h 780"/>
                <a:gd name="T74" fmla="*/ 73 w 854"/>
                <a:gd name="T75" fmla="*/ 176 h 780"/>
                <a:gd name="T76" fmla="*/ 82 w 854"/>
                <a:gd name="T77" fmla="*/ 171 h 780"/>
                <a:gd name="T78" fmla="*/ 142 w 854"/>
                <a:gd name="T79" fmla="*/ 127 h 780"/>
                <a:gd name="T80" fmla="*/ 218 w 854"/>
                <a:gd name="T81" fmla="*/ 68 h 780"/>
                <a:gd name="T82" fmla="*/ 300 w 854"/>
                <a:gd name="T83" fmla="*/ 37 h 7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854" h="780">
                  <a:moveTo>
                    <a:pt x="300" y="37"/>
                  </a:moveTo>
                  <a:lnTo>
                    <a:pt x="345" y="10"/>
                  </a:lnTo>
                  <a:lnTo>
                    <a:pt x="411" y="0"/>
                  </a:lnTo>
                  <a:lnTo>
                    <a:pt x="465" y="17"/>
                  </a:lnTo>
                  <a:lnTo>
                    <a:pt x="504" y="49"/>
                  </a:lnTo>
                  <a:lnTo>
                    <a:pt x="547" y="111"/>
                  </a:lnTo>
                  <a:lnTo>
                    <a:pt x="594" y="143"/>
                  </a:lnTo>
                  <a:lnTo>
                    <a:pt x="653" y="174"/>
                  </a:lnTo>
                  <a:lnTo>
                    <a:pt x="745" y="203"/>
                  </a:lnTo>
                  <a:lnTo>
                    <a:pt x="833" y="245"/>
                  </a:lnTo>
                  <a:lnTo>
                    <a:pt x="851" y="275"/>
                  </a:lnTo>
                  <a:lnTo>
                    <a:pt x="854" y="319"/>
                  </a:lnTo>
                  <a:lnTo>
                    <a:pt x="827" y="328"/>
                  </a:lnTo>
                  <a:lnTo>
                    <a:pt x="767" y="323"/>
                  </a:lnTo>
                  <a:lnTo>
                    <a:pt x="627" y="277"/>
                  </a:lnTo>
                  <a:lnTo>
                    <a:pt x="642" y="356"/>
                  </a:lnTo>
                  <a:lnTo>
                    <a:pt x="653" y="462"/>
                  </a:lnTo>
                  <a:lnTo>
                    <a:pt x="653" y="471"/>
                  </a:lnTo>
                  <a:lnTo>
                    <a:pt x="647" y="584"/>
                  </a:lnTo>
                  <a:lnTo>
                    <a:pt x="620" y="674"/>
                  </a:lnTo>
                  <a:lnTo>
                    <a:pt x="587" y="730"/>
                  </a:lnTo>
                  <a:lnTo>
                    <a:pt x="524" y="767"/>
                  </a:lnTo>
                  <a:lnTo>
                    <a:pt x="433" y="774"/>
                  </a:lnTo>
                  <a:lnTo>
                    <a:pt x="425" y="780"/>
                  </a:lnTo>
                  <a:lnTo>
                    <a:pt x="344" y="753"/>
                  </a:lnTo>
                  <a:lnTo>
                    <a:pt x="334" y="757"/>
                  </a:lnTo>
                  <a:lnTo>
                    <a:pt x="291" y="682"/>
                  </a:lnTo>
                  <a:lnTo>
                    <a:pt x="245" y="582"/>
                  </a:lnTo>
                  <a:lnTo>
                    <a:pt x="224" y="455"/>
                  </a:lnTo>
                  <a:lnTo>
                    <a:pt x="158" y="423"/>
                  </a:lnTo>
                  <a:lnTo>
                    <a:pt x="93" y="391"/>
                  </a:lnTo>
                  <a:lnTo>
                    <a:pt x="40" y="354"/>
                  </a:lnTo>
                  <a:lnTo>
                    <a:pt x="7" y="308"/>
                  </a:lnTo>
                  <a:lnTo>
                    <a:pt x="0" y="282"/>
                  </a:lnTo>
                  <a:lnTo>
                    <a:pt x="2" y="245"/>
                  </a:lnTo>
                  <a:lnTo>
                    <a:pt x="34" y="211"/>
                  </a:lnTo>
                  <a:lnTo>
                    <a:pt x="82" y="171"/>
                  </a:lnTo>
                  <a:lnTo>
                    <a:pt x="73" y="176"/>
                  </a:lnTo>
                  <a:lnTo>
                    <a:pt x="82" y="171"/>
                  </a:lnTo>
                  <a:lnTo>
                    <a:pt x="142" y="127"/>
                  </a:lnTo>
                  <a:lnTo>
                    <a:pt x="218" y="68"/>
                  </a:lnTo>
                  <a:lnTo>
                    <a:pt x="300" y="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9253" name="Group 154"/>
            <p:cNvGrpSpPr>
              <a:grpSpLocks/>
            </p:cNvGrpSpPr>
            <p:nvPr/>
          </p:nvGrpSpPr>
          <p:grpSpPr bwMode="auto">
            <a:xfrm>
              <a:off x="4415" y="1660"/>
              <a:ext cx="221" cy="207"/>
              <a:chOff x="1227" y="2354"/>
              <a:chExt cx="410" cy="405"/>
            </a:xfrm>
          </p:grpSpPr>
          <p:sp>
            <p:nvSpPr>
              <p:cNvPr id="299163" name="Freeform 155"/>
              <p:cNvSpPr>
                <a:spLocks/>
              </p:cNvSpPr>
              <p:nvPr/>
            </p:nvSpPr>
            <p:spPr bwMode="auto">
              <a:xfrm>
                <a:off x="1227" y="2354"/>
                <a:ext cx="410" cy="405"/>
              </a:xfrm>
              <a:custGeom>
                <a:avLst/>
                <a:gdLst>
                  <a:gd name="T0" fmla="*/ 69 w 820"/>
                  <a:gd name="T1" fmla="*/ 72 h 809"/>
                  <a:gd name="T2" fmla="*/ 184 w 820"/>
                  <a:gd name="T3" fmla="*/ 77 h 809"/>
                  <a:gd name="T4" fmla="*/ 291 w 820"/>
                  <a:gd name="T5" fmla="*/ 77 h 809"/>
                  <a:gd name="T6" fmla="*/ 451 w 820"/>
                  <a:gd name="T7" fmla="*/ 49 h 809"/>
                  <a:gd name="T8" fmla="*/ 575 w 820"/>
                  <a:gd name="T9" fmla="*/ 15 h 809"/>
                  <a:gd name="T10" fmla="*/ 640 w 820"/>
                  <a:gd name="T11" fmla="*/ 0 h 809"/>
                  <a:gd name="T12" fmla="*/ 677 w 820"/>
                  <a:gd name="T13" fmla="*/ 0 h 809"/>
                  <a:gd name="T14" fmla="*/ 700 w 820"/>
                  <a:gd name="T15" fmla="*/ 14 h 809"/>
                  <a:gd name="T16" fmla="*/ 717 w 820"/>
                  <a:gd name="T17" fmla="*/ 82 h 809"/>
                  <a:gd name="T18" fmla="*/ 740 w 820"/>
                  <a:gd name="T19" fmla="*/ 254 h 809"/>
                  <a:gd name="T20" fmla="*/ 744 w 820"/>
                  <a:gd name="T21" fmla="*/ 262 h 809"/>
                  <a:gd name="T22" fmla="*/ 775 w 820"/>
                  <a:gd name="T23" fmla="*/ 450 h 809"/>
                  <a:gd name="T24" fmla="*/ 811 w 820"/>
                  <a:gd name="T25" fmla="*/ 656 h 809"/>
                  <a:gd name="T26" fmla="*/ 820 w 820"/>
                  <a:gd name="T27" fmla="*/ 725 h 809"/>
                  <a:gd name="T28" fmla="*/ 817 w 820"/>
                  <a:gd name="T29" fmla="*/ 751 h 809"/>
                  <a:gd name="T30" fmla="*/ 788 w 820"/>
                  <a:gd name="T31" fmla="*/ 776 h 809"/>
                  <a:gd name="T32" fmla="*/ 777 w 820"/>
                  <a:gd name="T33" fmla="*/ 776 h 809"/>
                  <a:gd name="T34" fmla="*/ 728 w 820"/>
                  <a:gd name="T35" fmla="*/ 781 h 809"/>
                  <a:gd name="T36" fmla="*/ 526 w 820"/>
                  <a:gd name="T37" fmla="*/ 772 h 809"/>
                  <a:gd name="T38" fmla="*/ 517 w 820"/>
                  <a:gd name="T39" fmla="*/ 776 h 809"/>
                  <a:gd name="T40" fmla="*/ 340 w 820"/>
                  <a:gd name="T41" fmla="*/ 788 h 809"/>
                  <a:gd name="T42" fmla="*/ 208 w 820"/>
                  <a:gd name="T43" fmla="*/ 804 h 809"/>
                  <a:gd name="T44" fmla="*/ 111 w 820"/>
                  <a:gd name="T45" fmla="*/ 809 h 809"/>
                  <a:gd name="T46" fmla="*/ 104 w 820"/>
                  <a:gd name="T47" fmla="*/ 809 h 809"/>
                  <a:gd name="T48" fmla="*/ 55 w 820"/>
                  <a:gd name="T49" fmla="*/ 801 h 809"/>
                  <a:gd name="T50" fmla="*/ 40 w 820"/>
                  <a:gd name="T51" fmla="*/ 779 h 809"/>
                  <a:gd name="T52" fmla="*/ 33 w 820"/>
                  <a:gd name="T53" fmla="*/ 705 h 809"/>
                  <a:gd name="T54" fmla="*/ 29 w 820"/>
                  <a:gd name="T55" fmla="*/ 552 h 809"/>
                  <a:gd name="T56" fmla="*/ 19 w 820"/>
                  <a:gd name="T57" fmla="*/ 354 h 809"/>
                  <a:gd name="T58" fmla="*/ 0 w 820"/>
                  <a:gd name="T59" fmla="*/ 114 h 809"/>
                  <a:gd name="T60" fmla="*/ 2 w 820"/>
                  <a:gd name="T61" fmla="*/ 82 h 809"/>
                  <a:gd name="T62" fmla="*/ 29 w 820"/>
                  <a:gd name="T63" fmla="*/ 68 h 809"/>
                  <a:gd name="T64" fmla="*/ 69 w 820"/>
                  <a:gd name="T65" fmla="*/ 72 h 8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20" h="809">
                    <a:moveTo>
                      <a:pt x="69" y="72"/>
                    </a:moveTo>
                    <a:lnTo>
                      <a:pt x="184" y="77"/>
                    </a:lnTo>
                    <a:lnTo>
                      <a:pt x="291" y="77"/>
                    </a:lnTo>
                    <a:lnTo>
                      <a:pt x="451" y="49"/>
                    </a:lnTo>
                    <a:lnTo>
                      <a:pt x="575" y="15"/>
                    </a:lnTo>
                    <a:lnTo>
                      <a:pt x="640" y="0"/>
                    </a:lnTo>
                    <a:lnTo>
                      <a:pt x="677" y="0"/>
                    </a:lnTo>
                    <a:lnTo>
                      <a:pt x="700" y="14"/>
                    </a:lnTo>
                    <a:lnTo>
                      <a:pt x="717" y="82"/>
                    </a:lnTo>
                    <a:lnTo>
                      <a:pt x="740" y="254"/>
                    </a:lnTo>
                    <a:lnTo>
                      <a:pt x="744" y="262"/>
                    </a:lnTo>
                    <a:lnTo>
                      <a:pt x="775" y="450"/>
                    </a:lnTo>
                    <a:lnTo>
                      <a:pt x="811" y="656"/>
                    </a:lnTo>
                    <a:lnTo>
                      <a:pt x="820" y="725"/>
                    </a:lnTo>
                    <a:lnTo>
                      <a:pt x="817" y="751"/>
                    </a:lnTo>
                    <a:lnTo>
                      <a:pt x="788" y="776"/>
                    </a:lnTo>
                    <a:lnTo>
                      <a:pt x="777" y="776"/>
                    </a:lnTo>
                    <a:lnTo>
                      <a:pt x="728" y="781"/>
                    </a:lnTo>
                    <a:lnTo>
                      <a:pt x="526" y="772"/>
                    </a:lnTo>
                    <a:lnTo>
                      <a:pt x="517" y="776"/>
                    </a:lnTo>
                    <a:lnTo>
                      <a:pt x="340" y="788"/>
                    </a:lnTo>
                    <a:lnTo>
                      <a:pt x="208" y="804"/>
                    </a:lnTo>
                    <a:lnTo>
                      <a:pt x="111" y="809"/>
                    </a:lnTo>
                    <a:lnTo>
                      <a:pt x="104" y="809"/>
                    </a:lnTo>
                    <a:lnTo>
                      <a:pt x="55" y="801"/>
                    </a:lnTo>
                    <a:lnTo>
                      <a:pt x="40" y="779"/>
                    </a:lnTo>
                    <a:lnTo>
                      <a:pt x="33" y="705"/>
                    </a:lnTo>
                    <a:lnTo>
                      <a:pt x="29" y="552"/>
                    </a:lnTo>
                    <a:lnTo>
                      <a:pt x="19" y="354"/>
                    </a:lnTo>
                    <a:lnTo>
                      <a:pt x="0" y="114"/>
                    </a:lnTo>
                    <a:lnTo>
                      <a:pt x="2" y="82"/>
                    </a:lnTo>
                    <a:lnTo>
                      <a:pt x="29" y="68"/>
                    </a:lnTo>
                    <a:lnTo>
                      <a:pt x="69" y="7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9164" name="Freeform 156"/>
              <p:cNvSpPr>
                <a:spLocks/>
              </p:cNvSpPr>
              <p:nvPr/>
            </p:nvSpPr>
            <p:spPr bwMode="auto">
              <a:xfrm>
                <a:off x="1249" y="2376"/>
                <a:ext cx="364" cy="362"/>
              </a:xfrm>
              <a:custGeom>
                <a:avLst/>
                <a:gdLst>
                  <a:gd name="T0" fmla="*/ 0 w 727"/>
                  <a:gd name="T1" fmla="*/ 65 h 725"/>
                  <a:gd name="T2" fmla="*/ 120 w 727"/>
                  <a:gd name="T3" fmla="*/ 67 h 725"/>
                  <a:gd name="T4" fmla="*/ 251 w 727"/>
                  <a:gd name="T5" fmla="*/ 72 h 725"/>
                  <a:gd name="T6" fmla="*/ 355 w 727"/>
                  <a:gd name="T7" fmla="*/ 62 h 725"/>
                  <a:gd name="T8" fmla="*/ 471 w 727"/>
                  <a:gd name="T9" fmla="*/ 35 h 725"/>
                  <a:gd name="T10" fmla="*/ 589 w 727"/>
                  <a:gd name="T11" fmla="*/ 0 h 725"/>
                  <a:gd name="T12" fmla="*/ 609 w 727"/>
                  <a:gd name="T13" fmla="*/ 2 h 725"/>
                  <a:gd name="T14" fmla="*/ 635 w 727"/>
                  <a:gd name="T15" fmla="*/ 18 h 725"/>
                  <a:gd name="T16" fmla="*/ 655 w 727"/>
                  <a:gd name="T17" fmla="*/ 192 h 725"/>
                  <a:gd name="T18" fmla="*/ 678 w 727"/>
                  <a:gd name="T19" fmla="*/ 328 h 725"/>
                  <a:gd name="T20" fmla="*/ 700 w 727"/>
                  <a:gd name="T21" fmla="*/ 460 h 725"/>
                  <a:gd name="T22" fmla="*/ 727 w 727"/>
                  <a:gd name="T23" fmla="*/ 642 h 725"/>
                  <a:gd name="T24" fmla="*/ 725 w 727"/>
                  <a:gd name="T25" fmla="*/ 679 h 725"/>
                  <a:gd name="T26" fmla="*/ 707 w 727"/>
                  <a:gd name="T27" fmla="*/ 695 h 725"/>
                  <a:gd name="T28" fmla="*/ 644 w 727"/>
                  <a:gd name="T29" fmla="*/ 700 h 725"/>
                  <a:gd name="T30" fmla="*/ 464 w 727"/>
                  <a:gd name="T31" fmla="*/ 692 h 725"/>
                  <a:gd name="T32" fmla="*/ 456 w 727"/>
                  <a:gd name="T33" fmla="*/ 693 h 725"/>
                  <a:gd name="T34" fmla="*/ 336 w 727"/>
                  <a:gd name="T35" fmla="*/ 702 h 725"/>
                  <a:gd name="T36" fmla="*/ 325 w 727"/>
                  <a:gd name="T37" fmla="*/ 707 h 725"/>
                  <a:gd name="T38" fmla="*/ 178 w 727"/>
                  <a:gd name="T39" fmla="*/ 720 h 725"/>
                  <a:gd name="T40" fmla="*/ 67 w 727"/>
                  <a:gd name="T41" fmla="*/ 725 h 725"/>
                  <a:gd name="T42" fmla="*/ 40 w 727"/>
                  <a:gd name="T43" fmla="*/ 715 h 725"/>
                  <a:gd name="T44" fmla="*/ 31 w 727"/>
                  <a:gd name="T45" fmla="*/ 713 h 725"/>
                  <a:gd name="T46" fmla="*/ 24 w 727"/>
                  <a:gd name="T47" fmla="*/ 658 h 725"/>
                  <a:gd name="T48" fmla="*/ 24 w 727"/>
                  <a:gd name="T49" fmla="*/ 416 h 725"/>
                  <a:gd name="T50" fmla="*/ 22 w 727"/>
                  <a:gd name="T51" fmla="*/ 272 h 725"/>
                  <a:gd name="T52" fmla="*/ 2 w 727"/>
                  <a:gd name="T53" fmla="*/ 129 h 725"/>
                  <a:gd name="T54" fmla="*/ 0 w 727"/>
                  <a:gd name="T55" fmla="*/ 65 h 7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727" h="725">
                    <a:moveTo>
                      <a:pt x="0" y="65"/>
                    </a:moveTo>
                    <a:lnTo>
                      <a:pt x="120" y="67"/>
                    </a:lnTo>
                    <a:lnTo>
                      <a:pt x="251" y="72"/>
                    </a:lnTo>
                    <a:lnTo>
                      <a:pt x="355" y="62"/>
                    </a:lnTo>
                    <a:lnTo>
                      <a:pt x="471" y="35"/>
                    </a:lnTo>
                    <a:lnTo>
                      <a:pt x="589" y="0"/>
                    </a:lnTo>
                    <a:lnTo>
                      <a:pt x="609" y="2"/>
                    </a:lnTo>
                    <a:lnTo>
                      <a:pt x="635" y="18"/>
                    </a:lnTo>
                    <a:lnTo>
                      <a:pt x="655" y="192"/>
                    </a:lnTo>
                    <a:lnTo>
                      <a:pt x="678" y="328"/>
                    </a:lnTo>
                    <a:lnTo>
                      <a:pt x="700" y="460"/>
                    </a:lnTo>
                    <a:lnTo>
                      <a:pt x="727" y="642"/>
                    </a:lnTo>
                    <a:lnTo>
                      <a:pt x="725" y="679"/>
                    </a:lnTo>
                    <a:lnTo>
                      <a:pt x="707" y="695"/>
                    </a:lnTo>
                    <a:lnTo>
                      <a:pt x="644" y="700"/>
                    </a:lnTo>
                    <a:lnTo>
                      <a:pt x="464" y="692"/>
                    </a:lnTo>
                    <a:lnTo>
                      <a:pt x="456" y="693"/>
                    </a:lnTo>
                    <a:lnTo>
                      <a:pt x="336" y="702"/>
                    </a:lnTo>
                    <a:lnTo>
                      <a:pt x="325" y="707"/>
                    </a:lnTo>
                    <a:lnTo>
                      <a:pt x="178" y="720"/>
                    </a:lnTo>
                    <a:lnTo>
                      <a:pt x="67" y="725"/>
                    </a:lnTo>
                    <a:lnTo>
                      <a:pt x="40" y="715"/>
                    </a:lnTo>
                    <a:lnTo>
                      <a:pt x="31" y="713"/>
                    </a:lnTo>
                    <a:lnTo>
                      <a:pt x="24" y="658"/>
                    </a:lnTo>
                    <a:lnTo>
                      <a:pt x="24" y="416"/>
                    </a:lnTo>
                    <a:lnTo>
                      <a:pt x="22" y="272"/>
                    </a:lnTo>
                    <a:lnTo>
                      <a:pt x="2" y="129"/>
                    </a:lnTo>
                    <a:lnTo>
                      <a:pt x="0" y="6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99165" name="Freeform 157"/>
            <p:cNvSpPr>
              <a:spLocks/>
            </p:cNvSpPr>
            <p:nvPr/>
          </p:nvSpPr>
          <p:spPr bwMode="auto">
            <a:xfrm>
              <a:off x="4420" y="1718"/>
              <a:ext cx="49" cy="79"/>
            </a:xfrm>
            <a:custGeom>
              <a:avLst/>
              <a:gdLst>
                <a:gd name="T0" fmla="*/ 24 w 180"/>
                <a:gd name="T1" fmla="*/ 97 h 307"/>
                <a:gd name="T2" fmla="*/ 40 w 180"/>
                <a:gd name="T3" fmla="*/ 80 h 307"/>
                <a:gd name="T4" fmla="*/ 40 w 180"/>
                <a:gd name="T5" fmla="*/ 64 h 307"/>
                <a:gd name="T6" fmla="*/ 39 w 180"/>
                <a:gd name="T7" fmla="*/ 48 h 307"/>
                <a:gd name="T8" fmla="*/ 50 w 180"/>
                <a:gd name="T9" fmla="*/ 32 h 307"/>
                <a:gd name="T10" fmla="*/ 66 w 180"/>
                <a:gd name="T11" fmla="*/ 16 h 307"/>
                <a:gd name="T12" fmla="*/ 82 w 180"/>
                <a:gd name="T13" fmla="*/ 7 h 307"/>
                <a:gd name="T14" fmla="*/ 100 w 180"/>
                <a:gd name="T15" fmla="*/ 0 h 307"/>
                <a:gd name="T16" fmla="*/ 120 w 180"/>
                <a:gd name="T17" fmla="*/ 2 h 307"/>
                <a:gd name="T18" fmla="*/ 137 w 180"/>
                <a:gd name="T19" fmla="*/ 7 h 307"/>
                <a:gd name="T20" fmla="*/ 150 w 180"/>
                <a:gd name="T21" fmla="*/ 18 h 307"/>
                <a:gd name="T22" fmla="*/ 159 w 180"/>
                <a:gd name="T23" fmla="*/ 37 h 307"/>
                <a:gd name="T24" fmla="*/ 148 w 180"/>
                <a:gd name="T25" fmla="*/ 55 h 307"/>
                <a:gd name="T26" fmla="*/ 137 w 180"/>
                <a:gd name="T27" fmla="*/ 69 h 307"/>
                <a:gd name="T28" fmla="*/ 120 w 180"/>
                <a:gd name="T29" fmla="*/ 80 h 307"/>
                <a:gd name="T30" fmla="*/ 104 w 180"/>
                <a:gd name="T31" fmla="*/ 87 h 307"/>
                <a:gd name="T32" fmla="*/ 95 w 180"/>
                <a:gd name="T33" fmla="*/ 101 h 307"/>
                <a:gd name="T34" fmla="*/ 93 w 180"/>
                <a:gd name="T35" fmla="*/ 117 h 307"/>
                <a:gd name="T36" fmla="*/ 100 w 180"/>
                <a:gd name="T37" fmla="*/ 129 h 307"/>
                <a:gd name="T38" fmla="*/ 117 w 180"/>
                <a:gd name="T39" fmla="*/ 138 h 307"/>
                <a:gd name="T40" fmla="*/ 142 w 180"/>
                <a:gd name="T41" fmla="*/ 149 h 307"/>
                <a:gd name="T42" fmla="*/ 160 w 180"/>
                <a:gd name="T43" fmla="*/ 159 h 307"/>
                <a:gd name="T44" fmla="*/ 177 w 180"/>
                <a:gd name="T45" fmla="*/ 175 h 307"/>
                <a:gd name="T46" fmla="*/ 180 w 180"/>
                <a:gd name="T47" fmla="*/ 193 h 307"/>
                <a:gd name="T48" fmla="*/ 180 w 180"/>
                <a:gd name="T49" fmla="*/ 212 h 307"/>
                <a:gd name="T50" fmla="*/ 177 w 180"/>
                <a:gd name="T51" fmla="*/ 228 h 307"/>
                <a:gd name="T52" fmla="*/ 160 w 180"/>
                <a:gd name="T53" fmla="*/ 235 h 307"/>
                <a:gd name="T54" fmla="*/ 139 w 180"/>
                <a:gd name="T55" fmla="*/ 238 h 307"/>
                <a:gd name="T56" fmla="*/ 120 w 180"/>
                <a:gd name="T57" fmla="*/ 240 h 307"/>
                <a:gd name="T58" fmla="*/ 100 w 180"/>
                <a:gd name="T59" fmla="*/ 230 h 307"/>
                <a:gd name="T60" fmla="*/ 88 w 180"/>
                <a:gd name="T61" fmla="*/ 214 h 307"/>
                <a:gd name="T62" fmla="*/ 73 w 180"/>
                <a:gd name="T63" fmla="*/ 224 h 307"/>
                <a:gd name="T64" fmla="*/ 73 w 180"/>
                <a:gd name="T65" fmla="*/ 240 h 307"/>
                <a:gd name="T66" fmla="*/ 84 w 180"/>
                <a:gd name="T67" fmla="*/ 260 h 307"/>
                <a:gd name="T68" fmla="*/ 90 w 180"/>
                <a:gd name="T69" fmla="*/ 277 h 307"/>
                <a:gd name="T70" fmla="*/ 79 w 180"/>
                <a:gd name="T71" fmla="*/ 297 h 307"/>
                <a:gd name="T72" fmla="*/ 62 w 180"/>
                <a:gd name="T73" fmla="*/ 304 h 307"/>
                <a:gd name="T74" fmla="*/ 44 w 180"/>
                <a:gd name="T75" fmla="*/ 304 h 307"/>
                <a:gd name="T76" fmla="*/ 28 w 180"/>
                <a:gd name="T77" fmla="*/ 288 h 307"/>
                <a:gd name="T78" fmla="*/ 11 w 180"/>
                <a:gd name="T79" fmla="*/ 270 h 307"/>
                <a:gd name="T80" fmla="*/ 8 w 180"/>
                <a:gd name="T81" fmla="*/ 251 h 307"/>
                <a:gd name="T82" fmla="*/ 8 w 180"/>
                <a:gd name="T83" fmla="*/ 233 h 307"/>
                <a:gd name="T84" fmla="*/ 13 w 180"/>
                <a:gd name="T85" fmla="*/ 214 h 307"/>
                <a:gd name="T86" fmla="*/ 13 w 180"/>
                <a:gd name="T87" fmla="*/ 198 h 307"/>
                <a:gd name="T88" fmla="*/ 13 w 180"/>
                <a:gd name="T89" fmla="*/ 182 h 307"/>
                <a:gd name="T90" fmla="*/ 13 w 180"/>
                <a:gd name="T91" fmla="*/ 166 h 307"/>
                <a:gd name="T92" fmla="*/ 0 w 180"/>
                <a:gd name="T93" fmla="*/ 124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80" h="307">
                  <a:moveTo>
                    <a:pt x="13" y="97"/>
                  </a:moveTo>
                  <a:lnTo>
                    <a:pt x="24" y="97"/>
                  </a:lnTo>
                  <a:lnTo>
                    <a:pt x="33" y="90"/>
                  </a:lnTo>
                  <a:lnTo>
                    <a:pt x="40" y="80"/>
                  </a:lnTo>
                  <a:lnTo>
                    <a:pt x="40" y="71"/>
                  </a:lnTo>
                  <a:lnTo>
                    <a:pt x="40" y="64"/>
                  </a:lnTo>
                  <a:lnTo>
                    <a:pt x="39" y="55"/>
                  </a:lnTo>
                  <a:lnTo>
                    <a:pt x="39" y="48"/>
                  </a:lnTo>
                  <a:lnTo>
                    <a:pt x="40" y="39"/>
                  </a:lnTo>
                  <a:lnTo>
                    <a:pt x="50" y="32"/>
                  </a:lnTo>
                  <a:lnTo>
                    <a:pt x="55" y="23"/>
                  </a:lnTo>
                  <a:lnTo>
                    <a:pt x="66" y="16"/>
                  </a:lnTo>
                  <a:lnTo>
                    <a:pt x="73" y="11"/>
                  </a:lnTo>
                  <a:lnTo>
                    <a:pt x="82" y="7"/>
                  </a:lnTo>
                  <a:lnTo>
                    <a:pt x="90" y="2"/>
                  </a:lnTo>
                  <a:lnTo>
                    <a:pt x="100" y="0"/>
                  </a:lnTo>
                  <a:lnTo>
                    <a:pt x="110" y="0"/>
                  </a:lnTo>
                  <a:lnTo>
                    <a:pt x="120" y="2"/>
                  </a:lnTo>
                  <a:lnTo>
                    <a:pt x="128" y="6"/>
                  </a:lnTo>
                  <a:lnTo>
                    <a:pt x="137" y="7"/>
                  </a:lnTo>
                  <a:lnTo>
                    <a:pt x="144" y="11"/>
                  </a:lnTo>
                  <a:lnTo>
                    <a:pt x="150" y="18"/>
                  </a:lnTo>
                  <a:lnTo>
                    <a:pt x="159" y="29"/>
                  </a:lnTo>
                  <a:lnTo>
                    <a:pt x="159" y="37"/>
                  </a:lnTo>
                  <a:lnTo>
                    <a:pt x="159" y="44"/>
                  </a:lnTo>
                  <a:lnTo>
                    <a:pt x="148" y="55"/>
                  </a:lnTo>
                  <a:lnTo>
                    <a:pt x="144" y="66"/>
                  </a:lnTo>
                  <a:lnTo>
                    <a:pt x="137" y="69"/>
                  </a:lnTo>
                  <a:lnTo>
                    <a:pt x="128" y="74"/>
                  </a:lnTo>
                  <a:lnTo>
                    <a:pt x="120" y="80"/>
                  </a:lnTo>
                  <a:lnTo>
                    <a:pt x="111" y="81"/>
                  </a:lnTo>
                  <a:lnTo>
                    <a:pt x="104" y="87"/>
                  </a:lnTo>
                  <a:lnTo>
                    <a:pt x="95" y="92"/>
                  </a:lnTo>
                  <a:lnTo>
                    <a:pt x="95" y="101"/>
                  </a:lnTo>
                  <a:lnTo>
                    <a:pt x="93" y="108"/>
                  </a:lnTo>
                  <a:lnTo>
                    <a:pt x="93" y="117"/>
                  </a:lnTo>
                  <a:lnTo>
                    <a:pt x="93" y="124"/>
                  </a:lnTo>
                  <a:lnTo>
                    <a:pt x="100" y="129"/>
                  </a:lnTo>
                  <a:lnTo>
                    <a:pt x="110" y="133"/>
                  </a:lnTo>
                  <a:lnTo>
                    <a:pt x="117" y="138"/>
                  </a:lnTo>
                  <a:lnTo>
                    <a:pt x="128" y="140"/>
                  </a:lnTo>
                  <a:lnTo>
                    <a:pt x="142" y="149"/>
                  </a:lnTo>
                  <a:lnTo>
                    <a:pt x="153" y="154"/>
                  </a:lnTo>
                  <a:lnTo>
                    <a:pt x="160" y="159"/>
                  </a:lnTo>
                  <a:lnTo>
                    <a:pt x="170" y="170"/>
                  </a:lnTo>
                  <a:lnTo>
                    <a:pt x="177" y="175"/>
                  </a:lnTo>
                  <a:lnTo>
                    <a:pt x="177" y="182"/>
                  </a:lnTo>
                  <a:lnTo>
                    <a:pt x="180" y="193"/>
                  </a:lnTo>
                  <a:lnTo>
                    <a:pt x="180" y="201"/>
                  </a:lnTo>
                  <a:lnTo>
                    <a:pt x="180" y="212"/>
                  </a:lnTo>
                  <a:lnTo>
                    <a:pt x="177" y="219"/>
                  </a:lnTo>
                  <a:lnTo>
                    <a:pt x="177" y="228"/>
                  </a:lnTo>
                  <a:lnTo>
                    <a:pt x="170" y="233"/>
                  </a:lnTo>
                  <a:lnTo>
                    <a:pt x="160" y="235"/>
                  </a:lnTo>
                  <a:lnTo>
                    <a:pt x="150" y="235"/>
                  </a:lnTo>
                  <a:lnTo>
                    <a:pt x="139" y="238"/>
                  </a:lnTo>
                  <a:lnTo>
                    <a:pt x="131" y="240"/>
                  </a:lnTo>
                  <a:lnTo>
                    <a:pt x="120" y="240"/>
                  </a:lnTo>
                  <a:lnTo>
                    <a:pt x="111" y="235"/>
                  </a:lnTo>
                  <a:lnTo>
                    <a:pt x="100" y="230"/>
                  </a:lnTo>
                  <a:lnTo>
                    <a:pt x="93" y="223"/>
                  </a:lnTo>
                  <a:lnTo>
                    <a:pt x="88" y="214"/>
                  </a:lnTo>
                  <a:lnTo>
                    <a:pt x="79" y="217"/>
                  </a:lnTo>
                  <a:lnTo>
                    <a:pt x="73" y="224"/>
                  </a:lnTo>
                  <a:lnTo>
                    <a:pt x="73" y="233"/>
                  </a:lnTo>
                  <a:lnTo>
                    <a:pt x="73" y="240"/>
                  </a:lnTo>
                  <a:lnTo>
                    <a:pt x="79" y="249"/>
                  </a:lnTo>
                  <a:lnTo>
                    <a:pt x="84" y="260"/>
                  </a:lnTo>
                  <a:lnTo>
                    <a:pt x="90" y="267"/>
                  </a:lnTo>
                  <a:lnTo>
                    <a:pt x="90" y="277"/>
                  </a:lnTo>
                  <a:lnTo>
                    <a:pt x="88" y="286"/>
                  </a:lnTo>
                  <a:lnTo>
                    <a:pt x="79" y="297"/>
                  </a:lnTo>
                  <a:lnTo>
                    <a:pt x="71" y="298"/>
                  </a:lnTo>
                  <a:lnTo>
                    <a:pt x="62" y="304"/>
                  </a:lnTo>
                  <a:lnTo>
                    <a:pt x="51" y="307"/>
                  </a:lnTo>
                  <a:lnTo>
                    <a:pt x="44" y="304"/>
                  </a:lnTo>
                  <a:lnTo>
                    <a:pt x="33" y="297"/>
                  </a:lnTo>
                  <a:lnTo>
                    <a:pt x="28" y="288"/>
                  </a:lnTo>
                  <a:lnTo>
                    <a:pt x="19" y="277"/>
                  </a:lnTo>
                  <a:lnTo>
                    <a:pt x="11" y="270"/>
                  </a:lnTo>
                  <a:lnTo>
                    <a:pt x="8" y="260"/>
                  </a:lnTo>
                  <a:lnTo>
                    <a:pt x="8" y="251"/>
                  </a:lnTo>
                  <a:lnTo>
                    <a:pt x="6" y="240"/>
                  </a:lnTo>
                  <a:lnTo>
                    <a:pt x="8" y="233"/>
                  </a:lnTo>
                  <a:lnTo>
                    <a:pt x="8" y="224"/>
                  </a:lnTo>
                  <a:lnTo>
                    <a:pt x="13" y="214"/>
                  </a:lnTo>
                  <a:lnTo>
                    <a:pt x="13" y="207"/>
                  </a:lnTo>
                  <a:lnTo>
                    <a:pt x="13" y="198"/>
                  </a:lnTo>
                  <a:lnTo>
                    <a:pt x="13" y="191"/>
                  </a:lnTo>
                  <a:lnTo>
                    <a:pt x="13" y="182"/>
                  </a:lnTo>
                  <a:lnTo>
                    <a:pt x="13" y="175"/>
                  </a:lnTo>
                  <a:lnTo>
                    <a:pt x="13" y="166"/>
                  </a:lnTo>
                  <a:lnTo>
                    <a:pt x="13" y="159"/>
                  </a:lnTo>
                  <a:lnTo>
                    <a:pt x="0" y="124"/>
                  </a:lnTo>
                  <a:lnTo>
                    <a:pt x="13" y="9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66" name="Freeform 158"/>
            <p:cNvSpPr>
              <a:spLocks/>
            </p:cNvSpPr>
            <p:nvPr/>
          </p:nvSpPr>
          <p:spPr bwMode="auto">
            <a:xfrm>
              <a:off x="4585" y="1699"/>
              <a:ext cx="50" cy="64"/>
            </a:xfrm>
            <a:custGeom>
              <a:avLst/>
              <a:gdLst>
                <a:gd name="T0" fmla="*/ 130 w 187"/>
                <a:gd name="T1" fmla="*/ 34 h 251"/>
                <a:gd name="T2" fmla="*/ 109 w 187"/>
                <a:gd name="T3" fmla="*/ 21 h 251"/>
                <a:gd name="T4" fmla="*/ 83 w 187"/>
                <a:gd name="T5" fmla="*/ 11 h 251"/>
                <a:gd name="T6" fmla="*/ 65 w 187"/>
                <a:gd name="T7" fmla="*/ 2 h 251"/>
                <a:gd name="T8" fmla="*/ 45 w 187"/>
                <a:gd name="T9" fmla="*/ 0 h 251"/>
                <a:gd name="T10" fmla="*/ 27 w 187"/>
                <a:gd name="T11" fmla="*/ 0 h 251"/>
                <a:gd name="T12" fmla="*/ 5 w 187"/>
                <a:gd name="T13" fmla="*/ 13 h 251"/>
                <a:gd name="T14" fmla="*/ 0 w 187"/>
                <a:gd name="T15" fmla="*/ 28 h 251"/>
                <a:gd name="T16" fmla="*/ 5 w 187"/>
                <a:gd name="T17" fmla="*/ 44 h 251"/>
                <a:gd name="T18" fmla="*/ 21 w 187"/>
                <a:gd name="T19" fmla="*/ 58 h 251"/>
                <a:gd name="T20" fmla="*/ 40 w 187"/>
                <a:gd name="T21" fmla="*/ 64 h 251"/>
                <a:gd name="T22" fmla="*/ 60 w 187"/>
                <a:gd name="T23" fmla="*/ 69 h 251"/>
                <a:gd name="T24" fmla="*/ 76 w 187"/>
                <a:gd name="T25" fmla="*/ 80 h 251"/>
                <a:gd name="T26" fmla="*/ 72 w 187"/>
                <a:gd name="T27" fmla="*/ 95 h 251"/>
                <a:gd name="T28" fmla="*/ 61 w 187"/>
                <a:gd name="T29" fmla="*/ 108 h 251"/>
                <a:gd name="T30" fmla="*/ 49 w 187"/>
                <a:gd name="T31" fmla="*/ 122 h 251"/>
                <a:gd name="T32" fmla="*/ 40 w 187"/>
                <a:gd name="T33" fmla="*/ 138 h 251"/>
                <a:gd name="T34" fmla="*/ 27 w 187"/>
                <a:gd name="T35" fmla="*/ 154 h 251"/>
                <a:gd name="T36" fmla="*/ 23 w 187"/>
                <a:gd name="T37" fmla="*/ 171 h 251"/>
                <a:gd name="T38" fmla="*/ 32 w 187"/>
                <a:gd name="T39" fmla="*/ 187 h 251"/>
                <a:gd name="T40" fmla="*/ 50 w 187"/>
                <a:gd name="T41" fmla="*/ 191 h 251"/>
                <a:gd name="T42" fmla="*/ 67 w 187"/>
                <a:gd name="T43" fmla="*/ 175 h 251"/>
                <a:gd name="T44" fmla="*/ 87 w 187"/>
                <a:gd name="T45" fmla="*/ 166 h 251"/>
                <a:gd name="T46" fmla="*/ 98 w 187"/>
                <a:gd name="T47" fmla="*/ 182 h 251"/>
                <a:gd name="T48" fmla="*/ 94 w 187"/>
                <a:gd name="T49" fmla="*/ 201 h 251"/>
                <a:gd name="T50" fmla="*/ 92 w 187"/>
                <a:gd name="T51" fmla="*/ 219 h 251"/>
                <a:gd name="T52" fmla="*/ 94 w 187"/>
                <a:gd name="T53" fmla="*/ 235 h 251"/>
                <a:gd name="T54" fmla="*/ 109 w 187"/>
                <a:gd name="T55" fmla="*/ 251 h 251"/>
                <a:gd name="T56" fmla="*/ 130 w 187"/>
                <a:gd name="T57" fmla="*/ 249 h 251"/>
                <a:gd name="T58" fmla="*/ 147 w 187"/>
                <a:gd name="T59" fmla="*/ 235 h 251"/>
                <a:gd name="T60" fmla="*/ 158 w 187"/>
                <a:gd name="T61" fmla="*/ 217 h 251"/>
                <a:gd name="T62" fmla="*/ 163 w 187"/>
                <a:gd name="T63" fmla="*/ 201 h 251"/>
                <a:gd name="T64" fmla="*/ 169 w 187"/>
                <a:gd name="T65" fmla="*/ 182 h 251"/>
                <a:gd name="T66" fmla="*/ 174 w 187"/>
                <a:gd name="T67" fmla="*/ 166 h 251"/>
                <a:gd name="T68" fmla="*/ 185 w 187"/>
                <a:gd name="T69" fmla="*/ 148 h 251"/>
                <a:gd name="T70" fmla="*/ 187 w 187"/>
                <a:gd name="T71" fmla="*/ 133 h 251"/>
                <a:gd name="T72" fmla="*/ 185 w 187"/>
                <a:gd name="T73" fmla="*/ 117 h 251"/>
                <a:gd name="T74" fmla="*/ 180 w 187"/>
                <a:gd name="T75" fmla="*/ 101 h 251"/>
                <a:gd name="T76" fmla="*/ 174 w 187"/>
                <a:gd name="T77" fmla="*/ 85 h 251"/>
                <a:gd name="T78" fmla="*/ 174 w 187"/>
                <a:gd name="T79" fmla="*/ 65 h 251"/>
                <a:gd name="T80" fmla="*/ 163 w 187"/>
                <a:gd name="T81" fmla="*/ 53 h 251"/>
                <a:gd name="T82" fmla="*/ 141 w 187"/>
                <a:gd name="T83" fmla="*/ 37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87" h="251">
                  <a:moveTo>
                    <a:pt x="141" y="37"/>
                  </a:moveTo>
                  <a:lnTo>
                    <a:pt x="130" y="34"/>
                  </a:lnTo>
                  <a:lnTo>
                    <a:pt x="120" y="27"/>
                  </a:lnTo>
                  <a:lnTo>
                    <a:pt x="109" y="21"/>
                  </a:lnTo>
                  <a:lnTo>
                    <a:pt x="94" y="13"/>
                  </a:lnTo>
                  <a:lnTo>
                    <a:pt x="83" y="11"/>
                  </a:lnTo>
                  <a:lnTo>
                    <a:pt x="76" y="5"/>
                  </a:lnTo>
                  <a:lnTo>
                    <a:pt x="65" y="2"/>
                  </a:lnTo>
                  <a:lnTo>
                    <a:pt x="54" y="0"/>
                  </a:lnTo>
                  <a:lnTo>
                    <a:pt x="45" y="0"/>
                  </a:lnTo>
                  <a:lnTo>
                    <a:pt x="34" y="0"/>
                  </a:lnTo>
                  <a:lnTo>
                    <a:pt x="27" y="0"/>
                  </a:lnTo>
                  <a:lnTo>
                    <a:pt x="12" y="2"/>
                  </a:lnTo>
                  <a:lnTo>
                    <a:pt x="5" y="13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0" y="37"/>
                  </a:lnTo>
                  <a:lnTo>
                    <a:pt x="5" y="44"/>
                  </a:lnTo>
                  <a:lnTo>
                    <a:pt x="10" y="53"/>
                  </a:lnTo>
                  <a:lnTo>
                    <a:pt x="21" y="58"/>
                  </a:lnTo>
                  <a:lnTo>
                    <a:pt x="32" y="64"/>
                  </a:lnTo>
                  <a:lnTo>
                    <a:pt x="40" y="64"/>
                  </a:lnTo>
                  <a:lnTo>
                    <a:pt x="49" y="65"/>
                  </a:lnTo>
                  <a:lnTo>
                    <a:pt x="60" y="69"/>
                  </a:lnTo>
                  <a:lnTo>
                    <a:pt x="70" y="71"/>
                  </a:lnTo>
                  <a:lnTo>
                    <a:pt x="76" y="80"/>
                  </a:lnTo>
                  <a:lnTo>
                    <a:pt x="76" y="87"/>
                  </a:lnTo>
                  <a:lnTo>
                    <a:pt x="72" y="95"/>
                  </a:lnTo>
                  <a:lnTo>
                    <a:pt x="65" y="101"/>
                  </a:lnTo>
                  <a:lnTo>
                    <a:pt x="61" y="108"/>
                  </a:lnTo>
                  <a:lnTo>
                    <a:pt x="54" y="113"/>
                  </a:lnTo>
                  <a:lnTo>
                    <a:pt x="49" y="122"/>
                  </a:lnTo>
                  <a:lnTo>
                    <a:pt x="45" y="129"/>
                  </a:lnTo>
                  <a:lnTo>
                    <a:pt x="40" y="138"/>
                  </a:lnTo>
                  <a:lnTo>
                    <a:pt x="32" y="145"/>
                  </a:lnTo>
                  <a:lnTo>
                    <a:pt x="27" y="154"/>
                  </a:lnTo>
                  <a:lnTo>
                    <a:pt x="23" y="161"/>
                  </a:lnTo>
                  <a:lnTo>
                    <a:pt x="23" y="171"/>
                  </a:lnTo>
                  <a:lnTo>
                    <a:pt x="27" y="180"/>
                  </a:lnTo>
                  <a:lnTo>
                    <a:pt x="32" y="187"/>
                  </a:lnTo>
                  <a:lnTo>
                    <a:pt x="43" y="193"/>
                  </a:lnTo>
                  <a:lnTo>
                    <a:pt x="50" y="191"/>
                  </a:lnTo>
                  <a:lnTo>
                    <a:pt x="60" y="185"/>
                  </a:lnTo>
                  <a:lnTo>
                    <a:pt x="67" y="175"/>
                  </a:lnTo>
                  <a:lnTo>
                    <a:pt x="76" y="170"/>
                  </a:lnTo>
                  <a:lnTo>
                    <a:pt x="87" y="166"/>
                  </a:lnTo>
                  <a:lnTo>
                    <a:pt x="94" y="175"/>
                  </a:lnTo>
                  <a:lnTo>
                    <a:pt x="98" y="182"/>
                  </a:lnTo>
                  <a:lnTo>
                    <a:pt x="98" y="191"/>
                  </a:lnTo>
                  <a:lnTo>
                    <a:pt x="94" y="201"/>
                  </a:lnTo>
                  <a:lnTo>
                    <a:pt x="94" y="208"/>
                  </a:lnTo>
                  <a:lnTo>
                    <a:pt x="92" y="219"/>
                  </a:lnTo>
                  <a:lnTo>
                    <a:pt x="92" y="228"/>
                  </a:lnTo>
                  <a:lnTo>
                    <a:pt x="94" y="235"/>
                  </a:lnTo>
                  <a:lnTo>
                    <a:pt x="100" y="245"/>
                  </a:lnTo>
                  <a:lnTo>
                    <a:pt x="109" y="251"/>
                  </a:lnTo>
                  <a:lnTo>
                    <a:pt x="120" y="251"/>
                  </a:lnTo>
                  <a:lnTo>
                    <a:pt x="130" y="249"/>
                  </a:lnTo>
                  <a:lnTo>
                    <a:pt x="141" y="244"/>
                  </a:lnTo>
                  <a:lnTo>
                    <a:pt x="147" y="235"/>
                  </a:lnTo>
                  <a:lnTo>
                    <a:pt x="152" y="228"/>
                  </a:lnTo>
                  <a:lnTo>
                    <a:pt x="158" y="217"/>
                  </a:lnTo>
                  <a:lnTo>
                    <a:pt x="163" y="208"/>
                  </a:lnTo>
                  <a:lnTo>
                    <a:pt x="163" y="201"/>
                  </a:lnTo>
                  <a:lnTo>
                    <a:pt x="165" y="191"/>
                  </a:lnTo>
                  <a:lnTo>
                    <a:pt x="169" y="182"/>
                  </a:lnTo>
                  <a:lnTo>
                    <a:pt x="170" y="175"/>
                  </a:lnTo>
                  <a:lnTo>
                    <a:pt x="174" y="166"/>
                  </a:lnTo>
                  <a:lnTo>
                    <a:pt x="181" y="159"/>
                  </a:lnTo>
                  <a:lnTo>
                    <a:pt x="185" y="148"/>
                  </a:lnTo>
                  <a:lnTo>
                    <a:pt x="187" y="140"/>
                  </a:lnTo>
                  <a:lnTo>
                    <a:pt x="187" y="133"/>
                  </a:lnTo>
                  <a:lnTo>
                    <a:pt x="187" y="124"/>
                  </a:lnTo>
                  <a:lnTo>
                    <a:pt x="185" y="117"/>
                  </a:lnTo>
                  <a:lnTo>
                    <a:pt x="180" y="108"/>
                  </a:lnTo>
                  <a:lnTo>
                    <a:pt x="180" y="101"/>
                  </a:lnTo>
                  <a:lnTo>
                    <a:pt x="174" y="92"/>
                  </a:lnTo>
                  <a:lnTo>
                    <a:pt x="174" y="85"/>
                  </a:lnTo>
                  <a:lnTo>
                    <a:pt x="174" y="74"/>
                  </a:lnTo>
                  <a:lnTo>
                    <a:pt x="174" y="65"/>
                  </a:lnTo>
                  <a:lnTo>
                    <a:pt x="165" y="60"/>
                  </a:lnTo>
                  <a:lnTo>
                    <a:pt x="163" y="53"/>
                  </a:lnTo>
                  <a:lnTo>
                    <a:pt x="158" y="44"/>
                  </a:lnTo>
                  <a:lnTo>
                    <a:pt x="141" y="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67" name="Freeform 159"/>
            <p:cNvSpPr>
              <a:spLocks/>
            </p:cNvSpPr>
            <p:nvPr/>
          </p:nvSpPr>
          <p:spPr bwMode="auto">
            <a:xfrm>
              <a:off x="4431" y="1529"/>
              <a:ext cx="133" cy="114"/>
            </a:xfrm>
            <a:custGeom>
              <a:avLst/>
              <a:gdLst>
                <a:gd name="T0" fmla="*/ 353 w 493"/>
                <a:gd name="T1" fmla="*/ 185 h 445"/>
                <a:gd name="T2" fmla="*/ 322 w 493"/>
                <a:gd name="T3" fmla="*/ 122 h 445"/>
                <a:gd name="T4" fmla="*/ 284 w 493"/>
                <a:gd name="T5" fmla="*/ 71 h 445"/>
                <a:gd name="T6" fmla="*/ 240 w 493"/>
                <a:gd name="T7" fmla="*/ 32 h 445"/>
                <a:gd name="T8" fmla="*/ 202 w 493"/>
                <a:gd name="T9" fmla="*/ 7 h 445"/>
                <a:gd name="T10" fmla="*/ 164 w 493"/>
                <a:gd name="T11" fmla="*/ 0 h 445"/>
                <a:gd name="T12" fmla="*/ 115 w 493"/>
                <a:gd name="T13" fmla="*/ 0 h 445"/>
                <a:gd name="T14" fmla="*/ 75 w 493"/>
                <a:gd name="T15" fmla="*/ 18 h 445"/>
                <a:gd name="T16" fmla="*/ 28 w 493"/>
                <a:gd name="T17" fmla="*/ 60 h 445"/>
                <a:gd name="T18" fmla="*/ 6 w 493"/>
                <a:gd name="T19" fmla="*/ 101 h 445"/>
                <a:gd name="T20" fmla="*/ 0 w 493"/>
                <a:gd name="T21" fmla="*/ 150 h 445"/>
                <a:gd name="T22" fmla="*/ 0 w 493"/>
                <a:gd name="T23" fmla="*/ 219 h 445"/>
                <a:gd name="T24" fmla="*/ 15 w 493"/>
                <a:gd name="T25" fmla="*/ 277 h 445"/>
                <a:gd name="T26" fmla="*/ 28 w 493"/>
                <a:gd name="T27" fmla="*/ 328 h 445"/>
                <a:gd name="T28" fmla="*/ 53 w 493"/>
                <a:gd name="T29" fmla="*/ 365 h 445"/>
                <a:gd name="T30" fmla="*/ 82 w 493"/>
                <a:gd name="T31" fmla="*/ 397 h 445"/>
                <a:gd name="T32" fmla="*/ 131 w 493"/>
                <a:gd name="T33" fmla="*/ 429 h 445"/>
                <a:gd name="T34" fmla="*/ 173 w 493"/>
                <a:gd name="T35" fmla="*/ 441 h 445"/>
                <a:gd name="T36" fmla="*/ 219 w 493"/>
                <a:gd name="T37" fmla="*/ 445 h 445"/>
                <a:gd name="T38" fmla="*/ 262 w 493"/>
                <a:gd name="T39" fmla="*/ 434 h 445"/>
                <a:gd name="T40" fmla="*/ 299 w 493"/>
                <a:gd name="T41" fmla="*/ 423 h 445"/>
                <a:gd name="T42" fmla="*/ 331 w 493"/>
                <a:gd name="T43" fmla="*/ 386 h 445"/>
                <a:gd name="T44" fmla="*/ 344 w 493"/>
                <a:gd name="T45" fmla="*/ 335 h 445"/>
                <a:gd name="T46" fmla="*/ 353 w 493"/>
                <a:gd name="T47" fmla="*/ 280 h 445"/>
                <a:gd name="T48" fmla="*/ 364 w 493"/>
                <a:gd name="T49" fmla="*/ 250 h 445"/>
                <a:gd name="T50" fmla="*/ 404 w 493"/>
                <a:gd name="T51" fmla="*/ 243 h 445"/>
                <a:gd name="T52" fmla="*/ 462 w 493"/>
                <a:gd name="T53" fmla="*/ 245 h 445"/>
                <a:gd name="T54" fmla="*/ 493 w 493"/>
                <a:gd name="T55" fmla="*/ 233 h 445"/>
                <a:gd name="T56" fmla="*/ 493 w 493"/>
                <a:gd name="T57" fmla="*/ 208 h 445"/>
                <a:gd name="T58" fmla="*/ 477 w 493"/>
                <a:gd name="T59" fmla="*/ 182 h 445"/>
                <a:gd name="T60" fmla="*/ 448 w 493"/>
                <a:gd name="T61" fmla="*/ 175 h 445"/>
                <a:gd name="T62" fmla="*/ 404 w 493"/>
                <a:gd name="T63" fmla="*/ 175 h 445"/>
                <a:gd name="T64" fmla="*/ 353 w 493"/>
                <a:gd name="T65" fmla="*/ 185 h 4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93" h="445">
                  <a:moveTo>
                    <a:pt x="353" y="185"/>
                  </a:moveTo>
                  <a:lnTo>
                    <a:pt x="322" y="122"/>
                  </a:lnTo>
                  <a:lnTo>
                    <a:pt x="284" y="71"/>
                  </a:lnTo>
                  <a:lnTo>
                    <a:pt x="240" y="32"/>
                  </a:lnTo>
                  <a:lnTo>
                    <a:pt x="202" y="7"/>
                  </a:lnTo>
                  <a:lnTo>
                    <a:pt x="164" y="0"/>
                  </a:lnTo>
                  <a:lnTo>
                    <a:pt x="115" y="0"/>
                  </a:lnTo>
                  <a:lnTo>
                    <a:pt x="75" y="18"/>
                  </a:lnTo>
                  <a:lnTo>
                    <a:pt x="28" y="60"/>
                  </a:lnTo>
                  <a:lnTo>
                    <a:pt x="6" y="101"/>
                  </a:lnTo>
                  <a:lnTo>
                    <a:pt x="0" y="150"/>
                  </a:lnTo>
                  <a:lnTo>
                    <a:pt x="0" y="219"/>
                  </a:lnTo>
                  <a:lnTo>
                    <a:pt x="15" y="277"/>
                  </a:lnTo>
                  <a:lnTo>
                    <a:pt x="28" y="328"/>
                  </a:lnTo>
                  <a:lnTo>
                    <a:pt x="53" y="365"/>
                  </a:lnTo>
                  <a:lnTo>
                    <a:pt x="82" y="397"/>
                  </a:lnTo>
                  <a:lnTo>
                    <a:pt x="131" y="429"/>
                  </a:lnTo>
                  <a:lnTo>
                    <a:pt x="173" y="441"/>
                  </a:lnTo>
                  <a:lnTo>
                    <a:pt x="219" y="445"/>
                  </a:lnTo>
                  <a:lnTo>
                    <a:pt x="262" y="434"/>
                  </a:lnTo>
                  <a:lnTo>
                    <a:pt x="299" y="423"/>
                  </a:lnTo>
                  <a:lnTo>
                    <a:pt x="331" y="386"/>
                  </a:lnTo>
                  <a:lnTo>
                    <a:pt x="344" y="335"/>
                  </a:lnTo>
                  <a:lnTo>
                    <a:pt x="353" y="280"/>
                  </a:lnTo>
                  <a:lnTo>
                    <a:pt x="364" y="250"/>
                  </a:lnTo>
                  <a:lnTo>
                    <a:pt x="404" y="243"/>
                  </a:lnTo>
                  <a:lnTo>
                    <a:pt x="462" y="245"/>
                  </a:lnTo>
                  <a:lnTo>
                    <a:pt x="493" y="233"/>
                  </a:lnTo>
                  <a:lnTo>
                    <a:pt x="493" y="208"/>
                  </a:lnTo>
                  <a:lnTo>
                    <a:pt x="477" y="182"/>
                  </a:lnTo>
                  <a:lnTo>
                    <a:pt x="448" y="175"/>
                  </a:lnTo>
                  <a:lnTo>
                    <a:pt x="404" y="175"/>
                  </a:lnTo>
                  <a:lnTo>
                    <a:pt x="353" y="18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68" name="Freeform 160"/>
            <p:cNvSpPr>
              <a:spLocks/>
            </p:cNvSpPr>
            <p:nvPr/>
          </p:nvSpPr>
          <p:spPr bwMode="auto">
            <a:xfrm>
              <a:off x="4120" y="1568"/>
              <a:ext cx="158" cy="114"/>
            </a:xfrm>
            <a:custGeom>
              <a:avLst/>
              <a:gdLst>
                <a:gd name="T0" fmla="*/ 417 w 586"/>
                <a:gd name="T1" fmla="*/ 270 h 444"/>
                <a:gd name="T2" fmla="*/ 400 w 586"/>
                <a:gd name="T3" fmla="*/ 180 h 444"/>
                <a:gd name="T4" fmla="*/ 373 w 586"/>
                <a:gd name="T5" fmla="*/ 118 h 444"/>
                <a:gd name="T6" fmla="*/ 324 w 586"/>
                <a:gd name="T7" fmla="*/ 53 h 444"/>
                <a:gd name="T8" fmla="*/ 280 w 586"/>
                <a:gd name="T9" fmla="*/ 17 h 444"/>
                <a:gd name="T10" fmla="*/ 220 w 586"/>
                <a:gd name="T11" fmla="*/ 0 h 444"/>
                <a:gd name="T12" fmla="*/ 155 w 586"/>
                <a:gd name="T13" fmla="*/ 0 h 444"/>
                <a:gd name="T14" fmla="*/ 93 w 586"/>
                <a:gd name="T15" fmla="*/ 16 h 444"/>
                <a:gd name="T16" fmla="*/ 46 w 586"/>
                <a:gd name="T17" fmla="*/ 54 h 444"/>
                <a:gd name="T18" fmla="*/ 18 w 586"/>
                <a:gd name="T19" fmla="*/ 97 h 444"/>
                <a:gd name="T20" fmla="*/ 2 w 586"/>
                <a:gd name="T21" fmla="*/ 150 h 444"/>
                <a:gd name="T22" fmla="*/ 0 w 586"/>
                <a:gd name="T23" fmla="*/ 206 h 444"/>
                <a:gd name="T24" fmla="*/ 6 w 586"/>
                <a:gd name="T25" fmla="*/ 264 h 444"/>
                <a:gd name="T26" fmla="*/ 18 w 586"/>
                <a:gd name="T27" fmla="*/ 314 h 444"/>
                <a:gd name="T28" fmla="*/ 57 w 586"/>
                <a:gd name="T29" fmla="*/ 360 h 444"/>
                <a:gd name="T30" fmla="*/ 93 w 586"/>
                <a:gd name="T31" fmla="*/ 391 h 444"/>
                <a:gd name="T32" fmla="*/ 138 w 586"/>
                <a:gd name="T33" fmla="*/ 425 h 444"/>
                <a:gd name="T34" fmla="*/ 175 w 586"/>
                <a:gd name="T35" fmla="*/ 439 h 444"/>
                <a:gd name="T36" fmla="*/ 235 w 586"/>
                <a:gd name="T37" fmla="*/ 444 h 444"/>
                <a:gd name="T38" fmla="*/ 280 w 586"/>
                <a:gd name="T39" fmla="*/ 430 h 444"/>
                <a:gd name="T40" fmla="*/ 322 w 586"/>
                <a:gd name="T41" fmla="*/ 413 h 444"/>
                <a:gd name="T42" fmla="*/ 360 w 586"/>
                <a:gd name="T43" fmla="*/ 386 h 444"/>
                <a:gd name="T44" fmla="*/ 389 w 586"/>
                <a:gd name="T45" fmla="*/ 354 h 444"/>
                <a:gd name="T46" fmla="*/ 426 w 586"/>
                <a:gd name="T47" fmla="*/ 335 h 444"/>
                <a:gd name="T48" fmla="*/ 482 w 586"/>
                <a:gd name="T49" fmla="*/ 340 h 444"/>
                <a:gd name="T50" fmla="*/ 487 w 586"/>
                <a:gd name="T51" fmla="*/ 349 h 444"/>
                <a:gd name="T52" fmla="*/ 531 w 586"/>
                <a:gd name="T53" fmla="*/ 367 h 444"/>
                <a:gd name="T54" fmla="*/ 564 w 586"/>
                <a:gd name="T55" fmla="*/ 361 h 444"/>
                <a:gd name="T56" fmla="*/ 586 w 586"/>
                <a:gd name="T57" fmla="*/ 330 h 444"/>
                <a:gd name="T58" fmla="*/ 578 w 586"/>
                <a:gd name="T59" fmla="*/ 308 h 444"/>
                <a:gd name="T60" fmla="*/ 551 w 586"/>
                <a:gd name="T61" fmla="*/ 293 h 444"/>
                <a:gd name="T62" fmla="*/ 493 w 586"/>
                <a:gd name="T63" fmla="*/ 286 h 444"/>
                <a:gd name="T64" fmla="*/ 444 w 586"/>
                <a:gd name="T65" fmla="*/ 280 h 444"/>
                <a:gd name="T66" fmla="*/ 417 w 586"/>
                <a:gd name="T67" fmla="*/ 27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6" h="444">
                  <a:moveTo>
                    <a:pt x="417" y="270"/>
                  </a:moveTo>
                  <a:lnTo>
                    <a:pt x="400" y="180"/>
                  </a:lnTo>
                  <a:lnTo>
                    <a:pt x="373" y="118"/>
                  </a:lnTo>
                  <a:lnTo>
                    <a:pt x="324" y="53"/>
                  </a:lnTo>
                  <a:lnTo>
                    <a:pt x="280" y="17"/>
                  </a:lnTo>
                  <a:lnTo>
                    <a:pt x="220" y="0"/>
                  </a:lnTo>
                  <a:lnTo>
                    <a:pt x="155" y="0"/>
                  </a:lnTo>
                  <a:lnTo>
                    <a:pt x="93" y="16"/>
                  </a:lnTo>
                  <a:lnTo>
                    <a:pt x="46" y="54"/>
                  </a:lnTo>
                  <a:lnTo>
                    <a:pt x="18" y="97"/>
                  </a:lnTo>
                  <a:lnTo>
                    <a:pt x="2" y="150"/>
                  </a:lnTo>
                  <a:lnTo>
                    <a:pt x="0" y="206"/>
                  </a:lnTo>
                  <a:lnTo>
                    <a:pt x="6" y="264"/>
                  </a:lnTo>
                  <a:lnTo>
                    <a:pt x="18" y="314"/>
                  </a:lnTo>
                  <a:lnTo>
                    <a:pt x="57" y="360"/>
                  </a:lnTo>
                  <a:lnTo>
                    <a:pt x="93" y="391"/>
                  </a:lnTo>
                  <a:lnTo>
                    <a:pt x="138" y="425"/>
                  </a:lnTo>
                  <a:lnTo>
                    <a:pt x="175" y="439"/>
                  </a:lnTo>
                  <a:lnTo>
                    <a:pt x="235" y="444"/>
                  </a:lnTo>
                  <a:lnTo>
                    <a:pt x="280" y="430"/>
                  </a:lnTo>
                  <a:lnTo>
                    <a:pt x="322" y="413"/>
                  </a:lnTo>
                  <a:lnTo>
                    <a:pt x="360" y="386"/>
                  </a:lnTo>
                  <a:lnTo>
                    <a:pt x="389" y="354"/>
                  </a:lnTo>
                  <a:lnTo>
                    <a:pt x="426" y="335"/>
                  </a:lnTo>
                  <a:lnTo>
                    <a:pt x="482" y="340"/>
                  </a:lnTo>
                  <a:lnTo>
                    <a:pt x="487" y="349"/>
                  </a:lnTo>
                  <a:lnTo>
                    <a:pt x="531" y="367"/>
                  </a:lnTo>
                  <a:lnTo>
                    <a:pt x="564" y="361"/>
                  </a:lnTo>
                  <a:lnTo>
                    <a:pt x="586" y="330"/>
                  </a:lnTo>
                  <a:lnTo>
                    <a:pt x="578" y="308"/>
                  </a:lnTo>
                  <a:lnTo>
                    <a:pt x="551" y="293"/>
                  </a:lnTo>
                  <a:lnTo>
                    <a:pt x="493" y="286"/>
                  </a:lnTo>
                  <a:lnTo>
                    <a:pt x="444" y="280"/>
                  </a:lnTo>
                  <a:lnTo>
                    <a:pt x="417" y="2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69" name="Freeform 161"/>
            <p:cNvSpPr>
              <a:spLocks/>
            </p:cNvSpPr>
            <p:nvPr/>
          </p:nvSpPr>
          <p:spPr bwMode="auto">
            <a:xfrm>
              <a:off x="4026" y="1714"/>
              <a:ext cx="129" cy="180"/>
            </a:xfrm>
            <a:custGeom>
              <a:avLst/>
              <a:gdLst>
                <a:gd name="T0" fmla="*/ 256 w 480"/>
                <a:gd name="T1" fmla="*/ 69 h 704"/>
                <a:gd name="T2" fmla="*/ 440 w 480"/>
                <a:gd name="T3" fmla="*/ 0 h 704"/>
                <a:gd name="T4" fmla="*/ 480 w 480"/>
                <a:gd name="T5" fmla="*/ 55 h 704"/>
                <a:gd name="T6" fmla="*/ 398 w 480"/>
                <a:gd name="T7" fmla="*/ 161 h 704"/>
                <a:gd name="T8" fmla="*/ 189 w 480"/>
                <a:gd name="T9" fmla="*/ 233 h 704"/>
                <a:gd name="T10" fmla="*/ 66 w 480"/>
                <a:gd name="T11" fmla="*/ 360 h 704"/>
                <a:gd name="T12" fmla="*/ 80 w 480"/>
                <a:gd name="T13" fmla="*/ 429 h 704"/>
                <a:gd name="T14" fmla="*/ 156 w 480"/>
                <a:gd name="T15" fmla="*/ 487 h 704"/>
                <a:gd name="T16" fmla="*/ 246 w 480"/>
                <a:gd name="T17" fmla="*/ 487 h 704"/>
                <a:gd name="T18" fmla="*/ 338 w 480"/>
                <a:gd name="T19" fmla="*/ 466 h 704"/>
                <a:gd name="T20" fmla="*/ 382 w 480"/>
                <a:gd name="T21" fmla="*/ 489 h 704"/>
                <a:gd name="T22" fmla="*/ 380 w 480"/>
                <a:gd name="T23" fmla="*/ 505 h 704"/>
                <a:gd name="T24" fmla="*/ 371 w 480"/>
                <a:gd name="T25" fmla="*/ 521 h 704"/>
                <a:gd name="T26" fmla="*/ 353 w 480"/>
                <a:gd name="T27" fmla="*/ 530 h 704"/>
                <a:gd name="T28" fmla="*/ 333 w 480"/>
                <a:gd name="T29" fmla="*/ 530 h 704"/>
                <a:gd name="T30" fmla="*/ 316 w 480"/>
                <a:gd name="T31" fmla="*/ 526 h 704"/>
                <a:gd name="T32" fmla="*/ 300 w 480"/>
                <a:gd name="T33" fmla="*/ 524 h 704"/>
                <a:gd name="T34" fmla="*/ 278 w 480"/>
                <a:gd name="T35" fmla="*/ 521 h 704"/>
                <a:gd name="T36" fmla="*/ 262 w 480"/>
                <a:gd name="T37" fmla="*/ 524 h 704"/>
                <a:gd name="T38" fmla="*/ 256 w 480"/>
                <a:gd name="T39" fmla="*/ 540 h 704"/>
                <a:gd name="T40" fmla="*/ 278 w 480"/>
                <a:gd name="T41" fmla="*/ 547 h 704"/>
                <a:gd name="T42" fmla="*/ 298 w 480"/>
                <a:gd name="T43" fmla="*/ 551 h 704"/>
                <a:gd name="T44" fmla="*/ 316 w 480"/>
                <a:gd name="T45" fmla="*/ 553 h 704"/>
                <a:gd name="T46" fmla="*/ 338 w 480"/>
                <a:gd name="T47" fmla="*/ 556 h 704"/>
                <a:gd name="T48" fmla="*/ 358 w 480"/>
                <a:gd name="T49" fmla="*/ 562 h 704"/>
                <a:gd name="T50" fmla="*/ 371 w 480"/>
                <a:gd name="T51" fmla="*/ 572 h 704"/>
                <a:gd name="T52" fmla="*/ 376 w 480"/>
                <a:gd name="T53" fmla="*/ 588 h 704"/>
                <a:gd name="T54" fmla="*/ 364 w 480"/>
                <a:gd name="T55" fmla="*/ 604 h 704"/>
                <a:gd name="T56" fmla="*/ 338 w 480"/>
                <a:gd name="T57" fmla="*/ 614 h 704"/>
                <a:gd name="T58" fmla="*/ 320 w 480"/>
                <a:gd name="T59" fmla="*/ 614 h 704"/>
                <a:gd name="T60" fmla="*/ 293 w 480"/>
                <a:gd name="T61" fmla="*/ 606 h 704"/>
                <a:gd name="T62" fmla="*/ 273 w 480"/>
                <a:gd name="T63" fmla="*/ 599 h 704"/>
                <a:gd name="T64" fmla="*/ 251 w 480"/>
                <a:gd name="T65" fmla="*/ 595 h 704"/>
                <a:gd name="T66" fmla="*/ 244 w 480"/>
                <a:gd name="T67" fmla="*/ 609 h 704"/>
                <a:gd name="T68" fmla="*/ 260 w 480"/>
                <a:gd name="T69" fmla="*/ 614 h 704"/>
                <a:gd name="T70" fmla="*/ 273 w 480"/>
                <a:gd name="T71" fmla="*/ 622 h 704"/>
                <a:gd name="T72" fmla="*/ 287 w 480"/>
                <a:gd name="T73" fmla="*/ 629 h 704"/>
                <a:gd name="T74" fmla="*/ 304 w 480"/>
                <a:gd name="T75" fmla="*/ 639 h 704"/>
                <a:gd name="T76" fmla="*/ 322 w 480"/>
                <a:gd name="T77" fmla="*/ 657 h 704"/>
                <a:gd name="T78" fmla="*/ 327 w 480"/>
                <a:gd name="T79" fmla="*/ 676 h 704"/>
                <a:gd name="T80" fmla="*/ 326 w 480"/>
                <a:gd name="T81" fmla="*/ 694 h 704"/>
                <a:gd name="T82" fmla="*/ 309 w 480"/>
                <a:gd name="T83" fmla="*/ 703 h 704"/>
                <a:gd name="T84" fmla="*/ 293 w 480"/>
                <a:gd name="T85" fmla="*/ 704 h 704"/>
                <a:gd name="T86" fmla="*/ 273 w 480"/>
                <a:gd name="T87" fmla="*/ 703 h 704"/>
                <a:gd name="T88" fmla="*/ 255 w 480"/>
                <a:gd name="T89" fmla="*/ 697 h 704"/>
                <a:gd name="T90" fmla="*/ 235 w 480"/>
                <a:gd name="T91" fmla="*/ 694 h 704"/>
                <a:gd name="T92" fmla="*/ 218 w 480"/>
                <a:gd name="T93" fmla="*/ 682 h 704"/>
                <a:gd name="T94" fmla="*/ 202 w 480"/>
                <a:gd name="T95" fmla="*/ 671 h 704"/>
                <a:gd name="T96" fmla="*/ 186 w 480"/>
                <a:gd name="T97" fmla="*/ 652 h 704"/>
                <a:gd name="T98" fmla="*/ 175 w 480"/>
                <a:gd name="T99" fmla="*/ 639 h 704"/>
                <a:gd name="T100" fmla="*/ 169 w 480"/>
                <a:gd name="T101" fmla="*/ 622 h 704"/>
                <a:gd name="T102" fmla="*/ 164 w 480"/>
                <a:gd name="T103" fmla="*/ 606 h 704"/>
                <a:gd name="T104" fmla="*/ 53 w 480"/>
                <a:gd name="T105" fmla="*/ 489 h 704"/>
                <a:gd name="T106" fmla="*/ 9 w 480"/>
                <a:gd name="T107" fmla="*/ 399 h 704"/>
                <a:gd name="T108" fmla="*/ 20 w 480"/>
                <a:gd name="T109" fmla="*/ 309 h 704"/>
                <a:gd name="T110" fmla="*/ 126 w 480"/>
                <a:gd name="T111" fmla="*/ 193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80" h="704">
                  <a:moveTo>
                    <a:pt x="153" y="165"/>
                  </a:moveTo>
                  <a:lnTo>
                    <a:pt x="256" y="69"/>
                  </a:lnTo>
                  <a:lnTo>
                    <a:pt x="360" y="22"/>
                  </a:lnTo>
                  <a:lnTo>
                    <a:pt x="440" y="0"/>
                  </a:lnTo>
                  <a:lnTo>
                    <a:pt x="469" y="13"/>
                  </a:lnTo>
                  <a:lnTo>
                    <a:pt x="480" y="55"/>
                  </a:lnTo>
                  <a:lnTo>
                    <a:pt x="447" y="124"/>
                  </a:lnTo>
                  <a:lnTo>
                    <a:pt x="398" y="161"/>
                  </a:lnTo>
                  <a:lnTo>
                    <a:pt x="304" y="182"/>
                  </a:lnTo>
                  <a:lnTo>
                    <a:pt x="189" y="233"/>
                  </a:lnTo>
                  <a:lnTo>
                    <a:pt x="104" y="299"/>
                  </a:lnTo>
                  <a:lnTo>
                    <a:pt x="66" y="360"/>
                  </a:lnTo>
                  <a:lnTo>
                    <a:pt x="66" y="394"/>
                  </a:lnTo>
                  <a:lnTo>
                    <a:pt x="80" y="429"/>
                  </a:lnTo>
                  <a:lnTo>
                    <a:pt x="107" y="461"/>
                  </a:lnTo>
                  <a:lnTo>
                    <a:pt x="156" y="487"/>
                  </a:lnTo>
                  <a:lnTo>
                    <a:pt x="211" y="498"/>
                  </a:lnTo>
                  <a:lnTo>
                    <a:pt x="246" y="487"/>
                  </a:lnTo>
                  <a:lnTo>
                    <a:pt x="289" y="477"/>
                  </a:lnTo>
                  <a:lnTo>
                    <a:pt x="338" y="466"/>
                  </a:lnTo>
                  <a:lnTo>
                    <a:pt x="375" y="472"/>
                  </a:lnTo>
                  <a:lnTo>
                    <a:pt x="382" y="489"/>
                  </a:lnTo>
                  <a:lnTo>
                    <a:pt x="376" y="498"/>
                  </a:lnTo>
                  <a:lnTo>
                    <a:pt x="380" y="505"/>
                  </a:lnTo>
                  <a:lnTo>
                    <a:pt x="380" y="514"/>
                  </a:lnTo>
                  <a:lnTo>
                    <a:pt x="371" y="521"/>
                  </a:lnTo>
                  <a:lnTo>
                    <a:pt x="364" y="524"/>
                  </a:lnTo>
                  <a:lnTo>
                    <a:pt x="353" y="530"/>
                  </a:lnTo>
                  <a:lnTo>
                    <a:pt x="342" y="532"/>
                  </a:lnTo>
                  <a:lnTo>
                    <a:pt x="333" y="530"/>
                  </a:lnTo>
                  <a:lnTo>
                    <a:pt x="326" y="526"/>
                  </a:lnTo>
                  <a:lnTo>
                    <a:pt x="316" y="526"/>
                  </a:lnTo>
                  <a:lnTo>
                    <a:pt x="309" y="524"/>
                  </a:lnTo>
                  <a:lnTo>
                    <a:pt x="300" y="524"/>
                  </a:lnTo>
                  <a:lnTo>
                    <a:pt x="289" y="521"/>
                  </a:lnTo>
                  <a:lnTo>
                    <a:pt x="278" y="521"/>
                  </a:lnTo>
                  <a:lnTo>
                    <a:pt x="271" y="521"/>
                  </a:lnTo>
                  <a:lnTo>
                    <a:pt x="262" y="524"/>
                  </a:lnTo>
                  <a:lnTo>
                    <a:pt x="255" y="532"/>
                  </a:lnTo>
                  <a:lnTo>
                    <a:pt x="256" y="540"/>
                  </a:lnTo>
                  <a:lnTo>
                    <a:pt x="267" y="542"/>
                  </a:lnTo>
                  <a:lnTo>
                    <a:pt x="278" y="547"/>
                  </a:lnTo>
                  <a:lnTo>
                    <a:pt x="287" y="547"/>
                  </a:lnTo>
                  <a:lnTo>
                    <a:pt x="298" y="551"/>
                  </a:lnTo>
                  <a:lnTo>
                    <a:pt x="306" y="551"/>
                  </a:lnTo>
                  <a:lnTo>
                    <a:pt x="316" y="553"/>
                  </a:lnTo>
                  <a:lnTo>
                    <a:pt x="327" y="553"/>
                  </a:lnTo>
                  <a:lnTo>
                    <a:pt x="338" y="556"/>
                  </a:lnTo>
                  <a:lnTo>
                    <a:pt x="349" y="558"/>
                  </a:lnTo>
                  <a:lnTo>
                    <a:pt x="358" y="562"/>
                  </a:lnTo>
                  <a:lnTo>
                    <a:pt x="366" y="563"/>
                  </a:lnTo>
                  <a:lnTo>
                    <a:pt x="371" y="572"/>
                  </a:lnTo>
                  <a:lnTo>
                    <a:pt x="375" y="579"/>
                  </a:lnTo>
                  <a:lnTo>
                    <a:pt x="376" y="588"/>
                  </a:lnTo>
                  <a:lnTo>
                    <a:pt x="369" y="595"/>
                  </a:lnTo>
                  <a:lnTo>
                    <a:pt x="364" y="604"/>
                  </a:lnTo>
                  <a:lnTo>
                    <a:pt x="349" y="609"/>
                  </a:lnTo>
                  <a:lnTo>
                    <a:pt x="338" y="614"/>
                  </a:lnTo>
                  <a:lnTo>
                    <a:pt x="327" y="614"/>
                  </a:lnTo>
                  <a:lnTo>
                    <a:pt x="320" y="614"/>
                  </a:lnTo>
                  <a:lnTo>
                    <a:pt x="306" y="611"/>
                  </a:lnTo>
                  <a:lnTo>
                    <a:pt x="293" y="606"/>
                  </a:lnTo>
                  <a:lnTo>
                    <a:pt x="282" y="600"/>
                  </a:lnTo>
                  <a:lnTo>
                    <a:pt x="273" y="599"/>
                  </a:lnTo>
                  <a:lnTo>
                    <a:pt x="266" y="599"/>
                  </a:lnTo>
                  <a:lnTo>
                    <a:pt x="251" y="595"/>
                  </a:lnTo>
                  <a:lnTo>
                    <a:pt x="244" y="599"/>
                  </a:lnTo>
                  <a:lnTo>
                    <a:pt x="244" y="609"/>
                  </a:lnTo>
                  <a:lnTo>
                    <a:pt x="251" y="609"/>
                  </a:lnTo>
                  <a:lnTo>
                    <a:pt x="260" y="614"/>
                  </a:lnTo>
                  <a:lnTo>
                    <a:pt x="266" y="622"/>
                  </a:lnTo>
                  <a:lnTo>
                    <a:pt x="273" y="622"/>
                  </a:lnTo>
                  <a:lnTo>
                    <a:pt x="278" y="629"/>
                  </a:lnTo>
                  <a:lnTo>
                    <a:pt x="287" y="629"/>
                  </a:lnTo>
                  <a:lnTo>
                    <a:pt x="295" y="634"/>
                  </a:lnTo>
                  <a:lnTo>
                    <a:pt x="304" y="639"/>
                  </a:lnTo>
                  <a:lnTo>
                    <a:pt x="315" y="650"/>
                  </a:lnTo>
                  <a:lnTo>
                    <a:pt x="322" y="657"/>
                  </a:lnTo>
                  <a:lnTo>
                    <a:pt x="326" y="667"/>
                  </a:lnTo>
                  <a:lnTo>
                    <a:pt x="327" y="676"/>
                  </a:lnTo>
                  <a:lnTo>
                    <a:pt x="333" y="683"/>
                  </a:lnTo>
                  <a:lnTo>
                    <a:pt x="326" y="694"/>
                  </a:lnTo>
                  <a:lnTo>
                    <a:pt x="316" y="699"/>
                  </a:lnTo>
                  <a:lnTo>
                    <a:pt x="309" y="703"/>
                  </a:lnTo>
                  <a:lnTo>
                    <a:pt x="300" y="703"/>
                  </a:lnTo>
                  <a:lnTo>
                    <a:pt x="293" y="704"/>
                  </a:lnTo>
                  <a:lnTo>
                    <a:pt x="284" y="704"/>
                  </a:lnTo>
                  <a:lnTo>
                    <a:pt x="273" y="703"/>
                  </a:lnTo>
                  <a:lnTo>
                    <a:pt x="262" y="699"/>
                  </a:lnTo>
                  <a:lnTo>
                    <a:pt x="255" y="697"/>
                  </a:lnTo>
                  <a:lnTo>
                    <a:pt x="244" y="694"/>
                  </a:lnTo>
                  <a:lnTo>
                    <a:pt x="235" y="694"/>
                  </a:lnTo>
                  <a:lnTo>
                    <a:pt x="224" y="689"/>
                  </a:lnTo>
                  <a:lnTo>
                    <a:pt x="218" y="682"/>
                  </a:lnTo>
                  <a:lnTo>
                    <a:pt x="211" y="678"/>
                  </a:lnTo>
                  <a:lnTo>
                    <a:pt x="202" y="671"/>
                  </a:lnTo>
                  <a:lnTo>
                    <a:pt x="195" y="662"/>
                  </a:lnTo>
                  <a:lnTo>
                    <a:pt x="186" y="652"/>
                  </a:lnTo>
                  <a:lnTo>
                    <a:pt x="178" y="646"/>
                  </a:lnTo>
                  <a:lnTo>
                    <a:pt x="175" y="639"/>
                  </a:lnTo>
                  <a:lnTo>
                    <a:pt x="175" y="630"/>
                  </a:lnTo>
                  <a:lnTo>
                    <a:pt x="169" y="622"/>
                  </a:lnTo>
                  <a:lnTo>
                    <a:pt x="169" y="614"/>
                  </a:lnTo>
                  <a:lnTo>
                    <a:pt x="164" y="606"/>
                  </a:lnTo>
                  <a:lnTo>
                    <a:pt x="126" y="547"/>
                  </a:lnTo>
                  <a:lnTo>
                    <a:pt x="53" y="489"/>
                  </a:lnTo>
                  <a:lnTo>
                    <a:pt x="20" y="436"/>
                  </a:lnTo>
                  <a:lnTo>
                    <a:pt x="9" y="399"/>
                  </a:lnTo>
                  <a:lnTo>
                    <a:pt x="0" y="357"/>
                  </a:lnTo>
                  <a:lnTo>
                    <a:pt x="20" y="309"/>
                  </a:lnTo>
                  <a:lnTo>
                    <a:pt x="75" y="254"/>
                  </a:lnTo>
                  <a:lnTo>
                    <a:pt x="126" y="193"/>
                  </a:lnTo>
                  <a:lnTo>
                    <a:pt x="153" y="1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70" name="Freeform 162"/>
            <p:cNvSpPr>
              <a:spLocks/>
            </p:cNvSpPr>
            <p:nvPr/>
          </p:nvSpPr>
          <p:spPr bwMode="auto">
            <a:xfrm>
              <a:off x="4222" y="1710"/>
              <a:ext cx="112" cy="164"/>
            </a:xfrm>
            <a:custGeom>
              <a:avLst/>
              <a:gdLst>
                <a:gd name="T0" fmla="*/ 78 w 416"/>
                <a:gd name="T1" fmla="*/ 11 h 639"/>
                <a:gd name="T2" fmla="*/ 224 w 416"/>
                <a:gd name="T3" fmla="*/ 99 h 639"/>
                <a:gd name="T4" fmla="*/ 360 w 416"/>
                <a:gd name="T5" fmla="*/ 233 h 639"/>
                <a:gd name="T6" fmla="*/ 409 w 416"/>
                <a:gd name="T7" fmla="*/ 339 h 639"/>
                <a:gd name="T8" fmla="*/ 416 w 416"/>
                <a:gd name="T9" fmla="*/ 403 h 639"/>
                <a:gd name="T10" fmla="*/ 389 w 416"/>
                <a:gd name="T11" fmla="*/ 496 h 639"/>
                <a:gd name="T12" fmla="*/ 302 w 416"/>
                <a:gd name="T13" fmla="*/ 560 h 639"/>
                <a:gd name="T14" fmla="*/ 264 w 416"/>
                <a:gd name="T15" fmla="*/ 597 h 639"/>
                <a:gd name="T16" fmla="*/ 215 w 416"/>
                <a:gd name="T17" fmla="*/ 628 h 639"/>
                <a:gd name="T18" fmla="*/ 198 w 416"/>
                <a:gd name="T19" fmla="*/ 634 h 639"/>
                <a:gd name="T20" fmla="*/ 182 w 416"/>
                <a:gd name="T21" fmla="*/ 636 h 639"/>
                <a:gd name="T22" fmla="*/ 166 w 416"/>
                <a:gd name="T23" fmla="*/ 639 h 639"/>
                <a:gd name="T24" fmla="*/ 147 w 416"/>
                <a:gd name="T25" fmla="*/ 636 h 639"/>
                <a:gd name="T26" fmla="*/ 122 w 416"/>
                <a:gd name="T27" fmla="*/ 625 h 639"/>
                <a:gd name="T28" fmla="*/ 100 w 416"/>
                <a:gd name="T29" fmla="*/ 618 h 639"/>
                <a:gd name="T30" fmla="*/ 93 w 416"/>
                <a:gd name="T31" fmla="*/ 602 h 639"/>
                <a:gd name="T32" fmla="*/ 93 w 416"/>
                <a:gd name="T33" fmla="*/ 586 h 639"/>
                <a:gd name="T34" fmla="*/ 109 w 416"/>
                <a:gd name="T35" fmla="*/ 570 h 639"/>
                <a:gd name="T36" fmla="*/ 126 w 416"/>
                <a:gd name="T37" fmla="*/ 565 h 639"/>
                <a:gd name="T38" fmla="*/ 142 w 416"/>
                <a:gd name="T39" fmla="*/ 561 h 639"/>
                <a:gd name="T40" fmla="*/ 158 w 416"/>
                <a:gd name="T41" fmla="*/ 561 h 639"/>
                <a:gd name="T42" fmla="*/ 176 w 416"/>
                <a:gd name="T43" fmla="*/ 554 h 639"/>
                <a:gd name="T44" fmla="*/ 193 w 416"/>
                <a:gd name="T45" fmla="*/ 544 h 639"/>
                <a:gd name="T46" fmla="*/ 204 w 416"/>
                <a:gd name="T47" fmla="*/ 530 h 639"/>
                <a:gd name="T48" fmla="*/ 182 w 416"/>
                <a:gd name="T49" fmla="*/ 519 h 639"/>
                <a:gd name="T50" fmla="*/ 164 w 416"/>
                <a:gd name="T51" fmla="*/ 517 h 639"/>
                <a:gd name="T52" fmla="*/ 142 w 416"/>
                <a:gd name="T53" fmla="*/ 517 h 639"/>
                <a:gd name="T54" fmla="*/ 126 w 416"/>
                <a:gd name="T55" fmla="*/ 514 h 639"/>
                <a:gd name="T56" fmla="*/ 106 w 416"/>
                <a:gd name="T57" fmla="*/ 498 h 639"/>
                <a:gd name="T58" fmla="*/ 95 w 416"/>
                <a:gd name="T59" fmla="*/ 482 h 639"/>
                <a:gd name="T60" fmla="*/ 93 w 416"/>
                <a:gd name="T61" fmla="*/ 466 h 639"/>
                <a:gd name="T62" fmla="*/ 106 w 416"/>
                <a:gd name="T63" fmla="*/ 454 h 639"/>
                <a:gd name="T64" fmla="*/ 122 w 416"/>
                <a:gd name="T65" fmla="*/ 448 h 639"/>
                <a:gd name="T66" fmla="*/ 142 w 416"/>
                <a:gd name="T67" fmla="*/ 450 h 639"/>
                <a:gd name="T68" fmla="*/ 158 w 416"/>
                <a:gd name="T69" fmla="*/ 450 h 639"/>
                <a:gd name="T70" fmla="*/ 175 w 416"/>
                <a:gd name="T71" fmla="*/ 454 h 639"/>
                <a:gd name="T72" fmla="*/ 191 w 416"/>
                <a:gd name="T73" fmla="*/ 456 h 639"/>
                <a:gd name="T74" fmla="*/ 204 w 416"/>
                <a:gd name="T75" fmla="*/ 448 h 639"/>
                <a:gd name="T76" fmla="*/ 193 w 416"/>
                <a:gd name="T77" fmla="*/ 433 h 639"/>
                <a:gd name="T78" fmla="*/ 175 w 416"/>
                <a:gd name="T79" fmla="*/ 413 h 639"/>
                <a:gd name="T80" fmla="*/ 153 w 416"/>
                <a:gd name="T81" fmla="*/ 396 h 639"/>
                <a:gd name="T82" fmla="*/ 142 w 416"/>
                <a:gd name="T83" fmla="*/ 380 h 639"/>
                <a:gd name="T84" fmla="*/ 144 w 416"/>
                <a:gd name="T85" fmla="*/ 360 h 639"/>
                <a:gd name="T86" fmla="*/ 155 w 416"/>
                <a:gd name="T87" fmla="*/ 348 h 639"/>
                <a:gd name="T88" fmla="*/ 171 w 416"/>
                <a:gd name="T89" fmla="*/ 343 h 639"/>
                <a:gd name="T90" fmla="*/ 187 w 416"/>
                <a:gd name="T91" fmla="*/ 339 h 639"/>
                <a:gd name="T92" fmla="*/ 207 w 416"/>
                <a:gd name="T93" fmla="*/ 348 h 639"/>
                <a:gd name="T94" fmla="*/ 220 w 416"/>
                <a:gd name="T95" fmla="*/ 360 h 639"/>
                <a:gd name="T96" fmla="*/ 240 w 416"/>
                <a:gd name="T97" fmla="*/ 371 h 639"/>
                <a:gd name="T98" fmla="*/ 251 w 416"/>
                <a:gd name="T99" fmla="*/ 387 h 639"/>
                <a:gd name="T100" fmla="*/ 262 w 416"/>
                <a:gd name="T101" fmla="*/ 403 h 639"/>
                <a:gd name="T102" fmla="*/ 275 w 416"/>
                <a:gd name="T103" fmla="*/ 417 h 639"/>
                <a:gd name="T104" fmla="*/ 286 w 416"/>
                <a:gd name="T105" fmla="*/ 427 h 639"/>
                <a:gd name="T106" fmla="*/ 302 w 416"/>
                <a:gd name="T107" fmla="*/ 433 h 639"/>
                <a:gd name="T108" fmla="*/ 318 w 416"/>
                <a:gd name="T109" fmla="*/ 438 h 639"/>
                <a:gd name="T110" fmla="*/ 355 w 416"/>
                <a:gd name="T111" fmla="*/ 401 h 639"/>
                <a:gd name="T112" fmla="*/ 335 w 416"/>
                <a:gd name="T113" fmla="*/ 321 h 639"/>
                <a:gd name="T114" fmla="*/ 220 w 416"/>
                <a:gd name="T115" fmla="*/ 221 h 639"/>
                <a:gd name="T116" fmla="*/ 51 w 416"/>
                <a:gd name="T117" fmla="*/ 147 h 639"/>
                <a:gd name="T118" fmla="*/ 7 w 416"/>
                <a:gd name="T119" fmla="*/ 64 h 639"/>
                <a:gd name="T120" fmla="*/ 11 w 416"/>
                <a:gd name="T12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16" h="639">
                  <a:moveTo>
                    <a:pt x="11" y="0"/>
                  </a:moveTo>
                  <a:lnTo>
                    <a:pt x="78" y="11"/>
                  </a:lnTo>
                  <a:lnTo>
                    <a:pt x="160" y="48"/>
                  </a:lnTo>
                  <a:lnTo>
                    <a:pt x="224" y="99"/>
                  </a:lnTo>
                  <a:lnTo>
                    <a:pt x="306" y="170"/>
                  </a:lnTo>
                  <a:lnTo>
                    <a:pt x="360" y="233"/>
                  </a:lnTo>
                  <a:lnTo>
                    <a:pt x="389" y="286"/>
                  </a:lnTo>
                  <a:lnTo>
                    <a:pt x="409" y="339"/>
                  </a:lnTo>
                  <a:lnTo>
                    <a:pt x="416" y="396"/>
                  </a:lnTo>
                  <a:lnTo>
                    <a:pt x="416" y="403"/>
                  </a:lnTo>
                  <a:lnTo>
                    <a:pt x="411" y="450"/>
                  </a:lnTo>
                  <a:lnTo>
                    <a:pt x="389" y="496"/>
                  </a:lnTo>
                  <a:lnTo>
                    <a:pt x="346" y="524"/>
                  </a:lnTo>
                  <a:lnTo>
                    <a:pt x="302" y="560"/>
                  </a:lnTo>
                  <a:lnTo>
                    <a:pt x="300" y="567"/>
                  </a:lnTo>
                  <a:lnTo>
                    <a:pt x="264" y="597"/>
                  </a:lnTo>
                  <a:lnTo>
                    <a:pt x="224" y="625"/>
                  </a:lnTo>
                  <a:lnTo>
                    <a:pt x="215" y="628"/>
                  </a:lnTo>
                  <a:lnTo>
                    <a:pt x="207" y="634"/>
                  </a:lnTo>
                  <a:lnTo>
                    <a:pt x="198" y="634"/>
                  </a:lnTo>
                  <a:lnTo>
                    <a:pt x="191" y="636"/>
                  </a:lnTo>
                  <a:lnTo>
                    <a:pt x="182" y="636"/>
                  </a:lnTo>
                  <a:lnTo>
                    <a:pt x="175" y="639"/>
                  </a:lnTo>
                  <a:lnTo>
                    <a:pt x="166" y="639"/>
                  </a:lnTo>
                  <a:lnTo>
                    <a:pt x="155" y="636"/>
                  </a:lnTo>
                  <a:lnTo>
                    <a:pt x="147" y="636"/>
                  </a:lnTo>
                  <a:lnTo>
                    <a:pt x="133" y="630"/>
                  </a:lnTo>
                  <a:lnTo>
                    <a:pt x="122" y="625"/>
                  </a:lnTo>
                  <a:lnTo>
                    <a:pt x="111" y="620"/>
                  </a:lnTo>
                  <a:lnTo>
                    <a:pt x="100" y="618"/>
                  </a:lnTo>
                  <a:lnTo>
                    <a:pt x="95" y="609"/>
                  </a:lnTo>
                  <a:lnTo>
                    <a:pt x="93" y="602"/>
                  </a:lnTo>
                  <a:lnTo>
                    <a:pt x="93" y="593"/>
                  </a:lnTo>
                  <a:lnTo>
                    <a:pt x="93" y="586"/>
                  </a:lnTo>
                  <a:lnTo>
                    <a:pt x="100" y="577"/>
                  </a:lnTo>
                  <a:lnTo>
                    <a:pt x="109" y="570"/>
                  </a:lnTo>
                  <a:lnTo>
                    <a:pt x="116" y="567"/>
                  </a:lnTo>
                  <a:lnTo>
                    <a:pt x="126" y="565"/>
                  </a:lnTo>
                  <a:lnTo>
                    <a:pt x="133" y="565"/>
                  </a:lnTo>
                  <a:lnTo>
                    <a:pt x="142" y="561"/>
                  </a:lnTo>
                  <a:lnTo>
                    <a:pt x="149" y="561"/>
                  </a:lnTo>
                  <a:lnTo>
                    <a:pt x="158" y="561"/>
                  </a:lnTo>
                  <a:lnTo>
                    <a:pt x="169" y="560"/>
                  </a:lnTo>
                  <a:lnTo>
                    <a:pt x="176" y="554"/>
                  </a:lnTo>
                  <a:lnTo>
                    <a:pt x="187" y="551"/>
                  </a:lnTo>
                  <a:lnTo>
                    <a:pt x="193" y="544"/>
                  </a:lnTo>
                  <a:lnTo>
                    <a:pt x="202" y="538"/>
                  </a:lnTo>
                  <a:lnTo>
                    <a:pt x="204" y="530"/>
                  </a:lnTo>
                  <a:lnTo>
                    <a:pt x="193" y="524"/>
                  </a:lnTo>
                  <a:lnTo>
                    <a:pt x="182" y="519"/>
                  </a:lnTo>
                  <a:lnTo>
                    <a:pt x="171" y="517"/>
                  </a:lnTo>
                  <a:lnTo>
                    <a:pt x="164" y="517"/>
                  </a:lnTo>
                  <a:lnTo>
                    <a:pt x="149" y="517"/>
                  </a:lnTo>
                  <a:lnTo>
                    <a:pt x="142" y="517"/>
                  </a:lnTo>
                  <a:lnTo>
                    <a:pt x="133" y="514"/>
                  </a:lnTo>
                  <a:lnTo>
                    <a:pt x="126" y="514"/>
                  </a:lnTo>
                  <a:lnTo>
                    <a:pt x="116" y="507"/>
                  </a:lnTo>
                  <a:lnTo>
                    <a:pt x="106" y="498"/>
                  </a:lnTo>
                  <a:lnTo>
                    <a:pt x="98" y="491"/>
                  </a:lnTo>
                  <a:lnTo>
                    <a:pt x="95" y="482"/>
                  </a:lnTo>
                  <a:lnTo>
                    <a:pt x="93" y="475"/>
                  </a:lnTo>
                  <a:lnTo>
                    <a:pt x="93" y="466"/>
                  </a:lnTo>
                  <a:lnTo>
                    <a:pt x="95" y="459"/>
                  </a:lnTo>
                  <a:lnTo>
                    <a:pt x="106" y="454"/>
                  </a:lnTo>
                  <a:lnTo>
                    <a:pt x="115" y="450"/>
                  </a:lnTo>
                  <a:lnTo>
                    <a:pt x="122" y="448"/>
                  </a:lnTo>
                  <a:lnTo>
                    <a:pt x="131" y="448"/>
                  </a:lnTo>
                  <a:lnTo>
                    <a:pt x="142" y="450"/>
                  </a:lnTo>
                  <a:lnTo>
                    <a:pt x="149" y="450"/>
                  </a:lnTo>
                  <a:lnTo>
                    <a:pt x="158" y="450"/>
                  </a:lnTo>
                  <a:lnTo>
                    <a:pt x="166" y="454"/>
                  </a:lnTo>
                  <a:lnTo>
                    <a:pt x="175" y="454"/>
                  </a:lnTo>
                  <a:lnTo>
                    <a:pt x="182" y="456"/>
                  </a:lnTo>
                  <a:lnTo>
                    <a:pt x="191" y="456"/>
                  </a:lnTo>
                  <a:lnTo>
                    <a:pt x="198" y="456"/>
                  </a:lnTo>
                  <a:lnTo>
                    <a:pt x="204" y="448"/>
                  </a:lnTo>
                  <a:lnTo>
                    <a:pt x="202" y="440"/>
                  </a:lnTo>
                  <a:lnTo>
                    <a:pt x="193" y="433"/>
                  </a:lnTo>
                  <a:lnTo>
                    <a:pt x="187" y="422"/>
                  </a:lnTo>
                  <a:lnTo>
                    <a:pt x="175" y="413"/>
                  </a:lnTo>
                  <a:lnTo>
                    <a:pt x="166" y="408"/>
                  </a:lnTo>
                  <a:lnTo>
                    <a:pt x="153" y="396"/>
                  </a:lnTo>
                  <a:lnTo>
                    <a:pt x="144" y="387"/>
                  </a:lnTo>
                  <a:lnTo>
                    <a:pt x="142" y="380"/>
                  </a:lnTo>
                  <a:lnTo>
                    <a:pt x="142" y="371"/>
                  </a:lnTo>
                  <a:lnTo>
                    <a:pt x="144" y="360"/>
                  </a:lnTo>
                  <a:lnTo>
                    <a:pt x="147" y="353"/>
                  </a:lnTo>
                  <a:lnTo>
                    <a:pt x="155" y="348"/>
                  </a:lnTo>
                  <a:lnTo>
                    <a:pt x="164" y="344"/>
                  </a:lnTo>
                  <a:lnTo>
                    <a:pt x="171" y="343"/>
                  </a:lnTo>
                  <a:lnTo>
                    <a:pt x="180" y="339"/>
                  </a:lnTo>
                  <a:lnTo>
                    <a:pt x="187" y="339"/>
                  </a:lnTo>
                  <a:lnTo>
                    <a:pt x="198" y="344"/>
                  </a:lnTo>
                  <a:lnTo>
                    <a:pt x="207" y="348"/>
                  </a:lnTo>
                  <a:lnTo>
                    <a:pt x="213" y="355"/>
                  </a:lnTo>
                  <a:lnTo>
                    <a:pt x="220" y="360"/>
                  </a:lnTo>
                  <a:lnTo>
                    <a:pt x="231" y="366"/>
                  </a:lnTo>
                  <a:lnTo>
                    <a:pt x="240" y="371"/>
                  </a:lnTo>
                  <a:lnTo>
                    <a:pt x="246" y="380"/>
                  </a:lnTo>
                  <a:lnTo>
                    <a:pt x="251" y="387"/>
                  </a:lnTo>
                  <a:lnTo>
                    <a:pt x="256" y="396"/>
                  </a:lnTo>
                  <a:lnTo>
                    <a:pt x="262" y="403"/>
                  </a:lnTo>
                  <a:lnTo>
                    <a:pt x="269" y="408"/>
                  </a:lnTo>
                  <a:lnTo>
                    <a:pt x="275" y="417"/>
                  </a:lnTo>
                  <a:lnTo>
                    <a:pt x="284" y="418"/>
                  </a:lnTo>
                  <a:lnTo>
                    <a:pt x="286" y="427"/>
                  </a:lnTo>
                  <a:lnTo>
                    <a:pt x="295" y="427"/>
                  </a:lnTo>
                  <a:lnTo>
                    <a:pt x="302" y="433"/>
                  </a:lnTo>
                  <a:lnTo>
                    <a:pt x="311" y="438"/>
                  </a:lnTo>
                  <a:lnTo>
                    <a:pt x="318" y="438"/>
                  </a:lnTo>
                  <a:lnTo>
                    <a:pt x="346" y="424"/>
                  </a:lnTo>
                  <a:lnTo>
                    <a:pt x="355" y="401"/>
                  </a:lnTo>
                  <a:lnTo>
                    <a:pt x="356" y="366"/>
                  </a:lnTo>
                  <a:lnTo>
                    <a:pt x="335" y="321"/>
                  </a:lnTo>
                  <a:lnTo>
                    <a:pt x="295" y="270"/>
                  </a:lnTo>
                  <a:lnTo>
                    <a:pt x="220" y="221"/>
                  </a:lnTo>
                  <a:lnTo>
                    <a:pt x="100" y="179"/>
                  </a:lnTo>
                  <a:lnTo>
                    <a:pt x="51" y="147"/>
                  </a:lnTo>
                  <a:lnTo>
                    <a:pt x="18" y="111"/>
                  </a:lnTo>
                  <a:lnTo>
                    <a:pt x="7" y="64"/>
                  </a:lnTo>
                  <a:lnTo>
                    <a:pt x="0" y="16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9260" name="Group 163"/>
            <p:cNvGrpSpPr>
              <a:grpSpLocks/>
            </p:cNvGrpSpPr>
            <p:nvPr/>
          </p:nvGrpSpPr>
          <p:grpSpPr bwMode="auto">
            <a:xfrm>
              <a:off x="4078" y="1686"/>
              <a:ext cx="215" cy="201"/>
              <a:chOff x="586" y="2442"/>
              <a:chExt cx="399" cy="394"/>
            </a:xfrm>
          </p:grpSpPr>
          <p:sp>
            <p:nvSpPr>
              <p:cNvPr id="299172" name="Freeform 164"/>
              <p:cNvSpPr>
                <a:spLocks/>
              </p:cNvSpPr>
              <p:nvPr/>
            </p:nvSpPr>
            <p:spPr bwMode="auto">
              <a:xfrm>
                <a:off x="586" y="2442"/>
                <a:ext cx="399" cy="394"/>
              </a:xfrm>
              <a:custGeom>
                <a:avLst/>
                <a:gdLst>
                  <a:gd name="T0" fmla="*/ 158 w 798"/>
                  <a:gd name="T1" fmla="*/ 4 h 787"/>
                  <a:gd name="T2" fmla="*/ 305 w 798"/>
                  <a:gd name="T3" fmla="*/ 11 h 787"/>
                  <a:gd name="T4" fmla="*/ 465 w 798"/>
                  <a:gd name="T5" fmla="*/ 14 h 787"/>
                  <a:gd name="T6" fmla="*/ 645 w 798"/>
                  <a:gd name="T7" fmla="*/ 0 h 787"/>
                  <a:gd name="T8" fmla="*/ 758 w 798"/>
                  <a:gd name="T9" fmla="*/ 4 h 787"/>
                  <a:gd name="T10" fmla="*/ 770 w 798"/>
                  <a:gd name="T11" fmla="*/ 14 h 787"/>
                  <a:gd name="T12" fmla="*/ 780 w 798"/>
                  <a:gd name="T13" fmla="*/ 41 h 787"/>
                  <a:gd name="T14" fmla="*/ 774 w 798"/>
                  <a:gd name="T15" fmla="*/ 210 h 787"/>
                  <a:gd name="T16" fmla="*/ 774 w 798"/>
                  <a:gd name="T17" fmla="*/ 385 h 787"/>
                  <a:gd name="T18" fmla="*/ 787 w 798"/>
                  <a:gd name="T19" fmla="*/ 535 h 787"/>
                  <a:gd name="T20" fmla="*/ 798 w 798"/>
                  <a:gd name="T21" fmla="*/ 693 h 787"/>
                  <a:gd name="T22" fmla="*/ 798 w 798"/>
                  <a:gd name="T23" fmla="*/ 738 h 787"/>
                  <a:gd name="T24" fmla="*/ 776 w 798"/>
                  <a:gd name="T25" fmla="*/ 766 h 787"/>
                  <a:gd name="T26" fmla="*/ 725 w 798"/>
                  <a:gd name="T27" fmla="*/ 769 h 787"/>
                  <a:gd name="T28" fmla="*/ 507 w 798"/>
                  <a:gd name="T29" fmla="*/ 766 h 787"/>
                  <a:gd name="T30" fmla="*/ 498 w 798"/>
                  <a:gd name="T31" fmla="*/ 769 h 787"/>
                  <a:gd name="T32" fmla="*/ 491 w 798"/>
                  <a:gd name="T33" fmla="*/ 769 h 787"/>
                  <a:gd name="T34" fmla="*/ 283 w 798"/>
                  <a:gd name="T35" fmla="*/ 776 h 787"/>
                  <a:gd name="T36" fmla="*/ 274 w 798"/>
                  <a:gd name="T37" fmla="*/ 780 h 787"/>
                  <a:gd name="T38" fmla="*/ 89 w 798"/>
                  <a:gd name="T39" fmla="*/ 787 h 787"/>
                  <a:gd name="T40" fmla="*/ 12 w 798"/>
                  <a:gd name="T41" fmla="*/ 769 h 787"/>
                  <a:gd name="T42" fmla="*/ 0 w 798"/>
                  <a:gd name="T43" fmla="*/ 723 h 787"/>
                  <a:gd name="T44" fmla="*/ 12 w 798"/>
                  <a:gd name="T45" fmla="*/ 619 h 787"/>
                  <a:gd name="T46" fmla="*/ 34 w 798"/>
                  <a:gd name="T47" fmla="*/ 434 h 787"/>
                  <a:gd name="T48" fmla="*/ 40 w 798"/>
                  <a:gd name="T49" fmla="*/ 221 h 787"/>
                  <a:gd name="T50" fmla="*/ 40 w 798"/>
                  <a:gd name="T51" fmla="*/ 212 h 787"/>
                  <a:gd name="T52" fmla="*/ 49 w 798"/>
                  <a:gd name="T53" fmla="*/ 78 h 787"/>
                  <a:gd name="T54" fmla="*/ 56 w 798"/>
                  <a:gd name="T55" fmla="*/ 14 h 787"/>
                  <a:gd name="T56" fmla="*/ 89 w 798"/>
                  <a:gd name="T57" fmla="*/ 0 h 787"/>
                  <a:gd name="T58" fmla="*/ 141 w 798"/>
                  <a:gd name="T59" fmla="*/ 5 h 787"/>
                  <a:gd name="T60" fmla="*/ 169 w 798"/>
                  <a:gd name="T61" fmla="*/ 5 h 787"/>
                  <a:gd name="T62" fmla="*/ 158 w 798"/>
                  <a:gd name="T63" fmla="*/ 4 h 7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798" h="787">
                    <a:moveTo>
                      <a:pt x="158" y="4"/>
                    </a:moveTo>
                    <a:lnTo>
                      <a:pt x="305" y="11"/>
                    </a:lnTo>
                    <a:lnTo>
                      <a:pt x="465" y="14"/>
                    </a:lnTo>
                    <a:lnTo>
                      <a:pt x="645" y="0"/>
                    </a:lnTo>
                    <a:lnTo>
                      <a:pt x="758" y="4"/>
                    </a:lnTo>
                    <a:lnTo>
                      <a:pt x="770" y="14"/>
                    </a:lnTo>
                    <a:lnTo>
                      <a:pt x="780" y="41"/>
                    </a:lnTo>
                    <a:lnTo>
                      <a:pt x="774" y="210"/>
                    </a:lnTo>
                    <a:lnTo>
                      <a:pt x="774" y="385"/>
                    </a:lnTo>
                    <a:lnTo>
                      <a:pt x="787" y="535"/>
                    </a:lnTo>
                    <a:lnTo>
                      <a:pt x="798" y="693"/>
                    </a:lnTo>
                    <a:lnTo>
                      <a:pt x="798" y="738"/>
                    </a:lnTo>
                    <a:lnTo>
                      <a:pt x="776" y="766"/>
                    </a:lnTo>
                    <a:lnTo>
                      <a:pt x="725" y="769"/>
                    </a:lnTo>
                    <a:lnTo>
                      <a:pt x="507" y="766"/>
                    </a:lnTo>
                    <a:lnTo>
                      <a:pt x="498" y="769"/>
                    </a:lnTo>
                    <a:lnTo>
                      <a:pt x="491" y="769"/>
                    </a:lnTo>
                    <a:lnTo>
                      <a:pt x="283" y="776"/>
                    </a:lnTo>
                    <a:lnTo>
                      <a:pt x="274" y="780"/>
                    </a:lnTo>
                    <a:lnTo>
                      <a:pt x="89" y="787"/>
                    </a:lnTo>
                    <a:lnTo>
                      <a:pt x="12" y="769"/>
                    </a:lnTo>
                    <a:lnTo>
                      <a:pt x="0" y="723"/>
                    </a:lnTo>
                    <a:lnTo>
                      <a:pt x="12" y="619"/>
                    </a:lnTo>
                    <a:lnTo>
                      <a:pt x="34" y="434"/>
                    </a:lnTo>
                    <a:lnTo>
                      <a:pt x="40" y="221"/>
                    </a:lnTo>
                    <a:lnTo>
                      <a:pt x="40" y="212"/>
                    </a:lnTo>
                    <a:lnTo>
                      <a:pt x="49" y="78"/>
                    </a:lnTo>
                    <a:lnTo>
                      <a:pt x="56" y="14"/>
                    </a:lnTo>
                    <a:lnTo>
                      <a:pt x="89" y="0"/>
                    </a:lnTo>
                    <a:lnTo>
                      <a:pt x="141" y="5"/>
                    </a:lnTo>
                    <a:lnTo>
                      <a:pt x="169" y="5"/>
                    </a:lnTo>
                    <a:lnTo>
                      <a:pt x="158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9173" name="Freeform 165"/>
              <p:cNvSpPr>
                <a:spLocks/>
              </p:cNvSpPr>
              <p:nvPr/>
            </p:nvSpPr>
            <p:spPr bwMode="auto">
              <a:xfrm>
                <a:off x="603" y="2462"/>
                <a:ext cx="360" cy="353"/>
              </a:xfrm>
              <a:custGeom>
                <a:avLst/>
                <a:gdLst>
                  <a:gd name="T0" fmla="*/ 69 w 720"/>
                  <a:gd name="T1" fmla="*/ 4 h 706"/>
                  <a:gd name="T2" fmla="*/ 229 w 720"/>
                  <a:gd name="T3" fmla="*/ 9 h 706"/>
                  <a:gd name="T4" fmla="*/ 382 w 720"/>
                  <a:gd name="T5" fmla="*/ 11 h 706"/>
                  <a:gd name="T6" fmla="*/ 544 w 720"/>
                  <a:gd name="T7" fmla="*/ 4 h 706"/>
                  <a:gd name="T8" fmla="*/ 671 w 720"/>
                  <a:gd name="T9" fmla="*/ 0 h 706"/>
                  <a:gd name="T10" fmla="*/ 693 w 720"/>
                  <a:gd name="T11" fmla="*/ 5 h 706"/>
                  <a:gd name="T12" fmla="*/ 698 w 720"/>
                  <a:gd name="T13" fmla="*/ 35 h 706"/>
                  <a:gd name="T14" fmla="*/ 693 w 720"/>
                  <a:gd name="T15" fmla="*/ 199 h 706"/>
                  <a:gd name="T16" fmla="*/ 696 w 720"/>
                  <a:gd name="T17" fmla="*/ 364 h 706"/>
                  <a:gd name="T18" fmla="*/ 709 w 720"/>
                  <a:gd name="T19" fmla="*/ 508 h 706"/>
                  <a:gd name="T20" fmla="*/ 720 w 720"/>
                  <a:gd name="T21" fmla="*/ 655 h 706"/>
                  <a:gd name="T22" fmla="*/ 715 w 720"/>
                  <a:gd name="T23" fmla="*/ 676 h 706"/>
                  <a:gd name="T24" fmla="*/ 676 w 720"/>
                  <a:gd name="T25" fmla="*/ 683 h 706"/>
                  <a:gd name="T26" fmla="*/ 495 w 720"/>
                  <a:gd name="T27" fmla="*/ 683 h 706"/>
                  <a:gd name="T28" fmla="*/ 317 w 720"/>
                  <a:gd name="T29" fmla="*/ 688 h 706"/>
                  <a:gd name="T30" fmla="*/ 151 w 720"/>
                  <a:gd name="T31" fmla="*/ 702 h 706"/>
                  <a:gd name="T32" fmla="*/ 44 w 720"/>
                  <a:gd name="T33" fmla="*/ 706 h 706"/>
                  <a:gd name="T34" fmla="*/ 11 w 720"/>
                  <a:gd name="T35" fmla="*/ 701 h 706"/>
                  <a:gd name="T36" fmla="*/ 0 w 720"/>
                  <a:gd name="T37" fmla="*/ 681 h 706"/>
                  <a:gd name="T38" fmla="*/ 27 w 720"/>
                  <a:gd name="T39" fmla="*/ 508 h 706"/>
                  <a:gd name="T40" fmla="*/ 44 w 720"/>
                  <a:gd name="T41" fmla="*/ 358 h 706"/>
                  <a:gd name="T42" fmla="*/ 53 w 720"/>
                  <a:gd name="T43" fmla="*/ 207 h 706"/>
                  <a:gd name="T44" fmla="*/ 55 w 720"/>
                  <a:gd name="T45" fmla="*/ 58 h 706"/>
                  <a:gd name="T46" fmla="*/ 64 w 720"/>
                  <a:gd name="T47" fmla="*/ 14 h 706"/>
                  <a:gd name="T48" fmla="*/ 69 w 720"/>
                  <a:gd name="T49" fmla="*/ 4 h 7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20" h="706">
                    <a:moveTo>
                      <a:pt x="69" y="4"/>
                    </a:moveTo>
                    <a:lnTo>
                      <a:pt x="229" y="9"/>
                    </a:lnTo>
                    <a:lnTo>
                      <a:pt x="382" y="11"/>
                    </a:lnTo>
                    <a:lnTo>
                      <a:pt x="544" y="4"/>
                    </a:lnTo>
                    <a:lnTo>
                      <a:pt x="671" y="0"/>
                    </a:lnTo>
                    <a:lnTo>
                      <a:pt x="693" y="5"/>
                    </a:lnTo>
                    <a:lnTo>
                      <a:pt x="698" y="35"/>
                    </a:lnTo>
                    <a:lnTo>
                      <a:pt x="693" y="199"/>
                    </a:lnTo>
                    <a:lnTo>
                      <a:pt x="696" y="364"/>
                    </a:lnTo>
                    <a:lnTo>
                      <a:pt x="709" y="508"/>
                    </a:lnTo>
                    <a:lnTo>
                      <a:pt x="720" y="655"/>
                    </a:lnTo>
                    <a:lnTo>
                      <a:pt x="715" y="676"/>
                    </a:lnTo>
                    <a:lnTo>
                      <a:pt x="676" y="683"/>
                    </a:lnTo>
                    <a:lnTo>
                      <a:pt x="495" y="683"/>
                    </a:lnTo>
                    <a:lnTo>
                      <a:pt x="317" y="688"/>
                    </a:lnTo>
                    <a:lnTo>
                      <a:pt x="151" y="702"/>
                    </a:lnTo>
                    <a:lnTo>
                      <a:pt x="44" y="706"/>
                    </a:lnTo>
                    <a:lnTo>
                      <a:pt x="11" y="701"/>
                    </a:lnTo>
                    <a:lnTo>
                      <a:pt x="0" y="681"/>
                    </a:lnTo>
                    <a:lnTo>
                      <a:pt x="27" y="508"/>
                    </a:lnTo>
                    <a:lnTo>
                      <a:pt x="44" y="358"/>
                    </a:lnTo>
                    <a:lnTo>
                      <a:pt x="53" y="207"/>
                    </a:lnTo>
                    <a:lnTo>
                      <a:pt x="55" y="58"/>
                    </a:lnTo>
                    <a:lnTo>
                      <a:pt x="64" y="14"/>
                    </a:lnTo>
                    <a:lnTo>
                      <a:pt x="69" y="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99174" name="Freeform 166"/>
            <p:cNvSpPr>
              <a:spLocks/>
            </p:cNvSpPr>
            <p:nvPr/>
          </p:nvSpPr>
          <p:spPr bwMode="auto">
            <a:xfrm>
              <a:off x="4068" y="1828"/>
              <a:ext cx="65" cy="65"/>
            </a:xfrm>
            <a:custGeom>
              <a:avLst/>
              <a:gdLst>
                <a:gd name="T0" fmla="*/ 38 w 240"/>
                <a:gd name="T1" fmla="*/ 55 h 254"/>
                <a:gd name="T2" fmla="*/ 66 w 240"/>
                <a:gd name="T3" fmla="*/ 49 h 254"/>
                <a:gd name="T4" fmla="*/ 82 w 240"/>
                <a:gd name="T5" fmla="*/ 42 h 254"/>
                <a:gd name="T6" fmla="*/ 104 w 240"/>
                <a:gd name="T7" fmla="*/ 32 h 254"/>
                <a:gd name="T8" fmla="*/ 115 w 240"/>
                <a:gd name="T9" fmla="*/ 16 h 254"/>
                <a:gd name="T10" fmla="*/ 131 w 240"/>
                <a:gd name="T11" fmla="*/ 7 h 254"/>
                <a:gd name="T12" fmla="*/ 148 w 240"/>
                <a:gd name="T13" fmla="*/ 0 h 254"/>
                <a:gd name="T14" fmla="*/ 168 w 240"/>
                <a:gd name="T15" fmla="*/ 0 h 254"/>
                <a:gd name="T16" fmla="*/ 184 w 240"/>
                <a:gd name="T17" fmla="*/ 0 h 254"/>
                <a:gd name="T18" fmla="*/ 200 w 240"/>
                <a:gd name="T19" fmla="*/ 5 h 254"/>
                <a:gd name="T20" fmla="*/ 217 w 240"/>
                <a:gd name="T21" fmla="*/ 11 h 254"/>
                <a:gd name="T22" fmla="*/ 235 w 240"/>
                <a:gd name="T23" fmla="*/ 27 h 254"/>
                <a:gd name="T24" fmla="*/ 240 w 240"/>
                <a:gd name="T25" fmla="*/ 42 h 254"/>
                <a:gd name="T26" fmla="*/ 240 w 240"/>
                <a:gd name="T27" fmla="*/ 60 h 254"/>
                <a:gd name="T28" fmla="*/ 228 w 240"/>
                <a:gd name="T29" fmla="*/ 74 h 254"/>
                <a:gd name="T30" fmla="*/ 211 w 240"/>
                <a:gd name="T31" fmla="*/ 79 h 254"/>
                <a:gd name="T32" fmla="*/ 195 w 240"/>
                <a:gd name="T33" fmla="*/ 76 h 254"/>
                <a:gd name="T34" fmla="*/ 175 w 240"/>
                <a:gd name="T35" fmla="*/ 69 h 254"/>
                <a:gd name="T36" fmla="*/ 157 w 240"/>
                <a:gd name="T37" fmla="*/ 64 h 254"/>
                <a:gd name="T38" fmla="*/ 137 w 240"/>
                <a:gd name="T39" fmla="*/ 60 h 254"/>
                <a:gd name="T40" fmla="*/ 118 w 240"/>
                <a:gd name="T41" fmla="*/ 60 h 254"/>
                <a:gd name="T42" fmla="*/ 104 w 240"/>
                <a:gd name="T43" fmla="*/ 71 h 254"/>
                <a:gd name="T44" fmla="*/ 109 w 240"/>
                <a:gd name="T45" fmla="*/ 87 h 254"/>
                <a:gd name="T46" fmla="*/ 126 w 240"/>
                <a:gd name="T47" fmla="*/ 95 h 254"/>
                <a:gd name="T48" fmla="*/ 142 w 240"/>
                <a:gd name="T49" fmla="*/ 102 h 254"/>
                <a:gd name="T50" fmla="*/ 164 w 240"/>
                <a:gd name="T51" fmla="*/ 102 h 254"/>
                <a:gd name="T52" fmla="*/ 184 w 240"/>
                <a:gd name="T53" fmla="*/ 102 h 254"/>
                <a:gd name="T54" fmla="*/ 200 w 240"/>
                <a:gd name="T55" fmla="*/ 111 h 254"/>
                <a:gd name="T56" fmla="*/ 217 w 240"/>
                <a:gd name="T57" fmla="*/ 122 h 254"/>
                <a:gd name="T58" fmla="*/ 224 w 240"/>
                <a:gd name="T59" fmla="*/ 138 h 254"/>
                <a:gd name="T60" fmla="*/ 218 w 240"/>
                <a:gd name="T61" fmla="*/ 155 h 254"/>
                <a:gd name="T62" fmla="*/ 208 w 240"/>
                <a:gd name="T63" fmla="*/ 169 h 254"/>
                <a:gd name="T64" fmla="*/ 189 w 240"/>
                <a:gd name="T65" fmla="*/ 171 h 254"/>
                <a:gd name="T66" fmla="*/ 169 w 240"/>
                <a:gd name="T67" fmla="*/ 171 h 254"/>
                <a:gd name="T68" fmla="*/ 151 w 240"/>
                <a:gd name="T69" fmla="*/ 164 h 254"/>
                <a:gd name="T70" fmla="*/ 131 w 240"/>
                <a:gd name="T71" fmla="*/ 159 h 254"/>
                <a:gd name="T72" fmla="*/ 115 w 240"/>
                <a:gd name="T73" fmla="*/ 155 h 254"/>
                <a:gd name="T74" fmla="*/ 93 w 240"/>
                <a:gd name="T75" fmla="*/ 150 h 254"/>
                <a:gd name="T76" fmla="*/ 75 w 240"/>
                <a:gd name="T77" fmla="*/ 150 h 254"/>
                <a:gd name="T78" fmla="*/ 86 w 240"/>
                <a:gd name="T79" fmla="*/ 166 h 254"/>
                <a:gd name="T80" fmla="*/ 102 w 240"/>
                <a:gd name="T81" fmla="*/ 175 h 254"/>
                <a:gd name="T82" fmla="*/ 118 w 240"/>
                <a:gd name="T83" fmla="*/ 180 h 254"/>
                <a:gd name="T84" fmla="*/ 135 w 240"/>
                <a:gd name="T85" fmla="*/ 189 h 254"/>
                <a:gd name="T86" fmla="*/ 148 w 240"/>
                <a:gd name="T87" fmla="*/ 201 h 254"/>
                <a:gd name="T88" fmla="*/ 168 w 240"/>
                <a:gd name="T89" fmla="*/ 222 h 254"/>
                <a:gd name="T90" fmla="*/ 164 w 240"/>
                <a:gd name="T91" fmla="*/ 244 h 254"/>
                <a:gd name="T92" fmla="*/ 153 w 240"/>
                <a:gd name="T93" fmla="*/ 252 h 254"/>
                <a:gd name="T94" fmla="*/ 137 w 240"/>
                <a:gd name="T95" fmla="*/ 254 h 254"/>
                <a:gd name="T96" fmla="*/ 120 w 240"/>
                <a:gd name="T97" fmla="*/ 254 h 254"/>
                <a:gd name="T98" fmla="*/ 98 w 240"/>
                <a:gd name="T99" fmla="*/ 252 h 254"/>
                <a:gd name="T100" fmla="*/ 82 w 240"/>
                <a:gd name="T101" fmla="*/ 247 h 254"/>
                <a:gd name="T102" fmla="*/ 64 w 240"/>
                <a:gd name="T103" fmla="*/ 237 h 254"/>
                <a:gd name="T104" fmla="*/ 48 w 240"/>
                <a:gd name="T105" fmla="*/ 226 h 254"/>
                <a:gd name="T106" fmla="*/ 38 w 240"/>
                <a:gd name="T107" fmla="*/ 210 h 254"/>
                <a:gd name="T108" fmla="*/ 26 w 240"/>
                <a:gd name="T109" fmla="*/ 194 h 254"/>
                <a:gd name="T110" fmla="*/ 17 w 240"/>
                <a:gd name="T111" fmla="*/ 177 h 254"/>
                <a:gd name="T112" fmla="*/ 11 w 240"/>
                <a:gd name="T113" fmla="*/ 161 h 254"/>
                <a:gd name="T114" fmla="*/ 9 w 240"/>
                <a:gd name="T115" fmla="*/ 145 h 254"/>
                <a:gd name="T116" fmla="*/ 9 w 240"/>
                <a:gd name="T117" fmla="*/ 129 h 254"/>
                <a:gd name="T118" fmla="*/ 0 w 240"/>
                <a:gd name="T119" fmla="*/ 113 h 254"/>
                <a:gd name="T120" fmla="*/ 0 w 240"/>
                <a:gd name="T121" fmla="*/ 97 h 254"/>
                <a:gd name="T122" fmla="*/ 6 w 240"/>
                <a:gd name="T123" fmla="*/ 81 h 254"/>
                <a:gd name="T124" fmla="*/ 17 w 240"/>
                <a:gd name="T125" fmla="*/ 65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0" h="254">
                  <a:moveTo>
                    <a:pt x="28" y="49"/>
                  </a:moveTo>
                  <a:lnTo>
                    <a:pt x="38" y="55"/>
                  </a:lnTo>
                  <a:lnTo>
                    <a:pt x="55" y="53"/>
                  </a:lnTo>
                  <a:lnTo>
                    <a:pt x="66" y="49"/>
                  </a:lnTo>
                  <a:lnTo>
                    <a:pt x="75" y="44"/>
                  </a:lnTo>
                  <a:lnTo>
                    <a:pt x="82" y="42"/>
                  </a:lnTo>
                  <a:lnTo>
                    <a:pt x="93" y="34"/>
                  </a:lnTo>
                  <a:lnTo>
                    <a:pt x="104" y="32"/>
                  </a:lnTo>
                  <a:lnTo>
                    <a:pt x="109" y="23"/>
                  </a:lnTo>
                  <a:lnTo>
                    <a:pt x="115" y="16"/>
                  </a:lnTo>
                  <a:lnTo>
                    <a:pt x="124" y="11"/>
                  </a:lnTo>
                  <a:lnTo>
                    <a:pt x="131" y="7"/>
                  </a:lnTo>
                  <a:lnTo>
                    <a:pt x="140" y="2"/>
                  </a:lnTo>
                  <a:lnTo>
                    <a:pt x="148" y="0"/>
                  </a:lnTo>
                  <a:lnTo>
                    <a:pt x="158" y="0"/>
                  </a:lnTo>
                  <a:lnTo>
                    <a:pt x="168" y="0"/>
                  </a:lnTo>
                  <a:lnTo>
                    <a:pt x="175" y="0"/>
                  </a:lnTo>
                  <a:lnTo>
                    <a:pt x="184" y="0"/>
                  </a:lnTo>
                  <a:lnTo>
                    <a:pt x="191" y="0"/>
                  </a:lnTo>
                  <a:lnTo>
                    <a:pt x="200" y="5"/>
                  </a:lnTo>
                  <a:lnTo>
                    <a:pt x="208" y="7"/>
                  </a:lnTo>
                  <a:lnTo>
                    <a:pt x="217" y="11"/>
                  </a:lnTo>
                  <a:lnTo>
                    <a:pt x="224" y="16"/>
                  </a:lnTo>
                  <a:lnTo>
                    <a:pt x="235" y="27"/>
                  </a:lnTo>
                  <a:lnTo>
                    <a:pt x="235" y="34"/>
                  </a:lnTo>
                  <a:lnTo>
                    <a:pt x="240" y="42"/>
                  </a:lnTo>
                  <a:lnTo>
                    <a:pt x="240" y="53"/>
                  </a:lnTo>
                  <a:lnTo>
                    <a:pt x="240" y="60"/>
                  </a:lnTo>
                  <a:lnTo>
                    <a:pt x="235" y="69"/>
                  </a:lnTo>
                  <a:lnTo>
                    <a:pt x="228" y="74"/>
                  </a:lnTo>
                  <a:lnTo>
                    <a:pt x="218" y="79"/>
                  </a:lnTo>
                  <a:lnTo>
                    <a:pt x="211" y="79"/>
                  </a:lnTo>
                  <a:lnTo>
                    <a:pt x="202" y="79"/>
                  </a:lnTo>
                  <a:lnTo>
                    <a:pt x="195" y="76"/>
                  </a:lnTo>
                  <a:lnTo>
                    <a:pt x="186" y="71"/>
                  </a:lnTo>
                  <a:lnTo>
                    <a:pt x="175" y="69"/>
                  </a:lnTo>
                  <a:lnTo>
                    <a:pt x="168" y="65"/>
                  </a:lnTo>
                  <a:lnTo>
                    <a:pt x="157" y="64"/>
                  </a:lnTo>
                  <a:lnTo>
                    <a:pt x="148" y="64"/>
                  </a:lnTo>
                  <a:lnTo>
                    <a:pt x="137" y="60"/>
                  </a:lnTo>
                  <a:lnTo>
                    <a:pt x="129" y="58"/>
                  </a:lnTo>
                  <a:lnTo>
                    <a:pt x="118" y="60"/>
                  </a:lnTo>
                  <a:lnTo>
                    <a:pt x="109" y="64"/>
                  </a:lnTo>
                  <a:lnTo>
                    <a:pt x="104" y="71"/>
                  </a:lnTo>
                  <a:lnTo>
                    <a:pt x="102" y="79"/>
                  </a:lnTo>
                  <a:lnTo>
                    <a:pt x="109" y="87"/>
                  </a:lnTo>
                  <a:lnTo>
                    <a:pt x="118" y="92"/>
                  </a:lnTo>
                  <a:lnTo>
                    <a:pt x="126" y="95"/>
                  </a:lnTo>
                  <a:lnTo>
                    <a:pt x="135" y="101"/>
                  </a:lnTo>
                  <a:lnTo>
                    <a:pt x="142" y="102"/>
                  </a:lnTo>
                  <a:lnTo>
                    <a:pt x="157" y="102"/>
                  </a:lnTo>
                  <a:lnTo>
                    <a:pt x="164" y="102"/>
                  </a:lnTo>
                  <a:lnTo>
                    <a:pt x="175" y="102"/>
                  </a:lnTo>
                  <a:lnTo>
                    <a:pt x="184" y="102"/>
                  </a:lnTo>
                  <a:lnTo>
                    <a:pt x="191" y="106"/>
                  </a:lnTo>
                  <a:lnTo>
                    <a:pt x="200" y="111"/>
                  </a:lnTo>
                  <a:lnTo>
                    <a:pt x="208" y="117"/>
                  </a:lnTo>
                  <a:lnTo>
                    <a:pt x="217" y="122"/>
                  </a:lnTo>
                  <a:lnTo>
                    <a:pt x="218" y="129"/>
                  </a:lnTo>
                  <a:lnTo>
                    <a:pt x="224" y="138"/>
                  </a:lnTo>
                  <a:lnTo>
                    <a:pt x="224" y="145"/>
                  </a:lnTo>
                  <a:lnTo>
                    <a:pt x="218" y="155"/>
                  </a:lnTo>
                  <a:lnTo>
                    <a:pt x="217" y="164"/>
                  </a:lnTo>
                  <a:lnTo>
                    <a:pt x="208" y="169"/>
                  </a:lnTo>
                  <a:lnTo>
                    <a:pt x="197" y="171"/>
                  </a:lnTo>
                  <a:lnTo>
                    <a:pt x="189" y="171"/>
                  </a:lnTo>
                  <a:lnTo>
                    <a:pt x="180" y="171"/>
                  </a:lnTo>
                  <a:lnTo>
                    <a:pt x="169" y="171"/>
                  </a:lnTo>
                  <a:lnTo>
                    <a:pt x="162" y="169"/>
                  </a:lnTo>
                  <a:lnTo>
                    <a:pt x="151" y="164"/>
                  </a:lnTo>
                  <a:lnTo>
                    <a:pt x="142" y="164"/>
                  </a:lnTo>
                  <a:lnTo>
                    <a:pt x="131" y="159"/>
                  </a:lnTo>
                  <a:lnTo>
                    <a:pt x="124" y="159"/>
                  </a:lnTo>
                  <a:lnTo>
                    <a:pt x="115" y="155"/>
                  </a:lnTo>
                  <a:lnTo>
                    <a:pt x="102" y="154"/>
                  </a:lnTo>
                  <a:lnTo>
                    <a:pt x="93" y="150"/>
                  </a:lnTo>
                  <a:lnTo>
                    <a:pt x="82" y="150"/>
                  </a:lnTo>
                  <a:lnTo>
                    <a:pt x="75" y="150"/>
                  </a:lnTo>
                  <a:lnTo>
                    <a:pt x="77" y="159"/>
                  </a:lnTo>
                  <a:lnTo>
                    <a:pt x="86" y="166"/>
                  </a:lnTo>
                  <a:lnTo>
                    <a:pt x="93" y="169"/>
                  </a:lnTo>
                  <a:lnTo>
                    <a:pt x="102" y="175"/>
                  </a:lnTo>
                  <a:lnTo>
                    <a:pt x="109" y="177"/>
                  </a:lnTo>
                  <a:lnTo>
                    <a:pt x="118" y="180"/>
                  </a:lnTo>
                  <a:lnTo>
                    <a:pt x="126" y="184"/>
                  </a:lnTo>
                  <a:lnTo>
                    <a:pt x="135" y="189"/>
                  </a:lnTo>
                  <a:lnTo>
                    <a:pt x="142" y="194"/>
                  </a:lnTo>
                  <a:lnTo>
                    <a:pt x="148" y="201"/>
                  </a:lnTo>
                  <a:lnTo>
                    <a:pt x="157" y="205"/>
                  </a:lnTo>
                  <a:lnTo>
                    <a:pt x="168" y="222"/>
                  </a:lnTo>
                  <a:lnTo>
                    <a:pt x="169" y="237"/>
                  </a:lnTo>
                  <a:lnTo>
                    <a:pt x="164" y="244"/>
                  </a:lnTo>
                  <a:lnTo>
                    <a:pt x="162" y="252"/>
                  </a:lnTo>
                  <a:lnTo>
                    <a:pt x="153" y="252"/>
                  </a:lnTo>
                  <a:lnTo>
                    <a:pt x="146" y="252"/>
                  </a:lnTo>
                  <a:lnTo>
                    <a:pt x="137" y="254"/>
                  </a:lnTo>
                  <a:lnTo>
                    <a:pt x="129" y="254"/>
                  </a:lnTo>
                  <a:lnTo>
                    <a:pt x="120" y="254"/>
                  </a:lnTo>
                  <a:lnTo>
                    <a:pt x="109" y="252"/>
                  </a:lnTo>
                  <a:lnTo>
                    <a:pt x="98" y="252"/>
                  </a:lnTo>
                  <a:lnTo>
                    <a:pt x="91" y="249"/>
                  </a:lnTo>
                  <a:lnTo>
                    <a:pt x="82" y="247"/>
                  </a:lnTo>
                  <a:lnTo>
                    <a:pt x="71" y="242"/>
                  </a:lnTo>
                  <a:lnTo>
                    <a:pt x="64" y="237"/>
                  </a:lnTo>
                  <a:lnTo>
                    <a:pt x="55" y="231"/>
                  </a:lnTo>
                  <a:lnTo>
                    <a:pt x="48" y="226"/>
                  </a:lnTo>
                  <a:lnTo>
                    <a:pt x="44" y="217"/>
                  </a:lnTo>
                  <a:lnTo>
                    <a:pt x="38" y="210"/>
                  </a:lnTo>
                  <a:lnTo>
                    <a:pt x="31" y="201"/>
                  </a:lnTo>
                  <a:lnTo>
                    <a:pt x="26" y="194"/>
                  </a:lnTo>
                  <a:lnTo>
                    <a:pt x="22" y="185"/>
                  </a:lnTo>
                  <a:lnTo>
                    <a:pt x="17" y="177"/>
                  </a:lnTo>
                  <a:lnTo>
                    <a:pt x="17" y="169"/>
                  </a:lnTo>
                  <a:lnTo>
                    <a:pt x="11" y="161"/>
                  </a:lnTo>
                  <a:lnTo>
                    <a:pt x="11" y="154"/>
                  </a:lnTo>
                  <a:lnTo>
                    <a:pt x="9" y="145"/>
                  </a:lnTo>
                  <a:lnTo>
                    <a:pt x="9" y="138"/>
                  </a:lnTo>
                  <a:lnTo>
                    <a:pt x="9" y="129"/>
                  </a:lnTo>
                  <a:lnTo>
                    <a:pt x="6" y="122"/>
                  </a:lnTo>
                  <a:lnTo>
                    <a:pt x="0" y="113"/>
                  </a:lnTo>
                  <a:lnTo>
                    <a:pt x="0" y="106"/>
                  </a:lnTo>
                  <a:lnTo>
                    <a:pt x="0" y="97"/>
                  </a:lnTo>
                  <a:lnTo>
                    <a:pt x="4" y="90"/>
                  </a:lnTo>
                  <a:lnTo>
                    <a:pt x="6" y="81"/>
                  </a:lnTo>
                  <a:lnTo>
                    <a:pt x="11" y="74"/>
                  </a:lnTo>
                  <a:lnTo>
                    <a:pt x="17" y="65"/>
                  </a:lnTo>
                  <a:lnTo>
                    <a:pt x="28" y="4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75" name="Freeform 167"/>
            <p:cNvSpPr>
              <a:spLocks/>
            </p:cNvSpPr>
            <p:nvPr/>
          </p:nvSpPr>
          <p:spPr bwMode="auto">
            <a:xfrm>
              <a:off x="4250" y="1799"/>
              <a:ext cx="60" cy="77"/>
            </a:xfrm>
            <a:custGeom>
              <a:avLst/>
              <a:gdLst>
                <a:gd name="T0" fmla="*/ 171 w 224"/>
                <a:gd name="T1" fmla="*/ 69 h 298"/>
                <a:gd name="T2" fmla="*/ 158 w 224"/>
                <a:gd name="T3" fmla="*/ 56 h 298"/>
                <a:gd name="T4" fmla="*/ 147 w 224"/>
                <a:gd name="T5" fmla="*/ 40 h 298"/>
                <a:gd name="T6" fmla="*/ 133 w 224"/>
                <a:gd name="T7" fmla="*/ 25 h 298"/>
                <a:gd name="T8" fmla="*/ 120 w 224"/>
                <a:gd name="T9" fmla="*/ 14 h 298"/>
                <a:gd name="T10" fmla="*/ 104 w 224"/>
                <a:gd name="T11" fmla="*/ 3 h 298"/>
                <a:gd name="T12" fmla="*/ 84 w 224"/>
                <a:gd name="T13" fmla="*/ 0 h 298"/>
                <a:gd name="T14" fmla="*/ 67 w 224"/>
                <a:gd name="T15" fmla="*/ 9 h 298"/>
                <a:gd name="T16" fmla="*/ 56 w 224"/>
                <a:gd name="T17" fmla="*/ 21 h 298"/>
                <a:gd name="T18" fmla="*/ 51 w 224"/>
                <a:gd name="T19" fmla="*/ 37 h 298"/>
                <a:gd name="T20" fmla="*/ 56 w 224"/>
                <a:gd name="T21" fmla="*/ 53 h 298"/>
                <a:gd name="T22" fmla="*/ 73 w 224"/>
                <a:gd name="T23" fmla="*/ 63 h 298"/>
                <a:gd name="T24" fmla="*/ 89 w 224"/>
                <a:gd name="T25" fmla="*/ 74 h 298"/>
                <a:gd name="T26" fmla="*/ 105 w 224"/>
                <a:gd name="T27" fmla="*/ 90 h 298"/>
                <a:gd name="T28" fmla="*/ 111 w 224"/>
                <a:gd name="T29" fmla="*/ 106 h 298"/>
                <a:gd name="T30" fmla="*/ 94 w 224"/>
                <a:gd name="T31" fmla="*/ 111 h 298"/>
                <a:gd name="T32" fmla="*/ 76 w 224"/>
                <a:gd name="T33" fmla="*/ 106 h 298"/>
                <a:gd name="T34" fmla="*/ 60 w 224"/>
                <a:gd name="T35" fmla="*/ 104 h 298"/>
                <a:gd name="T36" fmla="*/ 44 w 224"/>
                <a:gd name="T37" fmla="*/ 104 h 298"/>
                <a:gd name="T38" fmla="*/ 24 w 224"/>
                <a:gd name="T39" fmla="*/ 106 h 298"/>
                <a:gd name="T40" fmla="*/ 5 w 224"/>
                <a:gd name="T41" fmla="*/ 115 h 298"/>
                <a:gd name="T42" fmla="*/ 0 w 224"/>
                <a:gd name="T43" fmla="*/ 130 h 298"/>
                <a:gd name="T44" fmla="*/ 2 w 224"/>
                <a:gd name="T45" fmla="*/ 148 h 298"/>
                <a:gd name="T46" fmla="*/ 16 w 224"/>
                <a:gd name="T47" fmla="*/ 159 h 298"/>
                <a:gd name="T48" fmla="*/ 33 w 224"/>
                <a:gd name="T49" fmla="*/ 164 h 298"/>
                <a:gd name="T50" fmla="*/ 49 w 224"/>
                <a:gd name="T51" fmla="*/ 169 h 298"/>
                <a:gd name="T52" fmla="*/ 65 w 224"/>
                <a:gd name="T53" fmla="*/ 175 h 298"/>
                <a:gd name="T54" fmla="*/ 82 w 224"/>
                <a:gd name="T55" fmla="*/ 178 h 298"/>
                <a:gd name="T56" fmla="*/ 98 w 224"/>
                <a:gd name="T57" fmla="*/ 183 h 298"/>
                <a:gd name="T58" fmla="*/ 109 w 224"/>
                <a:gd name="T59" fmla="*/ 194 h 298"/>
                <a:gd name="T60" fmla="*/ 100 w 224"/>
                <a:gd name="T61" fmla="*/ 206 h 298"/>
                <a:gd name="T62" fmla="*/ 78 w 224"/>
                <a:gd name="T63" fmla="*/ 215 h 298"/>
                <a:gd name="T64" fmla="*/ 62 w 224"/>
                <a:gd name="T65" fmla="*/ 217 h 298"/>
                <a:gd name="T66" fmla="*/ 40 w 224"/>
                <a:gd name="T67" fmla="*/ 220 h 298"/>
                <a:gd name="T68" fmla="*/ 24 w 224"/>
                <a:gd name="T69" fmla="*/ 231 h 298"/>
                <a:gd name="T70" fmla="*/ 11 w 224"/>
                <a:gd name="T71" fmla="*/ 247 h 298"/>
                <a:gd name="T72" fmla="*/ 7 w 224"/>
                <a:gd name="T73" fmla="*/ 263 h 298"/>
                <a:gd name="T74" fmla="*/ 16 w 224"/>
                <a:gd name="T75" fmla="*/ 279 h 298"/>
                <a:gd name="T76" fmla="*/ 34 w 224"/>
                <a:gd name="T77" fmla="*/ 289 h 298"/>
                <a:gd name="T78" fmla="*/ 51 w 224"/>
                <a:gd name="T79" fmla="*/ 298 h 298"/>
                <a:gd name="T80" fmla="*/ 67 w 224"/>
                <a:gd name="T81" fmla="*/ 298 h 298"/>
                <a:gd name="T82" fmla="*/ 84 w 224"/>
                <a:gd name="T83" fmla="*/ 291 h 298"/>
                <a:gd name="T84" fmla="*/ 100 w 224"/>
                <a:gd name="T85" fmla="*/ 289 h 298"/>
                <a:gd name="T86" fmla="*/ 122 w 224"/>
                <a:gd name="T87" fmla="*/ 279 h 298"/>
                <a:gd name="T88" fmla="*/ 138 w 224"/>
                <a:gd name="T89" fmla="*/ 270 h 298"/>
                <a:gd name="T90" fmla="*/ 153 w 224"/>
                <a:gd name="T91" fmla="*/ 258 h 298"/>
                <a:gd name="T92" fmla="*/ 165 w 224"/>
                <a:gd name="T93" fmla="*/ 243 h 298"/>
                <a:gd name="T94" fmla="*/ 182 w 224"/>
                <a:gd name="T95" fmla="*/ 231 h 298"/>
                <a:gd name="T96" fmla="*/ 196 w 224"/>
                <a:gd name="T97" fmla="*/ 220 h 298"/>
                <a:gd name="T98" fmla="*/ 218 w 224"/>
                <a:gd name="T99" fmla="*/ 169 h 298"/>
                <a:gd name="T100" fmla="*/ 224 w 224"/>
                <a:gd name="T101" fmla="*/ 99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24" h="298">
                  <a:moveTo>
                    <a:pt x="224" y="99"/>
                  </a:moveTo>
                  <a:lnTo>
                    <a:pt x="171" y="69"/>
                  </a:lnTo>
                  <a:lnTo>
                    <a:pt x="165" y="62"/>
                  </a:lnTo>
                  <a:lnTo>
                    <a:pt x="158" y="56"/>
                  </a:lnTo>
                  <a:lnTo>
                    <a:pt x="153" y="48"/>
                  </a:lnTo>
                  <a:lnTo>
                    <a:pt x="147" y="40"/>
                  </a:lnTo>
                  <a:lnTo>
                    <a:pt x="144" y="32"/>
                  </a:lnTo>
                  <a:lnTo>
                    <a:pt x="133" y="25"/>
                  </a:lnTo>
                  <a:lnTo>
                    <a:pt x="127" y="16"/>
                  </a:lnTo>
                  <a:lnTo>
                    <a:pt x="120" y="14"/>
                  </a:lnTo>
                  <a:lnTo>
                    <a:pt x="111" y="9"/>
                  </a:lnTo>
                  <a:lnTo>
                    <a:pt x="104" y="3"/>
                  </a:lnTo>
                  <a:lnTo>
                    <a:pt x="94" y="0"/>
                  </a:lnTo>
                  <a:lnTo>
                    <a:pt x="84" y="0"/>
                  </a:lnTo>
                  <a:lnTo>
                    <a:pt x="76" y="3"/>
                  </a:lnTo>
                  <a:lnTo>
                    <a:pt x="67" y="9"/>
                  </a:lnTo>
                  <a:lnTo>
                    <a:pt x="60" y="14"/>
                  </a:lnTo>
                  <a:lnTo>
                    <a:pt x="56" y="21"/>
                  </a:lnTo>
                  <a:lnTo>
                    <a:pt x="51" y="30"/>
                  </a:lnTo>
                  <a:lnTo>
                    <a:pt x="51" y="37"/>
                  </a:lnTo>
                  <a:lnTo>
                    <a:pt x="54" y="46"/>
                  </a:lnTo>
                  <a:lnTo>
                    <a:pt x="56" y="53"/>
                  </a:lnTo>
                  <a:lnTo>
                    <a:pt x="62" y="62"/>
                  </a:lnTo>
                  <a:lnTo>
                    <a:pt x="73" y="63"/>
                  </a:lnTo>
                  <a:lnTo>
                    <a:pt x="82" y="69"/>
                  </a:lnTo>
                  <a:lnTo>
                    <a:pt x="89" y="74"/>
                  </a:lnTo>
                  <a:lnTo>
                    <a:pt x="98" y="83"/>
                  </a:lnTo>
                  <a:lnTo>
                    <a:pt x="105" y="90"/>
                  </a:lnTo>
                  <a:lnTo>
                    <a:pt x="111" y="99"/>
                  </a:lnTo>
                  <a:lnTo>
                    <a:pt x="111" y="106"/>
                  </a:lnTo>
                  <a:lnTo>
                    <a:pt x="104" y="109"/>
                  </a:lnTo>
                  <a:lnTo>
                    <a:pt x="94" y="111"/>
                  </a:lnTo>
                  <a:lnTo>
                    <a:pt x="84" y="109"/>
                  </a:lnTo>
                  <a:lnTo>
                    <a:pt x="76" y="106"/>
                  </a:lnTo>
                  <a:lnTo>
                    <a:pt x="67" y="104"/>
                  </a:lnTo>
                  <a:lnTo>
                    <a:pt x="60" y="104"/>
                  </a:lnTo>
                  <a:lnTo>
                    <a:pt x="51" y="104"/>
                  </a:lnTo>
                  <a:lnTo>
                    <a:pt x="44" y="104"/>
                  </a:lnTo>
                  <a:lnTo>
                    <a:pt x="34" y="104"/>
                  </a:lnTo>
                  <a:lnTo>
                    <a:pt x="24" y="106"/>
                  </a:lnTo>
                  <a:lnTo>
                    <a:pt x="13" y="109"/>
                  </a:lnTo>
                  <a:lnTo>
                    <a:pt x="5" y="115"/>
                  </a:lnTo>
                  <a:lnTo>
                    <a:pt x="2" y="122"/>
                  </a:lnTo>
                  <a:lnTo>
                    <a:pt x="0" y="130"/>
                  </a:lnTo>
                  <a:lnTo>
                    <a:pt x="0" y="141"/>
                  </a:lnTo>
                  <a:lnTo>
                    <a:pt x="2" y="148"/>
                  </a:lnTo>
                  <a:lnTo>
                    <a:pt x="7" y="157"/>
                  </a:lnTo>
                  <a:lnTo>
                    <a:pt x="16" y="159"/>
                  </a:lnTo>
                  <a:lnTo>
                    <a:pt x="24" y="162"/>
                  </a:lnTo>
                  <a:lnTo>
                    <a:pt x="33" y="164"/>
                  </a:lnTo>
                  <a:lnTo>
                    <a:pt x="40" y="169"/>
                  </a:lnTo>
                  <a:lnTo>
                    <a:pt x="49" y="169"/>
                  </a:lnTo>
                  <a:lnTo>
                    <a:pt x="56" y="175"/>
                  </a:lnTo>
                  <a:lnTo>
                    <a:pt x="65" y="175"/>
                  </a:lnTo>
                  <a:lnTo>
                    <a:pt x="73" y="175"/>
                  </a:lnTo>
                  <a:lnTo>
                    <a:pt x="82" y="178"/>
                  </a:lnTo>
                  <a:lnTo>
                    <a:pt x="89" y="180"/>
                  </a:lnTo>
                  <a:lnTo>
                    <a:pt x="98" y="183"/>
                  </a:lnTo>
                  <a:lnTo>
                    <a:pt x="105" y="185"/>
                  </a:lnTo>
                  <a:lnTo>
                    <a:pt x="109" y="194"/>
                  </a:lnTo>
                  <a:lnTo>
                    <a:pt x="109" y="201"/>
                  </a:lnTo>
                  <a:lnTo>
                    <a:pt x="100" y="206"/>
                  </a:lnTo>
                  <a:lnTo>
                    <a:pt x="89" y="210"/>
                  </a:lnTo>
                  <a:lnTo>
                    <a:pt x="78" y="215"/>
                  </a:lnTo>
                  <a:lnTo>
                    <a:pt x="71" y="215"/>
                  </a:lnTo>
                  <a:lnTo>
                    <a:pt x="62" y="217"/>
                  </a:lnTo>
                  <a:lnTo>
                    <a:pt x="51" y="217"/>
                  </a:lnTo>
                  <a:lnTo>
                    <a:pt x="40" y="220"/>
                  </a:lnTo>
                  <a:lnTo>
                    <a:pt x="33" y="228"/>
                  </a:lnTo>
                  <a:lnTo>
                    <a:pt x="24" y="231"/>
                  </a:lnTo>
                  <a:lnTo>
                    <a:pt x="18" y="238"/>
                  </a:lnTo>
                  <a:lnTo>
                    <a:pt x="11" y="247"/>
                  </a:lnTo>
                  <a:lnTo>
                    <a:pt x="7" y="254"/>
                  </a:lnTo>
                  <a:lnTo>
                    <a:pt x="7" y="263"/>
                  </a:lnTo>
                  <a:lnTo>
                    <a:pt x="11" y="270"/>
                  </a:lnTo>
                  <a:lnTo>
                    <a:pt x="16" y="279"/>
                  </a:lnTo>
                  <a:lnTo>
                    <a:pt x="24" y="284"/>
                  </a:lnTo>
                  <a:lnTo>
                    <a:pt x="34" y="289"/>
                  </a:lnTo>
                  <a:lnTo>
                    <a:pt x="44" y="295"/>
                  </a:lnTo>
                  <a:lnTo>
                    <a:pt x="51" y="298"/>
                  </a:lnTo>
                  <a:lnTo>
                    <a:pt x="60" y="298"/>
                  </a:lnTo>
                  <a:lnTo>
                    <a:pt x="67" y="298"/>
                  </a:lnTo>
                  <a:lnTo>
                    <a:pt x="78" y="298"/>
                  </a:lnTo>
                  <a:lnTo>
                    <a:pt x="84" y="291"/>
                  </a:lnTo>
                  <a:lnTo>
                    <a:pt x="93" y="291"/>
                  </a:lnTo>
                  <a:lnTo>
                    <a:pt x="100" y="289"/>
                  </a:lnTo>
                  <a:lnTo>
                    <a:pt x="111" y="284"/>
                  </a:lnTo>
                  <a:lnTo>
                    <a:pt x="122" y="279"/>
                  </a:lnTo>
                  <a:lnTo>
                    <a:pt x="131" y="275"/>
                  </a:lnTo>
                  <a:lnTo>
                    <a:pt x="138" y="270"/>
                  </a:lnTo>
                  <a:lnTo>
                    <a:pt x="147" y="265"/>
                  </a:lnTo>
                  <a:lnTo>
                    <a:pt x="153" y="258"/>
                  </a:lnTo>
                  <a:lnTo>
                    <a:pt x="160" y="252"/>
                  </a:lnTo>
                  <a:lnTo>
                    <a:pt x="165" y="243"/>
                  </a:lnTo>
                  <a:lnTo>
                    <a:pt x="176" y="238"/>
                  </a:lnTo>
                  <a:lnTo>
                    <a:pt x="182" y="231"/>
                  </a:lnTo>
                  <a:lnTo>
                    <a:pt x="191" y="228"/>
                  </a:lnTo>
                  <a:lnTo>
                    <a:pt x="196" y="220"/>
                  </a:lnTo>
                  <a:lnTo>
                    <a:pt x="198" y="212"/>
                  </a:lnTo>
                  <a:lnTo>
                    <a:pt x="218" y="169"/>
                  </a:lnTo>
                  <a:lnTo>
                    <a:pt x="218" y="122"/>
                  </a:lnTo>
                  <a:lnTo>
                    <a:pt x="224" y="9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76" name="Freeform 168"/>
            <p:cNvSpPr>
              <a:spLocks/>
            </p:cNvSpPr>
            <p:nvPr/>
          </p:nvSpPr>
          <p:spPr bwMode="auto">
            <a:xfrm>
              <a:off x="4746" y="1636"/>
              <a:ext cx="97" cy="145"/>
            </a:xfrm>
            <a:custGeom>
              <a:avLst/>
              <a:gdLst>
                <a:gd name="T0" fmla="*/ 82 w 358"/>
                <a:gd name="T1" fmla="*/ 7 h 568"/>
                <a:gd name="T2" fmla="*/ 167 w 358"/>
                <a:gd name="T3" fmla="*/ 39 h 568"/>
                <a:gd name="T4" fmla="*/ 118 w 358"/>
                <a:gd name="T5" fmla="*/ 187 h 568"/>
                <a:gd name="T6" fmla="*/ 80 w 358"/>
                <a:gd name="T7" fmla="*/ 330 h 568"/>
                <a:gd name="T8" fmla="*/ 145 w 358"/>
                <a:gd name="T9" fmla="*/ 408 h 568"/>
                <a:gd name="T10" fmla="*/ 169 w 358"/>
                <a:gd name="T11" fmla="*/ 402 h 568"/>
                <a:gd name="T12" fmla="*/ 180 w 358"/>
                <a:gd name="T13" fmla="*/ 378 h 568"/>
                <a:gd name="T14" fmla="*/ 183 w 358"/>
                <a:gd name="T15" fmla="*/ 355 h 568"/>
                <a:gd name="T16" fmla="*/ 180 w 358"/>
                <a:gd name="T17" fmla="*/ 325 h 568"/>
                <a:gd name="T18" fmla="*/ 194 w 358"/>
                <a:gd name="T19" fmla="*/ 302 h 568"/>
                <a:gd name="T20" fmla="*/ 212 w 358"/>
                <a:gd name="T21" fmla="*/ 281 h 568"/>
                <a:gd name="T22" fmla="*/ 234 w 358"/>
                <a:gd name="T23" fmla="*/ 260 h 568"/>
                <a:gd name="T24" fmla="*/ 262 w 358"/>
                <a:gd name="T25" fmla="*/ 254 h 568"/>
                <a:gd name="T26" fmla="*/ 276 w 358"/>
                <a:gd name="T27" fmla="*/ 275 h 568"/>
                <a:gd name="T28" fmla="*/ 267 w 358"/>
                <a:gd name="T29" fmla="*/ 302 h 568"/>
                <a:gd name="T30" fmla="*/ 254 w 358"/>
                <a:gd name="T31" fmla="*/ 323 h 568"/>
                <a:gd name="T32" fmla="*/ 238 w 358"/>
                <a:gd name="T33" fmla="*/ 346 h 568"/>
                <a:gd name="T34" fmla="*/ 232 w 358"/>
                <a:gd name="T35" fmla="*/ 371 h 568"/>
                <a:gd name="T36" fmla="*/ 260 w 358"/>
                <a:gd name="T37" fmla="*/ 367 h 568"/>
                <a:gd name="T38" fmla="*/ 283 w 358"/>
                <a:gd name="T39" fmla="*/ 346 h 568"/>
                <a:gd name="T40" fmla="*/ 314 w 358"/>
                <a:gd name="T41" fmla="*/ 335 h 568"/>
                <a:gd name="T42" fmla="*/ 342 w 358"/>
                <a:gd name="T43" fmla="*/ 339 h 568"/>
                <a:gd name="T44" fmla="*/ 358 w 358"/>
                <a:gd name="T45" fmla="*/ 365 h 568"/>
                <a:gd name="T46" fmla="*/ 358 w 358"/>
                <a:gd name="T47" fmla="*/ 392 h 568"/>
                <a:gd name="T48" fmla="*/ 347 w 358"/>
                <a:gd name="T49" fmla="*/ 415 h 568"/>
                <a:gd name="T50" fmla="*/ 320 w 358"/>
                <a:gd name="T51" fmla="*/ 436 h 568"/>
                <a:gd name="T52" fmla="*/ 287 w 358"/>
                <a:gd name="T53" fmla="*/ 445 h 568"/>
                <a:gd name="T54" fmla="*/ 256 w 358"/>
                <a:gd name="T55" fmla="*/ 445 h 568"/>
                <a:gd name="T56" fmla="*/ 234 w 358"/>
                <a:gd name="T57" fmla="*/ 455 h 568"/>
                <a:gd name="T58" fmla="*/ 238 w 358"/>
                <a:gd name="T59" fmla="*/ 482 h 568"/>
                <a:gd name="T60" fmla="*/ 265 w 358"/>
                <a:gd name="T61" fmla="*/ 498 h 568"/>
                <a:gd name="T62" fmla="*/ 289 w 358"/>
                <a:gd name="T63" fmla="*/ 515 h 568"/>
                <a:gd name="T64" fmla="*/ 298 w 358"/>
                <a:gd name="T65" fmla="*/ 542 h 568"/>
                <a:gd name="T66" fmla="*/ 287 w 358"/>
                <a:gd name="T67" fmla="*/ 563 h 568"/>
                <a:gd name="T68" fmla="*/ 260 w 358"/>
                <a:gd name="T69" fmla="*/ 568 h 568"/>
                <a:gd name="T70" fmla="*/ 229 w 358"/>
                <a:gd name="T71" fmla="*/ 567 h 568"/>
                <a:gd name="T72" fmla="*/ 202 w 358"/>
                <a:gd name="T73" fmla="*/ 552 h 568"/>
                <a:gd name="T74" fmla="*/ 183 w 358"/>
                <a:gd name="T75" fmla="*/ 530 h 568"/>
                <a:gd name="T76" fmla="*/ 172 w 358"/>
                <a:gd name="T77" fmla="*/ 505 h 568"/>
                <a:gd name="T78" fmla="*/ 156 w 358"/>
                <a:gd name="T79" fmla="*/ 484 h 568"/>
                <a:gd name="T80" fmla="*/ 31 w 358"/>
                <a:gd name="T81" fmla="*/ 392 h 568"/>
                <a:gd name="T82" fmla="*/ 0 w 358"/>
                <a:gd name="T83" fmla="*/ 203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58" h="568">
                  <a:moveTo>
                    <a:pt x="20" y="106"/>
                  </a:moveTo>
                  <a:lnTo>
                    <a:pt x="43" y="39"/>
                  </a:lnTo>
                  <a:lnTo>
                    <a:pt x="82" y="7"/>
                  </a:lnTo>
                  <a:lnTo>
                    <a:pt x="120" y="0"/>
                  </a:lnTo>
                  <a:lnTo>
                    <a:pt x="151" y="7"/>
                  </a:lnTo>
                  <a:lnTo>
                    <a:pt x="167" y="39"/>
                  </a:lnTo>
                  <a:lnTo>
                    <a:pt x="162" y="92"/>
                  </a:lnTo>
                  <a:lnTo>
                    <a:pt x="142" y="140"/>
                  </a:lnTo>
                  <a:lnTo>
                    <a:pt x="118" y="187"/>
                  </a:lnTo>
                  <a:lnTo>
                    <a:pt x="91" y="235"/>
                  </a:lnTo>
                  <a:lnTo>
                    <a:pt x="82" y="286"/>
                  </a:lnTo>
                  <a:lnTo>
                    <a:pt x="80" y="330"/>
                  </a:lnTo>
                  <a:lnTo>
                    <a:pt x="91" y="376"/>
                  </a:lnTo>
                  <a:lnTo>
                    <a:pt x="112" y="399"/>
                  </a:lnTo>
                  <a:lnTo>
                    <a:pt x="145" y="408"/>
                  </a:lnTo>
                  <a:lnTo>
                    <a:pt x="152" y="413"/>
                  </a:lnTo>
                  <a:lnTo>
                    <a:pt x="162" y="410"/>
                  </a:lnTo>
                  <a:lnTo>
                    <a:pt x="169" y="402"/>
                  </a:lnTo>
                  <a:lnTo>
                    <a:pt x="178" y="397"/>
                  </a:lnTo>
                  <a:lnTo>
                    <a:pt x="180" y="388"/>
                  </a:lnTo>
                  <a:lnTo>
                    <a:pt x="180" y="378"/>
                  </a:lnTo>
                  <a:lnTo>
                    <a:pt x="180" y="371"/>
                  </a:lnTo>
                  <a:lnTo>
                    <a:pt x="183" y="362"/>
                  </a:lnTo>
                  <a:lnTo>
                    <a:pt x="183" y="355"/>
                  </a:lnTo>
                  <a:lnTo>
                    <a:pt x="183" y="346"/>
                  </a:lnTo>
                  <a:lnTo>
                    <a:pt x="180" y="335"/>
                  </a:lnTo>
                  <a:lnTo>
                    <a:pt x="180" y="325"/>
                  </a:lnTo>
                  <a:lnTo>
                    <a:pt x="183" y="318"/>
                  </a:lnTo>
                  <a:lnTo>
                    <a:pt x="185" y="309"/>
                  </a:lnTo>
                  <a:lnTo>
                    <a:pt x="194" y="302"/>
                  </a:lnTo>
                  <a:lnTo>
                    <a:pt x="200" y="293"/>
                  </a:lnTo>
                  <a:lnTo>
                    <a:pt x="205" y="286"/>
                  </a:lnTo>
                  <a:lnTo>
                    <a:pt x="212" y="281"/>
                  </a:lnTo>
                  <a:lnTo>
                    <a:pt x="218" y="272"/>
                  </a:lnTo>
                  <a:lnTo>
                    <a:pt x="227" y="265"/>
                  </a:lnTo>
                  <a:lnTo>
                    <a:pt x="234" y="260"/>
                  </a:lnTo>
                  <a:lnTo>
                    <a:pt x="243" y="256"/>
                  </a:lnTo>
                  <a:lnTo>
                    <a:pt x="254" y="254"/>
                  </a:lnTo>
                  <a:lnTo>
                    <a:pt x="262" y="254"/>
                  </a:lnTo>
                  <a:lnTo>
                    <a:pt x="271" y="260"/>
                  </a:lnTo>
                  <a:lnTo>
                    <a:pt x="272" y="267"/>
                  </a:lnTo>
                  <a:lnTo>
                    <a:pt x="276" y="275"/>
                  </a:lnTo>
                  <a:lnTo>
                    <a:pt x="272" y="282"/>
                  </a:lnTo>
                  <a:lnTo>
                    <a:pt x="271" y="293"/>
                  </a:lnTo>
                  <a:lnTo>
                    <a:pt x="267" y="302"/>
                  </a:lnTo>
                  <a:lnTo>
                    <a:pt x="265" y="309"/>
                  </a:lnTo>
                  <a:lnTo>
                    <a:pt x="262" y="318"/>
                  </a:lnTo>
                  <a:lnTo>
                    <a:pt x="254" y="323"/>
                  </a:lnTo>
                  <a:lnTo>
                    <a:pt x="245" y="330"/>
                  </a:lnTo>
                  <a:lnTo>
                    <a:pt x="240" y="339"/>
                  </a:lnTo>
                  <a:lnTo>
                    <a:pt x="238" y="346"/>
                  </a:lnTo>
                  <a:lnTo>
                    <a:pt x="232" y="355"/>
                  </a:lnTo>
                  <a:lnTo>
                    <a:pt x="232" y="362"/>
                  </a:lnTo>
                  <a:lnTo>
                    <a:pt x="232" y="371"/>
                  </a:lnTo>
                  <a:lnTo>
                    <a:pt x="240" y="376"/>
                  </a:lnTo>
                  <a:lnTo>
                    <a:pt x="249" y="372"/>
                  </a:lnTo>
                  <a:lnTo>
                    <a:pt x="260" y="367"/>
                  </a:lnTo>
                  <a:lnTo>
                    <a:pt x="271" y="360"/>
                  </a:lnTo>
                  <a:lnTo>
                    <a:pt x="276" y="351"/>
                  </a:lnTo>
                  <a:lnTo>
                    <a:pt x="283" y="346"/>
                  </a:lnTo>
                  <a:lnTo>
                    <a:pt x="292" y="341"/>
                  </a:lnTo>
                  <a:lnTo>
                    <a:pt x="303" y="335"/>
                  </a:lnTo>
                  <a:lnTo>
                    <a:pt x="314" y="335"/>
                  </a:lnTo>
                  <a:lnTo>
                    <a:pt x="322" y="335"/>
                  </a:lnTo>
                  <a:lnTo>
                    <a:pt x="332" y="339"/>
                  </a:lnTo>
                  <a:lnTo>
                    <a:pt x="342" y="339"/>
                  </a:lnTo>
                  <a:lnTo>
                    <a:pt x="347" y="346"/>
                  </a:lnTo>
                  <a:lnTo>
                    <a:pt x="352" y="355"/>
                  </a:lnTo>
                  <a:lnTo>
                    <a:pt x="358" y="365"/>
                  </a:lnTo>
                  <a:lnTo>
                    <a:pt x="358" y="372"/>
                  </a:lnTo>
                  <a:lnTo>
                    <a:pt x="358" y="381"/>
                  </a:lnTo>
                  <a:lnTo>
                    <a:pt x="358" y="392"/>
                  </a:lnTo>
                  <a:lnTo>
                    <a:pt x="358" y="399"/>
                  </a:lnTo>
                  <a:lnTo>
                    <a:pt x="349" y="408"/>
                  </a:lnTo>
                  <a:lnTo>
                    <a:pt x="347" y="415"/>
                  </a:lnTo>
                  <a:lnTo>
                    <a:pt x="336" y="424"/>
                  </a:lnTo>
                  <a:lnTo>
                    <a:pt x="331" y="431"/>
                  </a:lnTo>
                  <a:lnTo>
                    <a:pt x="320" y="436"/>
                  </a:lnTo>
                  <a:lnTo>
                    <a:pt x="309" y="440"/>
                  </a:lnTo>
                  <a:lnTo>
                    <a:pt x="298" y="441"/>
                  </a:lnTo>
                  <a:lnTo>
                    <a:pt x="287" y="445"/>
                  </a:lnTo>
                  <a:lnTo>
                    <a:pt x="278" y="445"/>
                  </a:lnTo>
                  <a:lnTo>
                    <a:pt x="265" y="445"/>
                  </a:lnTo>
                  <a:lnTo>
                    <a:pt x="256" y="445"/>
                  </a:lnTo>
                  <a:lnTo>
                    <a:pt x="249" y="445"/>
                  </a:lnTo>
                  <a:lnTo>
                    <a:pt x="240" y="447"/>
                  </a:lnTo>
                  <a:lnTo>
                    <a:pt x="234" y="455"/>
                  </a:lnTo>
                  <a:lnTo>
                    <a:pt x="234" y="462"/>
                  </a:lnTo>
                  <a:lnTo>
                    <a:pt x="234" y="471"/>
                  </a:lnTo>
                  <a:lnTo>
                    <a:pt x="238" y="482"/>
                  </a:lnTo>
                  <a:lnTo>
                    <a:pt x="249" y="487"/>
                  </a:lnTo>
                  <a:lnTo>
                    <a:pt x="256" y="494"/>
                  </a:lnTo>
                  <a:lnTo>
                    <a:pt x="265" y="498"/>
                  </a:lnTo>
                  <a:lnTo>
                    <a:pt x="276" y="503"/>
                  </a:lnTo>
                  <a:lnTo>
                    <a:pt x="283" y="508"/>
                  </a:lnTo>
                  <a:lnTo>
                    <a:pt x="289" y="515"/>
                  </a:lnTo>
                  <a:lnTo>
                    <a:pt x="294" y="526"/>
                  </a:lnTo>
                  <a:lnTo>
                    <a:pt x="298" y="535"/>
                  </a:lnTo>
                  <a:lnTo>
                    <a:pt x="298" y="542"/>
                  </a:lnTo>
                  <a:lnTo>
                    <a:pt x="298" y="551"/>
                  </a:lnTo>
                  <a:lnTo>
                    <a:pt x="294" y="558"/>
                  </a:lnTo>
                  <a:lnTo>
                    <a:pt x="287" y="563"/>
                  </a:lnTo>
                  <a:lnTo>
                    <a:pt x="276" y="568"/>
                  </a:lnTo>
                  <a:lnTo>
                    <a:pt x="267" y="568"/>
                  </a:lnTo>
                  <a:lnTo>
                    <a:pt x="260" y="568"/>
                  </a:lnTo>
                  <a:lnTo>
                    <a:pt x="251" y="568"/>
                  </a:lnTo>
                  <a:lnTo>
                    <a:pt x="243" y="568"/>
                  </a:lnTo>
                  <a:lnTo>
                    <a:pt x="229" y="567"/>
                  </a:lnTo>
                  <a:lnTo>
                    <a:pt x="222" y="567"/>
                  </a:lnTo>
                  <a:lnTo>
                    <a:pt x="212" y="561"/>
                  </a:lnTo>
                  <a:lnTo>
                    <a:pt x="202" y="552"/>
                  </a:lnTo>
                  <a:lnTo>
                    <a:pt x="200" y="545"/>
                  </a:lnTo>
                  <a:lnTo>
                    <a:pt x="194" y="537"/>
                  </a:lnTo>
                  <a:lnTo>
                    <a:pt x="183" y="530"/>
                  </a:lnTo>
                  <a:lnTo>
                    <a:pt x="183" y="521"/>
                  </a:lnTo>
                  <a:lnTo>
                    <a:pt x="178" y="514"/>
                  </a:lnTo>
                  <a:lnTo>
                    <a:pt x="172" y="505"/>
                  </a:lnTo>
                  <a:lnTo>
                    <a:pt x="169" y="498"/>
                  </a:lnTo>
                  <a:lnTo>
                    <a:pt x="162" y="492"/>
                  </a:lnTo>
                  <a:lnTo>
                    <a:pt x="156" y="484"/>
                  </a:lnTo>
                  <a:lnTo>
                    <a:pt x="118" y="471"/>
                  </a:lnTo>
                  <a:lnTo>
                    <a:pt x="65" y="434"/>
                  </a:lnTo>
                  <a:lnTo>
                    <a:pt x="31" y="392"/>
                  </a:lnTo>
                  <a:lnTo>
                    <a:pt x="9" y="339"/>
                  </a:lnTo>
                  <a:lnTo>
                    <a:pt x="0" y="277"/>
                  </a:lnTo>
                  <a:lnTo>
                    <a:pt x="0" y="203"/>
                  </a:lnTo>
                  <a:lnTo>
                    <a:pt x="11" y="143"/>
                  </a:lnTo>
                  <a:lnTo>
                    <a:pt x="20" y="10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9177" name="Text Box 169"/>
            <p:cNvSpPr txBox="1">
              <a:spLocks noChangeArrowheads="1"/>
            </p:cNvSpPr>
            <p:nvPr/>
          </p:nvSpPr>
          <p:spPr bwMode="auto">
            <a:xfrm>
              <a:off x="4386" y="1655"/>
              <a:ext cx="251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badi MT Condensed Light" pitchFamily="34" charset="0"/>
                </a:rPr>
                <a:t>10</a:t>
              </a:r>
            </a:p>
          </p:txBody>
        </p:sp>
        <p:sp>
          <p:nvSpPr>
            <p:cNvPr id="299178" name="Text Box 170"/>
            <p:cNvSpPr txBox="1">
              <a:spLocks noChangeArrowheads="1"/>
            </p:cNvSpPr>
            <p:nvPr/>
          </p:nvSpPr>
          <p:spPr bwMode="auto">
            <a:xfrm>
              <a:off x="4773" y="1616"/>
              <a:ext cx="250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badi MT Condensed Light" pitchFamily="34" charset="0"/>
                </a:rPr>
                <a:t>10</a:t>
              </a:r>
            </a:p>
          </p:txBody>
        </p:sp>
        <p:sp>
          <p:nvSpPr>
            <p:cNvPr id="299179" name="Text Box 171"/>
            <p:cNvSpPr txBox="1">
              <a:spLocks noChangeArrowheads="1"/>
            </p:cNvSpPr>
            <p:nvPr/>
          </p:nvSpPr>
          <p:spPr bwMode="auto">
            <a:xfrm>
              <a:off x="4054" y="1671"/>
              <a:ext cx="251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badi MT Condensed Light" pitchFamily="34" charset="0"/>
                </a:rPr>
                <a:t>10</a:t>
              </a:r>
            </a:p>
          </p:txBody>
        </p:sp>
      </p:grpSp>
      <p:sp>
        <p:nvSpPr>
          <p:cNvPr id="9224" name="Text Box 180"/>
          <p:cNvSpPr txBox="1">
            <a:spLocks noChangeArrowheads="1"/>
          </p:cNvSpPr>
          <p:nvPr/>
        </p:nvSpPr>
        <p:spPr bwMode="auto">
          <a:xfrm>
            <a:off x="609600" y="5038725"/>
            <a:ext cx="168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rgbClr val="FF0066"/>
                </a:solidFill>
                <a:latin typeface="Showcard Gothic" pitchFamily="82" charset="0"/>
              </a:defRPr>
            </a:lvl1pPr>
            <a:lvl2pPr marL="742950" indent="-285750">
              <a:defRPr sz="1400" b="1">
                <a:solidFill>
                  <a:srgbClr val="FF0066"/>
                </a:solidFill>
                <a:latin typeface="Showcard Gothic" pitchFamily="82" charset="0"/>
              </a:defRPr>
            </a:lvl2pPr>
            <a:lvl3pPr marL="11430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3pPr>
            <a:lvl4pPr marL="16002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4pPr>
            <a:lvl5pPr marL="20574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rgbClr val="0070C0"/>
                </a:solidFill>
                <a:latin typeface="Tahoma" pitchFamily="34" charset="0"/>
              </a:rPr>
              <a:t>Approach</a:t>
            </a:r>
          </a:p>
        </p:txBody>
      </p:sp>
      <p:sp>
        <p:nvSpPr>
          <p:cNvPr id="9225" name="Text Box 181"/>
          <p:cNvSpPr txBox="1">
            <a:spLocks noChangeArrowheads="1"/>
          </p:cNvSpPr>
          <p:nvPr/>
        </p:nvSpPr>
        <p:spPr bwMode="auto">
          <a:xfrm>
            <a:off x="2952750" y="4465638"/>
            <a:ext cx="168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rgbClr val="FF0066"/>
                </a:solidFill>
                <a:latin typeface="Showcard Gothic" pitchFamily="82" charset="0"/>
              </a:defRPr>
            </a:lvl1pPr>
            <a:lvl2pPr marL="742950" indent="-285750">
              <a:defRPr sz="1400" b="1">
                <a:solidFill>
                  <a:srgbClr val="FF0066"/>
                </a:solidFill>
                <a:latin typeface="Showcard Gothic" pitchFamily="82" charset="0"/>
              </a:defRPr>
            </a:lvl2pPr>
            <a:lvl3pPr marL="11430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3pPr>
            <a:lvl4pPr marL="16002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4pPr>
            <a:lvl5pPr marL="20574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70C0"/>
                </a:solidFill>
                <a:latin typeface="Tahoma" pitchFamily="34" charset="0"/>
              </a:rPr>
              <a:t>Deployment</a:t>
            </a:r>
          </a:p>
        </p:txBody>
      </p:sp>
      <p:sp>
        <p:nvSpPr>
          <p:cNvPr id="9226" name="Text Box 182"/>
          <p:cNvSpPr txBox="1">
            <a:spLocks noChangeArrowheads="1"/>
          </p:cNvSpPr>
          <p:nvPr/>
        </p:nvSpPr>
        <p:spPr bwMode="auto">
          <a:xfrm>
            <a:off x="5114925" y="4000500"/>
            <a:ext cx="18145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rgbClr val="FF0066"/>
                </a:solidFill>
                <a:latin typeface="Showcard Gothic" pitchFamily="82" charset="0"/>
              </a:defRPr>
            </a:lvl1pPr>
            <a:lvl2pPr marL="742950" indent="-285750">
              <a:defRPr sz="1400" b="1">
                <a:solidFill>
                  <a:srgbClr val="FF0066"/>
                </a:solidFill>
                <a:latin typeface="Showcard Gothic" pitchFamily="82" charset="0"/>
              </a:defRPr>
            </a:lvl2pPr>
            <a:lvl3pPr marL="11430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3pPr>
            <a:lvl4pPr marL="16002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4pPr>
            <a:lvl5pPr marL="20574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rgbClr val="0070C0"/>
                </a:solidFill>
                <a:latin typeface="Tahoma" pitchFamily="34" charset="0"/>
              </a:rPr>
              <a:t>Results &amp; Improvement</a:t>
            </a:r>
          </a:p>
        </p:txBody>
      </p:sp>
      <p:sp>
        <p:nvSpPr>
          <p:cNvPr id="9227" name="Text Box 183"/>
          <p:cNvSpPr txBox="1">
            <a:spLocks noChangeArrowheads="1"/>
          </p:cNvSpPr>
          <p:nvPr/>
        </p:nvSpPr>
        <p:spPr bwMode="auto">
          <a:xfrm>
            <a:off x="7002463" y="3317875"/>
            <a:ext cx="168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rgbClr val="FF0066"/>
                </a:solidFill>
                <a:latin typeface="Showcard Gothic" pitchFamily="82" charset="0"/>
              </a:defRPr>
            </a:lvl1pPr>
            <a:lvl2pPr marL="742950" indent="-285750">
              <a:defRPr sz="1400" b="1">
                <a:solidFill>
                  <a:srgbClr val="FF0066"/>
                </a:solidFill>
                <a:latin typeface="Showcard Gothic" pitchFamily="82" charset="0"/>
              </a:defRPr>
            </a:lvl2pPr>
            <a:lvl3pPr marL="11430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3pPr>
            <a:lvl4pPr marL="16002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4pPr>
            <a:lvl5pPr marL="20574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rgbClr val="0070C0"/>
                </a:solidFill>
                <a:latin typeface="Tahoma" pitchFamily="34" charset="0"/>
              </a:rPr>
              <a:t>Excellence</a:t>
            </a:r>
          </a:p>
        </p:txBody>
      </p:sp>
      <p:sp>
        <p:nvSpPr>
          <p:cNvPr id="299192" name="Line 184"/>
          <p:cNvSpPr>
            <a:spLocks noChangeShapeType="1"/>
          </p:cNvSpPr>
          <p:nvPr/>
        </p:nvSpPr>
        <p:spPr bwMode="auto">
          <a:xfrm>
            <a:off x="739775" y="5689600"/>
            <a:ext cx="76215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9193" name="Line 185"/>
          <p:cNvSpPr>
            <a:spLocks noChangeShapeType="1"/>
          </p:cNvSpPr>
          <p:nvPr/>
        </p:nvSpPr>
        <p:spPr bwMode="auto">
          <a:xfrm>
            <a:off x="725488" y="5602288"/>
            <a:ext cx="0" cy="1603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9194" name="Line 186"/>
          <p:cNvSpPr>
            <a:spLocks noChangeShapeType="1"/>
          </p:cNvSpPr>
          <p:nvPr/>
        </p:nvSpPr>
        <p:spPr bwMode="auto">
          <a:xfrm>
            <a:off x="2778125" y="5624513"/>
            <a:ext cx="0" cy="1603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9195" name="Line 187"/>
          <p:cNvSpPr>
            <a:spLocks noChangeShapeType="1"/>
          </p:cNvSpPr>
          <p:nvPr/>
        </p:nvSpPr>
        <p:spPr bwMode="auto">
          <a:xfrm>
            <a:off x="1471613" y="5610225"/>
            <a:ext cx="0" cy="1603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9196" name="Line 188"/>
          <p:cNvSpPr>
            <a:spLocks noChangeShapeType="1"/>
          </p:cNvSpPr>
          <p:nvPr/>
        </p:nvSpPr>
        <p:spPr bwMode="auto">
          <a:xfrm>
            <a:off x="2109788" y="5611813"/>
            <a:ext cx="0" cy="1603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33" name="Text Box 189"/>
          <p:cNvSpPr txBox="1">
            <a:spLocks noChangeArrowheads="1"/>
          </p:cNvSpPr>
          <p:nvPr/>
        </p:nvSpPr>
        <p:spPr bwMode="auto">
          <a:xfrm>
            <a:off x="566738" y="5791200"/>
            <a:ext cx="2619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rgbClr val="FF0066"/>
                </a:solidFill>
                <a:latin typeface="Showcard Gothic" pitchFamily="82" charset="0"/>
              </a:defRPr>
            </a:lvl1pPr>
            <a:lvl2pPr marL="742950" indent="-285750">
              <a:defRPr sz="1400" b="1">
                <a:solidFill>
                  <a:srgbClr val="FF0066"/>
                </a:solidFill>
                <a:latin typeface="Showcard Gothic" pitchFamily="82" charset="0"/>
              </a:defRPr>
            </a:lvl2pPr>
            <a:lvl3pPr marL="11430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3pPr>
            <a:lvl4pPr marL="16002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4pPr>
            <a:lvl5pPr marL="20574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0">
                <a:solidFill>
                  <a:srgbClr val="0070C0"/>
                </a:solidFill>
                <a:latin typeface="Abadi MT Condensed Light" pitchFamily="34" charset="0"/>
              </a:rPr>
              <a:t>0</a:t>
            </a:r>
          </a:p>
        </p:txBody>
      </p:sp>
      <p:sp>
        <p:nvSpPr>
          <p:cNvPr id="9234" name="Text Box 190"/>
          <p:cNvSpPr txBox="1">
            <a:spLocks noChangeArrowheads="1"/>
          </p:cNvSpPr>
          <p:nvPr/>
        </p:nvSpPr>
        <p:spPr bwMode="auto">
          <a:xfrm>
            <a:off x="1271588" y="5740400"/>
            <a:ext cx="2619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rgbClr val="FF0066"/>
                </a:solidFill>
                <a:latin typeface="Showcard Gothic" pitchFamily="82" charset="0"/>
              </a:defRPr>
            </a:lvl1pPr>
            <a:lvl2pPr marL="742950" indent="-285750">
              <a:defRPr sz="1400" b="1">
                <a:solidFill>
                  <a:srgbClr val="FF0066"/>
                </a:solidFill>
                <a:latin typeface="Showcard Gothic" pitchFamily="82" charset="0"/>
              </a:defRPr>
            </a:lvl2pPr>
            <a:lvl3pPr marL="11430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3pPr>
            <a:lvl4pPr marL="16002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4pPr>
            <a:lvl5pPr marL="20574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0">
                <a:solidFill>
                  <a:srgbClr val="0070C0"/>
                </a:solidFill>
                <a:latin typeface="Abadi MT Condensed Light" pitchFamily="34" charset="0"/>
              </a:rPr>
              <a:t>1</a:t>
            </a:r>
          </a:p>
        </p:txBody>
      </p:sp>
      <p:sp>
        <p:nvSpPr>
          <p:cNvPr id="9235" name="Text Box 191"/>
          <p:cNvSpPr txBox="1">
            <a:spLocks noChangeArrowheads="1"/>
          </p:cNvSpPr>
          <p:nvPr/>
        </p:nvSpPr>
        <p:spPr bwMode="auto">
          <a:xfrm>
            <a:off x="1954213" y="5741988"/>
            <a:ext cx="2619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rgbClr val="FF0066"/>
                </a:solidFill>
                <a:latin typeface="Showcard Gothic" pitchFamily="82" charset="0"/>
              </a:defRPr>
            </a:lvl1pPr>
            <a:lvl2pPr marL="742950" indent="-285750">
              <a:defRPr sz="1400" b="1">
                <a:solidFill>
                  <a:srgbClr val="FF0066"/>
                </a:solidFill>
                <a:latin typeface="Showcard Gothic" pitchFamily="82" charset="0"/>
              </a:defRPr>
            </a:lvl2pPr>
            <a:lvl3pPr marL="11430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3pPr>
            <a:lvl4pPr marL="16002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4pPr>
            <a:lvl5pPr marL="20574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0">
                <a:solidFill>
                  <a:srgbClr val="0070C0"/>
                </a:solidFill>
                <a:latin typeface="Abadi MT Condensed Light" pitchFamily="34" charset="0"/>
              </a:rPr>
              <a:t>2</a:t>
            </a:r>
          </a:p>
        </p:txBody>
      </p:sp>
      <p:sp>
        <p:nvSpPr>
          <p:cNvPr id="9236" name="Text Box 192"/>
          <p:cNvSpPr txBox="1">
            <a:spLocks noChangeArrowheads="1"/>
          </p:cNvSpPr>
          <p:nvPr/>
        </p:nvSpPr>
        <p:spPr bwMode="auto">
          <a:xfrm>
            <a:off x="2620963" y="5756275"/>
            <a:ext cx="2619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rgbClr val="FF0066"/>
                </a:solidFill>
                <a:latin typeface="Showcard Gothic" pitchFamily="82" charset="0"/>
              </a:defRPr>
            </a:lvl1pPr>
            <a:lvl2pPr marL="742950" indent="-285750">
              <a:defRPr sz="1400" b="1">
                <a:solidFill>
                  <a:srgbClr val="FF0066"/>
                </a:solidFill>
                <a:latin typeface="Showcard Gothic" pitchFamily="82" charset="0"/>
              </a:defRPr>
            </a:lvl2pPr>
            <a:lvl3pPr marL="11430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3pPr>
            <a:lvl4pPr marL="16002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4pPr>
            <a:lvl5pPr marL="20574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0">
                <a:solidFill>
                  <a:srgbClr val="0070C0"/>
                </a:solidFill>
                <a:latin typeface="Abadi MT Condensed Light" pitchFamily="34" charset="0"/>
              </a:rPr>
              <a:t>3</a:t>
            </a:r>
          </a:p>
        </p:txBody>
      </p:sp>
      <p:sp>
        <p:nvSpPr>
          <p:cNvPr id="9237" name="Text Box 193"/>
          <p:cNvSpPr txBox="1">
            <a:spLocks noChangeArrowheads="1"/>
          </p:cNvSpPr>
          <p:nvPr/>
        </p:nvSpPr>
        <p:spPr bwMode="auto">
          <a:xfrm>
            <a:off x="7947025" y="5783263"/>
            <a:ext cx="550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rgbClr val="FF0066"/>
                </a:solidFill>
                <a:latin typeface="Showcard Gothic" pitchFamily="82" charset="0"/>
              </a:defRPr>
            </a:lvl1pPr>
            <a:lvl2pPr marL="742950" indent="-285750">
              <a:defRPr sz="1400" b="1">
                <a:solidFill>
                  <a:srgbClr val="FF0066"/>
                </a:solidFill>
                <a:latin typeface="Showcard Gothic" pitchFamily="82" charset="0"/>
              </a:defRPr>
            </a:lvl2pPr>
            <a:lvl3pPr marL="11430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3pPr>
            <a:lvl4pPr marL="16002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4pPr>
            <a:lvl5pPr marL="20574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0">
                <a:solidFill>
                  <a:srgbClr val="0070C0"/>
                </a:solidFill>
                <a:latin typeface="Abadi MT Condensed Light" pitchFamily="34" charset="0"/>
              </a:rPr>
              <a:t>10</a:t>
            </a:r>
          </a:p>
        </p:txBody>
      </p:sp>
      <p:sp>
        <p:nvSpPr>
          <p:cNvPr id="9238" name="Text Box 194"/>
          <p:cNvSpPr txBox="1">
            <a:spLocks noChangeArrowheads="1"/>
          </p:cNvSpPr>
          <p:nvPr/>
        </p:nvSpPr>
        <p:spPr bwMode="auto">
          <a:xfrm>
            <a:off x="4056063" y="5724525"/>
            <a:ext cx="2619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rgbClr val="FF0066"/>
                </a:solidFill>
                <a:latin typeface="Showcard Gothic" pitchFamily="82" charset="0"/>
              </a:defRPr>
            </a:lvl1pPr>
            <a:lvl2pPr marL="742950" indent="-285750">
              <a:defRPr sz="1400" b="1">
                <a:solidFill>
                  <a:srgbClr val="FF0066"/>
                </a:solidFill>
                <a:latin typeface="Showcard Gothic" pitchFamily="82" charset="0"/>
              </a:defRPr>
            </a:lvl2pPr>
            <a:lvl3pPr marL="11430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3pPr>
            <a:lvl4pPr marL="16002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4pPr>
            <a:lvl5pPr marL="20574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0">
                <a:solidFill>
                  <a:srgbClr val="0070C0"/>
                </a:solidFill>
                <a:latin typeface="Abadi MT Condensed Light" pitchFamily="34" charset="0"/>
              </a:rPr>
              <a:t>5</a:t>
            </a:r>
          </a:p>
        </p:txBody>
      </p:sp>
      <p:sp>
        <p:nvSpPr>
          <p:cNvPr id="9239" name="Text Box 195"/>
          <p:cNvSpPr txBox="1">
            <a:spLocks noChangeArrowheads="1"/>
          </p:cNvSpPr>
          <p:nvPr/>
        </p:nvSpPr>
        <p:spPr bwMode="auto">
          <a:xfrm>
            <a:off x="3324225" y="5734050"/>
            <a:ext cx="2619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rgbClr val="FF0066"/>
                </a:solidFill>
                <a:latin typeface="Showcard Gothic" pitchFamily="82" charset="0"/>
              </a:defRPr>
            </a:lvl1pPr>
            <a:lvl2pPr marL="742950" indent="-285750">
              <a:defRPr sz="1400" b="1">
                <a:solidFill>
                  <a:srgbClr val="FF0066"/>
                </a:solidFill>
                <a:latin typeface="Showcard Gothic" pitchFamily="82" charset="0"/>
              </a:defRPr>
            </a:lvl2pPr>
            <a:lvl3pPr marL="11430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3pPr>
            <a:lvl4pPr marL="16002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4pPr>
            <a:lvl5pPr marL="20574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0">
                <a:solidFill>
                  <a:srgbClr val="0070C0"/>
                </a:solidFill>
                <a:latin typeface="Abadi MT Condensed Light" pitchFamily="34" charset="0"/>
              </a:rPr>
              <a:t>4</a:t>
            </a:r>
          </a:p>
        </p:txBody>
      </p:sp>
      <p:sp>
        <p:nvSpPr>
          <p:cNvPr id="9240" name="Text Box 196"/>
          <p:cNvSpPr txBox="1">
            <a:spLocks noChangeArrowheads="1"/>
          </p:cNvSpPr>
          <p:nvPr/>
        </p:nvSpPr>
        <p:spPr bwMode="auto">
          <a:xfrm>
            <a:off x="6546850" y="5789613"/>
            <a:ext cx="2619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rgbClr val="FF0066"/>
                </a:solidFill>
                <a:latin typeface="Showcard Gothic" pitchFamily="82" charset="0"/>
              </a:defRPr>
            </a:lvl1pPr>
            <a:lvl2pPr marL="742950" indent="-285750">
              <a:defRPr sz="1400" b="1">
                <a:solidFill>
                  <a:srgbClr val="FF0066"/>
                </a:solidFill>
                <a:latin typeface="Showcard Gothic" pitchFamily="82" charset="0"/>
              </a:defRPr>
            </a:lvl2pPr>
            <a:lvl3pPr marL="11430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3pPr>
            <a:lvl4pPr marL="16002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4pPr>
            <a:lvl5pPr marL="20574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0">
                <a:solidFill>
                  <a:srgbClr val="0070C0"/>
                </a:solidFill>
                <a:latin typeface="Abadi MT Condensed Light" pitchFamily="34" charset="0"/>
              </a:rPr>
              <a:t>8</a:t>
            </a:r>
          </a:p>
        </p:txBody>
      </p:sp>
      <p:sp>
        <p:nvSpPr>
          <p:cNvPr id="9241" name="Text Box 197"/>
          <p:cNvSpPr txBox="1">
            <a:spLocks noChangeArrowheads="1"/>
          </p:cNvSpPr>
          <p:nvPr/>
        </p:nvSpPr>
        <p:spPr bwMode="auto">
          <a:xfrm>
            <a:off x="4875213" y="5730875"/>
            <a:ext cx="2619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rgbClr val="FF0066"/>
                </a:solidFill>
                <a:latin typeface="Showcard Gothic" pitchFamily="82" charset="0"/>
              </a:defRPr>
            </a:lvl1pPr>
            <a:lvl2pPr marL="742950" indent="-285750">
              <a:defRPr sz="1400" b="1">
                <a:solidFill>
                  <a:srgbClr val="FF0066"/>
                </a:solidFill>
                <a:latin typeface="Showcard Gothic" pitchFamily="82" charset="0"/>
              </a:defRPr>
            </a:lvl2pPr>
            <a:lvl3pPr marL="11430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3pPr>
            <a:lvl4pPr marL="16002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4pPr>
            <a:lvl5pPr marL="20574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0">
                <a:solidFill>
                  <a:srgbClr val="0070C0"/>
                </a:solidFill>
                <a:latin typeface="Abadi MT Condensed Light" pitchFamily="34" charset="0"/>
              </a:rPr>
              <a:t>6</a:t>
            </a:r>
          </a:p>
        </p:txBody>
      </p:sp>
      <p:sp>
        <p:nvSpPr>
          <p:cNvPr id="9242" name="Text Box 198"/>
          <p:cNvSpPr txBox="1">
            <a:spLocks noChangeArrowheads="1"/>
          </p:cNvSpPr>
          <p:nvPr/>
        </p:nvSpPr>
        <p:spPr bwMode="auto">
          <a:xfrm>
            <a:off x="5702300" y="5730875"/>
            <a:ext cx="2619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rgbClr val="FF0066"/>
                </a:solidFill>
                <a:latin typeface="Showcard Gothic" pitchFamily="82" charset="0"/>
              </a:defRPr>
            </a:lvl1pPr>
            <a:lvl2pPr marL="742950" indent="-285750">
              <a:defRPr sz="1400" b="1">
                <a:solidFill>
                  <a:srgbClr val="FF0066"/>
                </a:solidFill>
                <a:latin typeface="Showcard Gothic" pitchFamily="82" charset="0"/>
              </a:defRPr>
            </a:lvl2pPr>
            <a:lvl3pPr marL="11430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3pPr>
            <a:lvl4pPr marL="16002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4pPr>
            <a:lvl5pPr marL="20574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0">
                <a:solidFill>
                  <a:srgbClr val="0070C0"/>
                </a:solidFill>
                <a:latin typeface="Abadi MT Condensed Light" pitchFamily="34" charset="0"/>
              </a:rPr>
              <a:t>7</a:t>
            </a:r>
          </a:p>
        </p:txBody>
      </p:sp>
      <p:sp>
        <p:nvSpPr>
          <p:cNvPr id="9243" name="Text Box 199"/>
          <p:cNvSpPr txBox="1">
            <a:spLocks noChangeArrowheads="1"/>
          </p:cNvSpPr>
          <p:nvPr/>
        </p:nvSpPr>
        <p:spPr bwMode="auto">
          <a:xfrm>
            <a:off x="7386638" y="5775325"/>
            <a:ext cx="2619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rgbClr val="FF0066"/>
                </a:solidFill>
                <a:latin typeface="Showcard Gothic" pitchFamily="82" charset="0"/>
              </a:defRPr>
            </a:lvl1pPr>
            <a:lvl2pPr marL="742950" indent="-285750">
              <a:defRPr sz="1400" b="1">
                <a:solidFill>
                  <a:srgbClr val="FF0066"/>
                </a:solidFill>
                <a:latin typeface="Showcard Gothic" pitchFamily="82" charset="0"/>
              </a:defRPr>
            </a:lvl2pPr>
            <a:lvl3pPr marL="11430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3pPr>
            <a:lvl4pPr marL="16002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4pPr>
            <a:lvl5pPr marL="2057400" indent="-228600">
              <a:defRPr sz="1400" b="1">
                <a:solidFill>
                  <a:srgbClr val="FF0066"/>
                </a:solidFill>
                <a:latin typeface="Showcard Gothic" pitchFamily="82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66"/>
                </a:solidFill>
                <a:latin typeface="Showcard Gothic" pitchFamily="8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0">
                <a:solidFill>
                  <a:srgbClr val="0070C0"/>
                </a:solidFill>
                <a:latin typeface="Abadi MT Condensed Light" pitchFamily="34" charset="0"/>
              </a:rPr>
              <a:t>9</a:t>
            </a:r>
          </a:p>
        </p:txBody>
      </p:sp>
      <p:sp>
        <p:nvSpPr>
          <p:cNvPr id="299208" name="Rectangle 200"/>
          <p:cNvSpPr>
            <a:spLocks noChangeArrowheads="1"/>
          </p:cNvSpPr>
          <p:nvPr/>
        </p:nvSpPr>
        <p:spPr bwMode="auto">
          <a:xfrm>
            <a:off x="2771775" y="5630863"/>
            <a:ext cx="1481138" cy="101600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9209" name="Rectangle 201"/>
          <p:cNvSpPr>
            <a:spLocks noChangeArrowheads="1"/>
          </p:cNvSpPr>
          <p:nvPr/>
        </p:nvSpPr>
        <p:spPr bwMode="auto">
          <a:xfrm>
            <a:off x="4273550" y="5565775"/>
            <a:ext cx="1712913" cy="233363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9210" name="AutoShape 202"/>
          <p:cNvSpPr>
            <a:spLocks noChangeArrowheads="1"/>
          </p:cNvSpPr>
          <p:nvPr/>
        </p:nvSpPr>
        <p:spPr bwMode="auto">
          <a:xfrm>
            <a:off x="5994400" y="5356225"/>
            <a:ext cx="2379663" cy="609600"/>
          </a:xfrm>
          <a:prstGeom prst="rightArrow">
            <a:avLst>
              <a:gd name="adj1" fmla="val 50000"/>
              <a:gd name="adj2" fmla="val 97591"/>
            </a:avLst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63567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882650" y="1079500"/>
            <a:ext cx="7727950" cy="4968875"/>
            <a:chOff x="556" y="680"/>
            <a:chExt cx="4868" cy="3130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556" y="680"/>
              <a:ext cx="4868" cy="3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" name="Rectangle 5"/>
            <p:cNvSpPr>
              <a:spLocks noChangeArrowheads="1"/>
            </p:cNvSpPr>
            <p:nvPr/>
          </p:nvSpPr>
          <p:spPr bwMode="auto">
            <a:xfrm>
              <a:off x="1373" y="680"/>
              <a:ext cx="3701" cy="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561" y="1512"/>
              <a:ext cx="79" cy="2239"/>
              <a:chOff x="561" y="1512"/>
              <a:chExt cx="79" cy="2239"/>
            </a:xfrm>
          </p:grpSpPr>
          <p:sp>
            <p:nvSpPr>
              <p:cNvPr id="1208" name="Line 8"/>
              <p:cNvSpPr>
                <a:spLocks noChangeShapeType="1"/>
              </p:cNvSpPr>
              <p:nvPr/>
            </p:nvSpPr>
            <p:spPr bwMode="auto">
              <a:xfrm>
                <a:off x="600" y="1512"/>
                <a:ext cx="0" cy="2239"/>
              </a:xfrm>
              <a:prstGeom prst="line">
                <a:avLst/>
              </a:prstGeom>
              <a:noFill/>
              <a:ln w="1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209" name="Freeform 9"/>
              <p:cNvSpPr>
                <a:spLocks/>
              </p:cNvSpPr>
              <p:nvPr/>
            </p:nvSpPr>
            <p:spPr bwMode="auto">
              <a:xfrm>
                <a:off x="561" y="1512"/>
                <a:ext cx="79" cy="74"/>
              </a:xfrm>
              <a:custGeom>
                <a:avLst/>
                <a:gdLst>
                  <a:gd name="T0" fmla="*/ 16 w 16"/>
                  <a:gd name="T1" fmla="*/ 15 h 15"/>
                  <a:gd name="T2" fmla="*/ 8 w 16"/>
                  <a:gd name="T3" fmla="*/ 0 h 15"/>
                  <a:gd name="T4" fmla="*/ 0 w 16"/>
                  <a:gd name="T5" fmla="*/ 15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" h="15">
                    <a:moveTo>
                      <a:pt x="16" y="15"/>
                    </a:moveTo>
                    <a:lnTo>
                      <a:pt x="8" y="0"/>
                    </a:lnTo>
                    <a:lnTo>
                      <a:pt x="0" y="15"/>
                    </a:lnTo>
                  </a:path>
                </a:pathLst>
              </a:custGeom>
              <a:noFill/>
              <a:ln w="1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</p:grpSp>
        <p:grpSp>
          <p:nvGrpSpPr>
            <p:cNvPr id="8" name="Group 13"/>
            <p:cNvGrpSpPr>
              <a:grpSpLocks/>
            </p:cNvGrpSpPr>
            <p:nvPr/>
          </p:nvGrpSpPr>
          <p:grpSpPr bwMode="auto">
            <a:xfrm>
              <a:off x="586" y="3672"/>
              <a:ext cx="4134" cy="79"/>
              <a:chOff x="586" y="3672"/>
              <a:chExt cx="4134" cy="79"/>
            </a:xfrm>
          </p:grpSpPr>
          <p:sp>
            <p:nvSpPr>
              <p:cNvPr id="1206" name="Line 11"/>
              <p:cNvSpPr>
                <a:spLocks noChangeShapeType="1"/>
              </p:cNvSpPr>
              <p:nvPr/>
            </p:nvSpPr>
            <p:spPr bwMode="auto">
              <a:xfrm>
                <a:off x="586" y="3712"/>
                <a:ext cx="4134" cy="0"/>
              </a:xfrm>
              <a:prstGeom prst="line">
                <a:avLst/>
              </a:prstGeom>
              <a:noFill/>
              <a:ln w="1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207" name="Freeform 12"/>
              <p:cNvSpPr>
                <a:spLocks/>
              </p:cNvSpPr>
              <p:nvPr/>
            </p:nvSpPr>
            <p:spPr bwMode="auto">
              <a:xfrm>
                <a:off x="4646" y="3672"/>
                <a:ext cx="74" cy="79"/>
              </a:xfrm>
              <a:custGeom>
                <a:avLst/>
                <a:gdLst>
                  <a:gd name="T0" fmla="*/ 0 w 15"/>
                  <a:gd name="T1" fmla="*/ 16 h 16"/>
                  <a:gd name="T2" fmla="*/ 15 w 15"/>
                  <a:gd name="T3" fmla="*/ 8 h 16"/>
                  <a:gd name="T4" fmla="*/ 0 w 15"/>
                  <a:gd name="T5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" h="16">
                    <a:moveTo>
                      <a:pt x="0" y="16"/>
                    </a:moveTo>
                    <a:lnTo>
                      <a:pt x="15" y="8"/>
                    </a:lnTo>
                    <a:lnTo>
                      <a:pt x="0" y="0"/>
                    </a:lnTo>
                  </a:path>
                </a:pathLst>
              </a:custGeom>
              <a:noFill/>
              <a:ln w="1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</p:grp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4720" y="3554"/>
              <a:ext cx="256" cy="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" name="Rectangle 15"/>
            <p:cNvSpPr>
              <a:spLocks noChangeArrowheads="1"/>
            </p:cNvSpPr>
            <p:nvPr/>
          </p:nvSpPr>
          <p:spPr bwMode="auto">
            <a:xfrm>
              <a:off x="4769" y="3583"/>
              <a:ext cx="177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16"/>
            <p:cNvSpPr>
              <a:spLocks noChangeArrowheads="1"/>
            </p:cNvSpPr>
            <p:nvPr/>
          </p:nvSpPr>
          <p:spPr bwMode="auto">
            <a:xfrm>
              <a:off x="586" y="1275"/>
              <a:ext cx="211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" name="Rectangle 17"/>
            <p:cNvSpPr>
              <a:spLocks noChangeArrowheads="1"/>
            </p:cNvSpPr>
            <p:nvPr/>
          </p:nvSpPr>
          <p:spPr bwMode="auto">
            <a:xfrm>
              <a:off x="630" y="1305"/>
              <a:ext cx="168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Freeform 18"/>
            <p:cNvSpPr>
              <a:spLocks noEditPoints="1"/>
            </p:cNvSpPr>
            <p:nvPr/>
          </p:nvSpPr>
          <p:spPr bwMode="auto">
            <a:xfrm>
              <a:off x="1683" y="3155"/>
              <a:ext cx="84" cy="79"/>
            </a:xfrm>
            <a:custGeom>
              <a:avLst/>
              <a:gdLst>
                <a:gd name="T0" fmla="*/ 0 w 17"/>
                <a:gd name="T1" fmla="*/ 8 h 16"/>
                <a:gd name="T2" fmla="*/ 9 w 17"/>
                <a:gd name="T3" fmla="*/ 0 h 16"/>
                <a:gd name="T4" fmla="*/ 17 w 17"/>
                <a:gd name="T5" fmla="*/ 8 h 16"/>
                <a:gd name="T6" fmla="*/ 9 w 17"/>
                <a:gd name="T7" fmla="*/ 16 h 16"/>
                <a:gd name="T8" fmla="*/ 0 w 17"/>
                <a:gd name="T9" fmla="*/ 8 h 16"/>
                <a:gd name="T10" fmla="*/ 4 w 17"/>
                <a:gd name="T11" fmla="*/ 8 h 16"/>
                <a:gd name="T12" fmla="*/ 9 w 17"/>
                <a:gd name="T13" fmla="*/ 12 h 16"/>
                <a:gd name="T14" fmla="*/ 13 w 17"/>
                <a:gd name="T15" fmla="*/ 8 h 16"/>
                <a:gd name="T16" fmla="*/ 9 w 17"/>
                <a:gd name="T17" fmla="*/ 4 h 16"/>
                <a:gd name="T18" fmla="*/ 4 w 17"/>
                <a:gd name="T19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16">
                  <a:moveTo>
                    <a:pt x="0" y="8"/>
                  </a:moveTo>
                  <a:cubicBezTo>
                    <a:pt x="0" y="4"/>
                    <a:pt x="4" y="0"/>
                    <a:pt x="9" y="0"/>
                  </a:cubicBezTo>
                  <a:cubicBezTo>
                    <a:pt x="13" y="0"/>
                    <a:pt x="17" y="4"/>
                    <a:pt x="17" y="8"/>
                  </a:cubicBezTo>
                  <a:cubicBezTo>
                    <a:pt x="17" y="12"/>
                    <a:pt x="13" y="16"/>
                    <a:pt x="9" y="16"/>
                  </a:cubicBezTo>
                  <a:cubicBezTo>
                    <a:pt x="4" y="16"/>
                    <a:pt x="0" y="12"/>
                    <a:pt x="0" y="8"/>
                  </a:cubicBezTo>
                  <a:close/>
                  <a:moveTo>
                    <a:pt x="4" y="8"/>
                  </a:moveTo>
                  <a:cubicBezTo>
                    <a:pt x="4" y="10"/>
                    <a:pt x="6" y="12"/>
                    <a:pt x="9" y="12"/>
                  </a:cubicBezTo>
                  <a:cubicBezTo>
                    <a:pt x="11" y="12"/>
                    <a:pt x="13" y="10"/>
                    <a:pt x="13" y="8"/>
                  </a:cubicBezTo>
                  <a:cubicBezTo>
                    <a:pt x="13" y="6"/>
                    <a:pt x="11" y="4"/>
                    <a:pt x="9" y="4"/>
                  </a:cubicBezTo>
                  <a:cubicBezTo>
                    <a:pt x="6" y="4"/>
                    <a:pt x="4" y="6"/>
                    <a:pt x="4" y="8"/>
                  </a:cubicBezTo>
                  <a:close/>
                </a:path>
              </a:pathLst>
            </a:custGeom>
            <a:solidFill>
              <a:srgbClr val="00CC99"/>
            </a:solidFill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" name="Rectangle 19"/>
            <p:cNvSpPr>
              <a:spLocks noChangeArrowheads="1"/>
            </p:cNvSpPr>
            <p:nvPr/>
          </p:nvSpPr>
          <p:spPr bwMode="auto">
            <a:xfrm>
              <a:off x="586" y="3303"/>
              <a:ext cx="738" cy="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" name="Freeform 21"/>
            <p:cNvSpPr>
              <a:spLocks noEditPoints="1"/>
            </p:cNvSpPr>
            <p:nvPr/>
          </p:nvSpPr>
          <p:spPr bwMode="auto">
            <a:xfrm>
              <a:off x="2175" y="2767"/>
              <a:ext cx="84" cy="78"/>
            </a:xfrm>
            <a:custGeom>
              <a:avLst/>
              <a:gdLst>
                <a:gd name="T0" fmla="*/ 0 w 17"/>
                <a:gd name="T1" fmla="*/ 8 h 16"/>
                <a:gd name="T2" fmla="*/ 9 w 17"/>
                <a:gd name="T3" fmla="*/ 0 h 16"/>
                <a:gd name="T4" fmla="*/ 17 w 17"/>
                <a:gd name="T5" fmla="*/ 8 h 16"/>
                <a:gd name="T6" fmla="*/ 9 w 17"/>
                <a:gd name="T7" fmla="*/ 16 h 16"/>
                <a:gd name="T8" fmla="*/ 0 w 17"/>
                <a:gd name="T9" fmla="*/ 8 h 16"/>
                <a:gd name="T10" fmla="*/ 4 w 17"/>
                <a:gd name="T11" fmla="*/ 8 h 16"/>
                <a:gd name="T12" fmla="*/ 9 w 17"/>
                <a:gd name="T13" fmla="*/ 12 h 16"/>
                <a:gd name="T14" fmla="*/ 13 w 17"/>
                <a:gd name="T15" fmla="*/ 8 h 16"/>
                <a:gd name="T16" fmla="*/ 9 w 17"/>
                <a:gd name="T17" fmla="*/ 4 h 16"/>
                <a:gd name="T18" fmla="*/ 4 w 17"/>
                <a:gd name="T19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16">
                  <a:moveTo>
                    <a:pt x="0" y="8"/>
                  </a:moveTo>
                  <a:cubicBezTo>
                    <a:pt x="0" y="4"/>
                    <a:pt x="4" y="0"/>
                    <a:pt x="9" y="0"/>
                  </a:cubicBezTo>
                  <a:cubicBezTo>
                    <a:pt x="13" y="0"/>
                    <a:pt x="17" y="4"/>
                    <a:pt x="17" y="8"/>
                  </a:cubicBezTo>
                  <a:cubicBezTo>
                    <a:pt x="17" y="12"/>
                    <a:pt x="13" y="16"/>
                    <a:pt x="9" y="16"/>
                  </a:cubicBezTo>
                  <a:cubicBezTo>
                    <a:pt x="4" y="16"/>
                    <a:pt x="0" y="12"/>
                    <a:pt x="0" y="8"/>
                  </a:cubicBezTo>
                  <a:close/>
                  <a:moveTo>
                    <a:pt x="4" y="8"/>
                  </a:moveTo>
                  <a:cubicBezTo>
                    <a:pt x="4" y="10"/>
                    <a:pt x="6" y="12"/>
                    <a:pt x="9" y="12"/>
                  </a:cubicBezTo>
                  <a:cubicBezTo>
                    <a:pt x="11" y="12"/>
                    <a:pt x="13" y="10"/>
                    <a:pt x="13" y="8"/>
                  </a:cubicBezTo>
                  <a:cubicBezTo>
                    <a:pt x="13" y="6"/>
                    <a:pt x="11" y="4"/>
                    <a:pt x="9" y="4"/>
                  </a:cubicBezTo>
                  <a:cubicBezTo>
                    <a:pt x="6" y="4"/>
                    <a:pt x="4" y="6"/>
                    <a:pt x="4" y="8"/>
                  </a:cubicBezTo>
                  <a:close/>
                </a:path>
              </a:pathLst>
            </a:custGeom>
            <a:solidFill>
              <a:srgbClr val="00CC99"/>
            </a:solidFill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" name="Rectangle 22"/>
            <p:cNvSpPr>
              <a:spLocks noChangeArrowheads="1"/>
            </p:cNvSpPr>
            <p:nvPr/>
          </p:nvSpPr>
          <p:spPr bwMode="auto">
            <a:xfrm>
              <a:off x="1649" y="3234"/>
              <a:ext cx="851" cy="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9" name="Line 24"/>
            <p:cNvSpPr>
              <a:spLocks noChangeShapeType="1"/>
            </p:cNvSpPr>
            <p:nvPr/>
          </p:nvSpPr>
          <p:spPr bwMode="auto">
            <a:xfrm flipV="1">
              <a:off x="1137" y="3234"/>
              <a:ext cx="546" cy="24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0" name="Line 25"/>
            <p:cNvSpPr>
              <a:spLocks noChangeShapeType="1"/>
            </p:cNvSpPr>
            <p:nvPr/>
          </p:nvSpPr>
          <p:spPr bwMode="auto">
            <a:xfrm flipV="1">
              <a:off x="1767" y="2845"/>
              <a:ext cx="408" cy="31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1" name="Freeform 26"/>
            <p:cNvSpPr>
              <a:spLocks noEditPoints="1"/>
            </p:cNvSpPr>
            <p:nvPr/>
          </p:nvSpPr>
          <p:spPr bwMode="auto">
            <a:xfrm>
              <a:off x="2845" y="2215"/>
              <a:ext cx="83" cy="79"/>
            </a:xfrm>
            <a:custGeom>
              <a:avLst/>
              <a:gdLst>
                <a:gd name="T0" fmla="*/ 0 w 17"/>
                <a:gd name="T1" fmla="*/ 8 h 16"/>
                <a:gd name="T2" fmla="*/ 9 w 17"/>
                <a:gd name="T3" fmla="*/ 0 h 16"/>
                <a:gd name="T4" fmla="*/ 17 w 17"/>
                <a:gd name="T5" fmla="*/ 8 h 16"/>
                <a:gd name="T6" fmla="*/ 9 w 17"/>
                <a:gd name="T7" fmla="*/ 16 h 16"/>
                <a:gd name="T8" fmla="*/ 0 w 17"/>
                <a:gd name="T9" fmla="*/ 8 h 16"/>
                <a:gd name="T10" fmla="*/ 4 w 17"/>
                <a:gd name="T11" fmla="*/ 8 h 16"/>
                <a:gd name="T12" fmla="*/ 9 w 17"/>
                <a:gd name="T13" fmla="*/ 12 h 16"/>
                <a:gd name="T14" fmla="*/ 13 w 17"/>
                <a:gd name="T15" fmla="*/ 8 h 16"/>
                <a:gd name="T16" fmla="*/ 9 w 17"/>
                <a:gd name="T17" fmla="*/ 4 h 16"/>
                <a:gd name="T18" fmla="*/ 4 w 17"/>
                <a:gd name="T19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16">
                  <a:moveTo>
                    <a:pt x="0" y="8"/>
                  </a:moveTo>
                  <a:cubicBezTo>
                    <a:pt x="0" y="4"/>
                    <a:pt x="4" y="0"/>
                    <a:pt x="9" y="0"/>
                  </a:cubicBezTo>
                  <a:cubicBezTo>
                    <a:pt x="13" y="0"/>
                    <a:pt x="17" y="4"/>
                    <a:pt x="17" y="8"/>
                  </a:cubicBezTo>
                  <a:cubicBezTo>
                    <a:pt x="17" y="12"/>
                    <a:pt x="13" y="16"/>
                    <a:pt x="9" y="16"/>
                  </a:cubicBezTo>
                  <a:cubicBezTo>
                    <a:pt x="4" y="16"/>
                    <a:pt x="0" y="12"/>
                    <a:pt x="0" y="8"/>
                  </a:cubicBezTo>
                  <a:close/>
                  <a:moveTo>
                    <a:pt x="4" y="8"/>
                  </a:moveTo>
                  <a:cubicBezTo>
                    <a:pt x="4" y="10"/>
                    <a:pt x="6" y="12"/>
                    <a:pt x="9" y="12"/>
                  </a:cubicBezTo>
                  <a:cubicBezTo>
                    <a:pt x="11" y="12"/>
                    <a:pt x="13" y="10"/>
                    <a:pt x="13" y="8"/>
                  </a:cubicBezTo>
                  <a:cubicBezTo>
                    <a:pt x="13" y="6"/>
                    <a:pt x="11" y="4"/>
                    <a:pt x="9" y="4"/>
                  </a:cubicBezTo>
                  <a:cubicBezTo>
                    <a:pt x="6" y="4"/>
                    <a:pt x="4" y="6"/>
                    <a:pt x="4" y="8"/>
                  </a:cubicBezTo>
                  <a:close/>
                </a:path>
              </a:pathLst>
            </a:custGeom>
            <a:solidFill>
              <a:srgbClr val="00CC99"/>
            </a:solidFill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2" name="Line 27"/>
            <p:cNvSpPr>
              <a:spLocks noChangeShapeType="1"/>
            </p:cNvSpPr>
            <p:nvPr/>
          </p:nvSpPr>
          <p:spPr bwMode="auto">
            <a:xfrm flipV="1">
              <a:off x="2928" y="1704"/>
              <a:ext cx="591" cy="51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3" name="Rectangle 28"/>
            <p:cNvSpPr>
              <a:spLocks noChangeArrowheads="1"/>
            </p:cNvSpPr>
            <p:nvPr/>
          </p:nvSpPr>
          <p:spPr bwMode="auto">
            <a:xfrm>
              <a:off x="3184" y="1103"/>
              <a:ext cx="1792" cy="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4" name="Rectangle 29"/>
            <p:cNvSpPr>
              <a:spLocks noChangeArrowheads="1"/>
            </p:cNvSpPr>
            <p:nvPr/>
          </p:nvSpPr>
          <p:spPr bwMode="auto">
            <a:xfrm>
              <a:off x="3233" y="1133"/>
              <a:ext cx="1383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National Quality Award Level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Rectangle 30"/>
            <p:cNvSpPr>
              <a:spLocks noChangeArrowheads="1"/>
            </p:cNvSpPr>
            <p:nvPr/>
          </p:nvSpPr>
          <p:spPr bwMode="auto">
            <a:xfrm>
              <a:off x="2175" y="3475"/>
              <a:ext cx="125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" name="Rectangle 32"/>
            <p:cNvSpPr>
              <a:spLocks noChangeArrowheads="1"/>
            </p:cNvSpPr>
            <p:nvPr/>
          </p:nvSpPr>
          <p:spPr bwMode="auto">
            <a:xfrm>
              <a:off x="2500" y="2983"/>
              <a:ext cx="2220" cy="4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" name="Rectangle 33"/>
            <p:cNvSpPr>
              <a:spLocks noChangeArrowheads="1"/>
            </p:cNvSpPr>
            <p:nvPr/>
          </p:nvSpPr>
          <p:spPr bwMode="auto">
            <a:xfrm>
              <a:off x="2549" y="2994"/>
              <a:ext cx="7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•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Rectangle 34"/>
            <p:cNvSpPr>
              <a:spLocks noChangeArrowheads="1"/>
            </p:cNvSpPr>
            <p:nvPr/>
          </p:nvSpPr>
          <p:spPr bwMode="auto">
            <a:xfrm>
              <a:off x="2613" y="2994"/>
              <a:ext cx="507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Arial" pitchFamily="34" charset="0"/>
                </a:rPr>
                <a:t>Above 300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Rectangle 35"/>
            <p:cNvSpPr>
              <a:spLocks noChangeArrowheads="1"/>
            </p:cNvSpPr>
            <p:nvPr/>
          </p:nvSpPr>
          <p:spPr bwMode="auto">
            <a:xfrm>
              <a:off x="3110" y="2994"/>
              <a:ext cx="89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Points on 1000 scale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Rectangle 36"/>
            <p:cNvSpPr>
              <a:spLocks noChangeArrowheads="1"/>
            </p:cNvSpPr>
            <p:nvPr/>
          </p:nvSpPr>
          <p:spPr bwMode="auto">
            <a:xfrm>
              <a:off x="2549" y="3156"/>
              <a:ext cx="7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•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40" name="Rectangle 37"/>
            <p:cNvSpPr>
              <a:spLocks noChangeArrowheads="1"/>
            </p:cNvSpPr>
            <p:nvPr/>
          </p:nvSpPr>
          <p:spPr bwMode="auto">
            <a:xfrm>
              <a:off x="2613" y="3156"/>
              <a:ext cx="2018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One significant improvement project completed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41" name="Rectangle 38"/>
            <p:cNvSpPr>
              <a:spLocks noChangeArrowheads="1"/>
            </p:cNvSpPr>
            <p:nvPr/>
          </p:nvSpPr>
          <p:spPr bwMode="auto">
            <a:xfrm>
              <a:off x="2549" y="3323"/>
              <a:ext cx="7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•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43" name="Rectangle 39"/>
            <p:cNvSpPr>
              <a:spLocks noChangeArrowheads="1"/>
            </p:cNvSpPr>
            <p:nvPr/>
          </p:nvSpPr>
          <p:spPr bwMode="auto">
            <a:xfrm>
              <a:off x="2618" y="3323"/>
              <a:ext cx="1925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Assessment of Category 1,2 &amp; 7 are optional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244" name="Group 62"/>
            <p:cNvGrpSpPr>
              <a:grpSpLocks/>
            </p:cNvGrpSpPr>
            <p:nvPr/>
          </p:nvGrpSpPr>
          <p:grpSpPr bwMode="auto">
            <a:xfrm>
              <a:off x="1368" y="2255"/>
              <a:ext cx="10" cy="1457"/>
              <a:chOff x="1368" y="2255"/>
              <a:chExt cx="10" cy="1457"/>
            </a:xfrm>
          </p:grpSpPr>
          <p:sp>
            <p:nvSpPr>
              <p:cNvPr id="1184" name="Rectangle 40"/>
              <p:cNvSpPr>
                <a:spLocks noChangeArrowheads="1"/>
              </p:cNvSpPr>
              <p:nvPr/>
            </p:nvSpPr>
            <p:spPr bwMode="auto">
              <a:xfrm>
                <a:off x="1368" y="2255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85" name="Rectangle 41"/>
              <p:cNvSpPr>
                <a:spLocks noChangeArrowheads="1"/>
              </p:cNvSpPr>
              <p:nvPr/>
            </p:nvSpPr>
            <p:spPr bwMode="auto">
              <a:xfrm>
                <a:off x="1368" y="2324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86" name="Rectangle 42"/>
              <p:cNvSpPr>
                <a:spLocks noChangeArrowheads="1"/>
              </p:cNvSpPr>
              <p:nvPr/>
            </p:nvSpPr>
            <p:spPr bwMode="auto">
              <a:xfrm>
                <a:off x="1368" y="2393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87" name="Rectangle 43"/>
              <p:cNvSpPr>
                <a:spLocks noChangeArrowheads="1"/>
              </p:cNvSpPr>
              <p:nvPr/>
            </p:nvSpPr>
            <p:spPr bwMode="auto">
              <a:xfrm>
                <a:off x="1368" y="2462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88" name="Rectangle 44"/>
              <p:cNvSpPr>
                <a:spLocks noChangeArrowheads="1"/>
              </p:cNvSpPr>
              <p:nvPr/>
            </p:nvSpPr>
            <p:spPr bwMode="auto">
              <a:xfrm>
                <a:off x="1368" y="2530"/>
                <a:ext cx="10" cy="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89" name="Rectangle 45"/>
              <p:cNvSpPr>
                <a:spLocks noChangeArrowheads="1"/>
              </p:cNvSpPr>
              <p:nvPr/>
            </p:nvSpPr>
            <p:spPr bwMode="auto">
              <a:xfrm>
                <a:off x="1368" y="2599"/>
                <a:ext cx="10" cy="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90" name="Rectangle 46"/>
              <p:cNvSpPr>
                <a:spLocks noChangeArrowheads="1"/>
              </p:cNvSpPr>
              <p:nvPr/>
            </p:nvSpPr>
            <p:spPr bwMode="auto">
              <a:xfrm>
                <a:off x="1368" y="2668"/>
                <a:ext cx="10" cy="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91" name="Rectangle 47"/>
              <p:cNvSpPr>
                <a:spLocks noChangeArrowheads="1"/>
              </p:cNvSpPr>
              <p:nvPr/>
            </p:nvSpPr>
            <p:spPr bwMode="auto">
              <a:xfrm>
                <a:off x="1368" y="2737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92" name="Rectangle 48"/>
              <p:cNvSpPr>
                <a:spLocks noChangeArrowheads="1"/>
              </p:cNvSpPr>
              <p:nvPr/>
            </p:nvSpPr>
            <p:spPr bwMode="auto">
              <a:xfrm>
                <a:off x="1368" y="2806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93" name="Rectangle 49"/>
              <p:cNvSpPr>
                <a:spLocks noChangeArrowheads="1"/>
              </p:cNvSpPr>
              <p:nvPr/>
            </p:nvSpPr>
            <p:spPr bwMode="auto">
              <a:xfrm>
                <a:off x="1368" y="2875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94" name="Rectangle 50"/>
              <p:cNvSpPr>
                <a:spLocks noChangeArrowheads="1"/>
              </p:cNvSpPr>
              <p:nvPr/>
            </p:nvSpPr>
            <p:spPr bwMode="auto">
              <a:xfrm>
                <a:off x="1368" y="2944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95" name="Rectangle 51"/>
              <p:cNvSpPr>
                <a:spLocks noChangeArrowheads="1"/>
              </p:cNvSpPr>
              <p:nvPr/>
            </p:nvSpPr>
            <p:spPr bwMode="auto">
              <a:xfrm>
                <a:off x="1368" y="3013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96" name="Rectangle 52"/>
              <p:cNvSpPr>
                <a:spLocks noChangeArrowheads="1"/>
              </p:cNvSpPr>
              <p:nvPr/>
            </p:nvSpPr>
            <p:spPr bwMode="auto">
              <a:xfrm>
                <a:off x="1368" y="3082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97" name="Rectangle 53"/>
              <p:cNvSpPr>
                <a:spLocks noChangeArrowheads="1"/>
              </p:cNvSpPr>
              <p:nvPr/>
            </p:nvSpPr>
            <p:spPr bwMode="auto">
              <a:xfrm>
                <a:off x="1368" y="3151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98" name="Rectangle 54"/>
              <p:cNvSpPr>
                <a:spLocks noChangeArrowheads="1"/>
              </p:cNvSpPr>
              <p:nvPr/>
            </p:nvSpPr>
            <p:spPr bwMode="auto">
              <a:xfrm>
                <a:off x="1368" y="3219"/>
                <a:ext cx="10" cy="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99" name="Rectangle 55"/>
              <p:cNvSpPr>
                <a:spLocks noChangeArrowheads="1"/>
              </p:cNvSpPr>
              <p:nvPr/>
            </p:nvSpPr>
            <p:spPr bwMode="auto">
              <a:xfrm>
                <a:off x="1368" y="3288"/>
                <a:ext cx="10" cy="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200" name="Rectangle 56"/>
              <p:cNvSpPr>
                <a:spLocks noChangeArrowheads="1"/>
              </p:cNvSpPr>
              <p:nvPr/>
            </p:nvSpPr>
            <p:spPr bwMode="auto">
              <a:xfrm>
                <a:off x="1368" y="3357"/>
                <a:ext cx="10" cy="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201" name="Rectangle 57"/>
              <p:cNvSpPr>
                <a:spLocks noChangeArrowheads="1"/>
              </p:cNvSpPr>
              <p:nvPr/>
            </p:nvSpPr>
            <p:spPr bwMode="auto">
              <a:xfrm>
                <a:off x="1368" y="3426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202" name="Rectangle 58"/>
              <p:cNvSpPr>
                <a:spLocks noChangeArrowheads="1"/>
              </p:cNvSpPr>
              <p:nvPr/>
            </p:nvSpPr>
            <p:spPr bwMode="auto">
              <a:xfrm>
                <a:off x="1368" y="3495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203" name="Rectangle 59"/>
              <p:cNvSpPr>
                <a:spLocks noChangeArrowheads="1"/>
              </p:cNvSpPr>
              <p:nvPr/>
            </p:nvSpPr>
            <p:spPr bwMode="auto">
              <a:xfrm>
                <a:off x="1368" y="3564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204" name="Rectangle 60"/>
              <p:cNvSpPr>
                <a:spLocks noChangeArrowheads="1"/>
              </p:cNvSpPr>
              <p:nvPr/>
            </p:nvSpPr>
            <p:spPr bwMode="auto">
              <a:xfrm>
                <a:off x="1368" y="3633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205" name="Rectangle 61"/>
              <p:cNvSpPr>
                <a:spLocks noChangeArrowheads="1"/>
              </p:cNvSpPr>
              <p:nvPr/>
            </p:nvSpPr>
            <p:spPr bwMode="auto">
              <a:xfrm>
                <a:off x="1368" y="3702"/>
                <a:ext cx="10" cy="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</p:grpSp>
        <p:sp>
          <p:nvSpPr>
            <p:cNvPr id="10245" name="Freeform 63"/>
            <p:cNvSpPr>
              <a:spLocks noEditPoints="1"/>
            </p:cNvSpPr>
            <p:nvPr/>
          </p:nvSpPr>
          <p:spPr bwMode="auto">
            <a:xfrm>
              <a:off x="3519" y="1625"/>
              <a:ext cx="88" cy="79"/>
            </a:xfrm>
            <a:custGeom>
              <a:avLst/>
              <a:gdLst>
                <a:gd name="T0" fmla="*/ 0 w 18"/>
                <a:gd name="T1" fmla="*/ 8 h 16"/>
                <a:gd name="T2" fmla="*/ 9 w 18"/>
                <a:gd name="T3" fmla="*/ 0 h 16"/>
                <a:gd name="T4" fmla="*/ 18 w 18"/>
                <a:gd name="T5" fmla="*/ 8 h 16"/>
                <a:gd name="T6" fmla="*/ 9 w 18"/>
                <a:gd name="T7" fmla="*/ 16 h 16"/>
                <a:gd name="T8" fmla="*/ 0 w 18"/>
                <a:gd name="T9" fmla="*/ 8 h 16"/>
                <a:gd name="T10" fmla="*/ 5 w 18"/>
                <a:gd name="T11" fmla="*/ 8 h 16"/>
                <a:gd name="T12" fmla="*/ 9 w 18"/>
                <a:gd name="T13" fmla="*/ 12 h 16"/>
                <a:gd name="T14" fmla="*/ 13 w 18"/>
                <a:gd name="T15" fmla="*/ 8 h 16"/>
                <a:gd name="T16" fmla="*/ 9 w 18"/>
                <a:gd name="T17" fmla="*/ 4 h 16"/>
                <a:gd name="T18" fmla="*/ 5 w 18"/>
                <a:gd name="T19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16">
                  <a:moveTo>
                    <a:pt x="0" y="8"/>
                  </a:moveTo>
                  <a:cubicBezTo>
                    <a:pt x="0" y="4"/>
                    <a:pt x="4" y="0"/>
                    <a:pt x="9" y="0"/>
                  </a:cubicBezTo>
                  <a:cubicBezTo>
                    <a:pt x="14" y="0"/>
                    <a:pt x="18" y="4"/>
                    <a:pt x="18" y="8"/>
                  </a:cubicBezTo>
                  <a:cubicBezTo>
                    <a:pt x="18" y="12"/>
                    <a:pt x="14" y="16"/>
                    <a:pt x="9" y="16"/>
                  </a:cubicBezTo>
                  <a:cubicBezTo>
                    <a:pt x="4" y="16"/>
                    <a:pt x="0" y="12"/>
                    <a:pt x="0" y="8"/>
                  </a:cubicBezTo>
                  <a:close/>
                  <a:moveTo>
                    <a:pt x="5" y="8"/>
                  </a:moveTo>
                  <a:cubicBezTo>
                    <a:pt x="5" y="10"/>
                    <a:pt x="7" y="12"/>
                    <a:pt x="9" y="12"/>
                  </a:cubicBezTo>
                  <a:cubicBezTo>
                    <a:pt x="11" y="12"/>
                    <a:pt x="13" y="10"/>
                    <a:pt x="13" y="8"/>
                  </a:cubicBezTo>
                  <a:cubicBezTo>
                    <a:pt x="13" y="6"/>
                    <a:pt x="11" y="4"/>
                    <a:pt x="9" y="4"/>
                  </a:cubicBezTo>
                  <a:cubicBezTo>
                    <a:pt x="7" y="4"/>
                    <a:pt x="5" y="6"/>
                    <a:pt x="5" y="8"/>
                  </a:cubicBezTo>
                  <a:close/>
                </a:path>
              </a:pathLst>
            </a:custGeom>
            <a:solidFill>
              <a:srgbClr val="00CC99"/>
            </a:solidFill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46" name="Line 64"/>
            <p:cNvSpPr>
              <a:spLocks noChangeShapeType="1"/>
            </p:cNvSpPr>
            <p:nvPr/>
          </p:nvSpPr>
          <p:spPr bwMode="auto">
            <a:xfrm flipV="1">
              <a:off x="586" y="3475"/>
              <a:ext cx="467" cy="64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47" name="Rectangle 65"/>
            <p:cNvSpPr>
              <a:spLocks noChangeArrowheads="1"/>
            </p:cNvSpPr>
            <p:nvPr/>
          </p:nvSpPr>
          <p:spPr bwMode="auto">
            <a:xfrm>
              <a:off x="659" y="3539"/>
              <a:ext cx="571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49" name="Rectangle 67"/>
            <p:cNvSpPr>
              <a:spLocks noChangeArrowheads="1"/>
            </p:cNvSpPr>
            <p:nvPr/>
          </p:nvSpPr>
          <p:spPr bwMode="auto">
            <a:xfrm>
              <a:off x="2175" y="2845"/>
              <a:ext cx="174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50" name="Rectangle 68"/>
            <p:cNvSpPr>
              <a:spLocks noChangeArrowheads="1"/>
            </p:cNvSpPr>
            <p:nvPr/>
          </p:nvSpPr>
          <p:spPr bwMode="auto">
            <a:xfrm>
              <a:off x="2224" y="2880"/>
              <a:ext cx="164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Improvement Commitment Level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51" name="Freeform 69"/>
            <p:cNvSpPr>
              <a:spLocks noEditPoints="1"/>
            </p:cNvSpPr>
            <p:nvPr/>
          </p:nvSpPr>
          <p:spPr bwMode="auto">
            <a:xfrm>
              <a:off x="1053" y="3461"/>
              <a:ext cx="84" cy="78"/>
            </a:xfrm>
            <a:custGeom>
              <a:avLst/>
              <a:gdLst>
                <a:gd name="T0" fmla="*/ 0 w 17"/>
                <a:gd name="T1" fmla="*/ 8 h 16"/>
                <a:gd name="T2" fmla="*/ 9 w 17"/>
                <a:gd name="T3" fmla="*/ 0 h 16"/>
                <a:gd name="T4" fmla="*/ 17 w 17"/>
                <a:gd name="T5" fmla="*/ 8 h 16"/>
                <a:gd name="T6" fmla="*/ 9 w 17"/>
                <a:gd name="T7" fmla="*/ 16 h 16"/>
                <a:gd name="T8" fmla="*/ 0 w 17"/>
                <a:gd name="T9" fmla="*/ 8 h 16"/>
                <a:gd name="T10" fmla="*/ 4 w 17"/>
                <a:gd name="T11" fmla="*/ 8 h 16"/>
                <a:gd name="T12" fmla="*/ 9 w 17"/>
                <a:gd name="T13" fmla="*/ 12 h 16"/>
                <a:gd name="T14" fmla="*/ 13 w 17"/>
                <a:gd name="T15" fmla="*/ 8 h 16"/>
                <a:gd name="T16" fmla="*/ 9 w 17"/>
                <a:gd name="T17" fmla="*/ 4 h 16"/>
                <a:gd name="T18" fmla="*/ 4 w 17"/>
                <a:gd name="T19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16">
                  <a:moveTo>
                    <a:pt x="0" y="8"/>
                  </a:moveTo>
                  <a:cubicBezTo>
                    <a:pt x="0" y="3"/>
                    <a:pt x="4" y="0"/>
                    <a:pt x="9" y="0"/>
                  </a:cubicBezTo>
                  <a:cubicBezTo>
                    <a:pt x="13" y="0"/>
                    <a:pt x="17" y="3"/>
                    <a:pt x="17" y="8"/>
                  </a:cubicBezTo>
                  <a:cubicBezTo>
                    <a:pt x="17" y="12"/>
                    <a:pt x="13" y="16"/>
                    <a:pt x="9" y="16"/>
                  </a:cubicBezTo>
                  <a:cubicBezTo>
                    <a:pt x="4" y="16"/>
                    <a:pt x="0" y="12"/>
                    <a:pt x="0" y="8"/>
                  </a:cubicBezTo>
                  <a:close/>
                  <a:moveTo>
                    <a:pt x="4" y="8"/>
                  </a:moveTo>
                  <a:cubicBezTo>
                    <a:pt x="4" y="10"/>
                    <a:pt x="6" y="12"/>
                    <a:pt x="9" y="12"/>
                  </a:cubicBezTo>
                  <a:cubicBezTo>
                    <a:pt x="11" y="12"/>
                    <a:pt x="13" y="10"/>
                    <a:pt x="13" y="8"/>
                  </a:cubicBezTo>
                  <a:cubicBezTo>
                    <a:pt x="13" y="5"/>
                    <a:pt x="11" y="4"/>
                    <a:pt x="9" y="4"/>
                  </a:cubicBezTo>
                  <a:cubicBezTo>
                    <a:pt x="6" y="4"/>
                    <a:pt x="4" y="5"/>
                    <a:pt x="4" y="8"/>
                  </a:cubicBezTo>
                  <a:close/>
                </a:path>
              </a:pathLst>
            </a:custGeom>
            <a:solidFill>
              <a:srgbClr val="00CC99"/>
            </a:solidFill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52" name="Line 70"/>
            <p:cNvSpPr>
              <a:spLocks noChangeShapeType="1"/>
            </p:cNvSpPr>
            <p:nvPr/>
          </p:nvSpPr>
          <p:spPr bwMode="auto">
            <a:xfrm flipV="1">
              <a:off x="2259" y="2294"/>
              <a:ext cx="586" cy="473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53" name="Rectangle 71"/>
            <p:cNvSpPr>
              <a:spLocks noChangeArrowheads="1"/>
            </p:cNvSpPr>
            <p:nvPr/>
          </p:nvSpPr>
          <p:spPr bwMode="auto">
            <a:xfrm>
              <a:off x="2928" y="2215"/>
              <a:ext cx="179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54" name="Rectangle 72"/>
            <p:cNvSpPr>
              <a:spLocks noChangeArrowheads="1"/>
            </p:cNvSpPr>
            <p:nvPr/>
          </p:nvSpPr>
          <p:spPr bwMode="auto">
            <a:xfrm>
              <a:off x="2977" y="2250"/>
              <a:ext cx="1629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Performance Management Level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55" name="Rectangle 73"/>
            <p:cNvSpPr>
              <a:spLocks noChangeArrowheads="1"/>
            </p:cNvSpPr>
            <p:nvPr/>
          </p:nvSpPr>
          <p:spPr bwMode="auto">
            <a:xfrm>
              <a:off x="3607" y="1600"/>
              <a:ext cx="1467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56" name="Rectangle 74"/>
            <p:cNvSpPr>
              <a:spLocks noChangeArrowheads="1"/>
            </p:cNvSpPr>
            <p:nvPr/>
          </p:nvSpPr>
          <p:spPr bwMode="auto">
            <a:xfrm>
              <a:off x="3652" y="1635"/>
              <a:ext cx="1359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Business Excellence Level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57" name="Rectangle 75"/>
            <p:cNvSpPr>
              <a:spLocks noChangeArrowheads="1"/>
            </p:cNvSpPr>
            <p:nvPr/>
          </p:nvSpPr>
          <p:spPr bwMode="auto">
            <a:xfrm>
              <a:off x="2928" y="2407"/>
              <a:ext cx="1885" cy="4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58" name="Rectangle 76"/>
            <p:cNvSpPr>
              <a:spLocks noChangeArrowheads="1"/>
            </p:cNvSpPr>
            <p:nvPr/>
          </p:nvSpPr>
          <p:spPr bwMode="auto">
            <a:xfrm>
              <a:off x="2977" y="2418"/>
              <a:ext cx="7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•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59" name="Rectangle 77"/>
            <p:cNvSpPr>
              <a:spLocks noChangeArrowheads="1"/>
            </p:cNvSpPr>
            <p:nvPr/>
          </p:nvSpPr>
          <p:spPr bwMode="auto">
            <a:xfrm>
              <a:off x="3041" y="2418"/>
              <a:ext cx="507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Arial" pitchFamily="34" charset="0"/>
                </a:rPr>
                <a:t>Above 500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60" name="Rectangle 78"/>
            <p:cNvSpPr>
              <a:spLocks noChangeArrowheads="1"/>
            </p:cNvSpPr>
            <p:nvPr/>
          </p:nvSpPr>
          <p:spPr bwMode="auto">
            <a:xfrm>
              <a:off x="3538" y="2418"/>
              <a:ext cx="89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Points on 1000 scale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61" name="Rectangle 79"/>
            <p:cNvSpPr>
              <a:spLocks noChangeArrowheads="1"/>
            </p:cNvSpPr>
            <p:nvPr/>
          </p:nvSpPr>
          <p:spPr bwMode="auto">
            <a:xfrm>
              <a:off x="2977" y="2580"/>
              <a:ext cx="7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•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62" name="Rectangle 80"/>
            <p:cNvSpPr>
              <a:spLocks noChangeArrowheads="1"/>
            </p:cNvSpPr>
            <p:nvPr/>
          </p:nvSpPr>
          <p:spPr bwMode="auto">
            <a:xfrm>
              <a:off x="3041" y="2580"/>
              <a:ext cx="162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Min 30% is required in each Category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63" name="Rectangle 81"/>
            <p:cNvSpPr>
              <a:spLocks noChangeArrowheads="1"/>
            </p:cNvSpPr>
            <p:nvPr/>
          </p:nvSpPr>
          <p:spPr bwMode="auto">
            <a:xfrm>
              <a:off x="2977" y="2747"/>
              <a:ext cx="7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•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64" name="Rectangle 82"/>
            <p:cNvSpPr>
              <a:spLocks noChangeArrowheads="1"/>
            </p:cNvSpPr>
            <p:nvPr/>
          </p:nvSpPr>
          <p:spPr bwMode="auto">
            <a:xfrm>
              <a:off x="3046" y="2747"/>
              <a:ext cx="123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All Category to be assessed 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65" name="Rectangle 83"/>
            <p:cNvSpPr>
              <a:spLocks noChangeArrowheads="1"/>
            </p:cNvSpPr>
            <p:nvPr/>
          </p:nvSpPr>
          <p:spPr bwMode="auto">
            <a:xfrm>
              <a:off x="3519" y="1777"/>
              <a:ext cx="1885" cy="4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66" name="Rectangle 84"/>
            <p:cNvSpPr>
              <a:spLocks noChangeArrowheads="1"/>
            </p:cNvSpPr>
            <p:nvPr/>
          </p:nvSpPr>
          <p:spPr bwMode="auto">
            <a:xfrm>
              <a:off x="3568" y="1788"/>
              <a:ext cx="7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•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67" name="Rectangle 85"/>
            <p:cNvSpPr>
              <a:spLocks noChangeArrowheads="1"/>
            </p:cNvSpPr>
            <p:nvPr/>
          </p:nvSpPr>
          <p:spPr bwMode="auto">
            <a:xfrm>
              <a:off x="3632" y="1788"/>
              <a:ext cx="507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Arial" pitchFamily="34" charset="0"/>
                </a:rPr>
                <a:t>Above 700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68" name="Rectangle 86"/>
            <p:cNvSpPr>
              <a:spLocks noChangeArrowheads="1"/>
            </p:cNvSpPr>
            <p:nvPr/>
          </p:nvSpPr>
          <p:spPr bwMode="auto">
            <a:xfrm>
              <a:off x="4129" y="1788"/>
              <a:ext cx="89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Points on 1000 scale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69" name="Rectangle 87"/>
            <p:cNvSpPr>
              <a:spLocks noChangeArrowheads="1"/>
            </p:cNvSpPr>
            <p:nvPr/>
          </p:nvSpPr>
          <p:spPr bwMode="auto">
            <a:xfrm>
              <a:off x="3568" y="1950"/>
              <a:ext cx="7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•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70" name="Rectangle 88"/>
            <p:cNvSpPr>
              <a:spLocks noChangeArrowheads="1"/>
            </p:cNvSpPr>
            <p:nvPr/>
          </p:nvSpPr>
          <p:spPr bwMode="auto">
            <a:xfrm>
              <a:off x="3632" y="1950"/>
              <a:ext cx="162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Min 50% is required in each Category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71" name="Rectangle 89"/>
            <p:cNvSpPr>
              <a:spLocks noChangeArrowheads="1"/>
            </p:cNvSpPr>
            <p:nvPr/>
          </p:nvSpPr>
          <p:spPr bwMode="auto">
            <a:xfrm>
              <a:off x="3568" y="2118"/>
              <a:ext cx="7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•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72" name="Rectangle 90"/>
            <p:cNvSpPr>
              <a:spLocks noChangeArrowheads="1"/>
            </p:cNvSpPr>
            <p:nvPr/>
          </p:nvSpPr>
          <p:spPr bwMode="auto">
            <a:xfrm>
              <a:off x="3637" y="2118"/>
              <a:ext cx="123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All Category to be assessed 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73" name="Line 91"/>
            <p:cNvSpPr>
              <a:spLocks noChangeShapeType="1"/>
            </p:cNvSpPr>
            <p:nvPr/>
          </p:nvSpPr>
          <p:spPr bwMode="auto">
            <a:xfrm flipV="1">
              <a:off x="3607" y="1512"/>
              <a:ext cx="133" cy="113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74" name="Line 92"/>
            <p:cNvSpPr>
              <a:spLocks noChangeShapeType="1"/>
            </p:cNvSpPr>
            <p:nvPr/>
          </p:nvSpPr>
          <p:spPr bwMode="auto">
            <a:xfrm flipV="1">
              <a:off x="3740" y="1472"/>
              <a:ext cx="177" cy="4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75" name="Line 93"/>
            <p:cNvSpPr>
              <a:spLocks noChangeShapeType="1"/>
            </p:cNvSpPr>
            <p:nvPr/>
          </p:nvSpPr>
          <p:spPr bwMode="auto">
            <a:xfrm flipV="1">
              <a:off x="3917" y="1339"/>
              <a:ext cx="591" cy="133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76" name="Rectangle 97"/>
            <p:cNvSpPr>
              <a:spLocks noChangeArrowheads="1"/>
            </p:cNvSpPr>
            <p:nvPr/>
          </p:nvSpPr>
          <p:spPr bwMode="auto">
            <a:xfrm>
              <a:off x="1373" y="680"/>
              <a:ext cx="3701" cy="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77" name="Rectangle 98"/>
            <p:cNvSpPr>
              <a:spLocks noChangeArrowheads="1"/>
            </p:cNvSpPr>
            <p:nvPr/>
          </p:nvSpPr>
          <p:spPr bwMode="auto">
            <a:xfrm>
              <a:off x="2407" y="803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78" name="Rectangle 99"/>
            <p:cNvSpPr>
              <a:spLocks noChangeArrowheads="1"/>
            </p:cNvSpPr>
            <p:nvPr/>
          </p:nvSpPr>
          <p:spPr bwMode="auto">
            <a:xfrm>
              <a:off x="2402" y="798"/>
              <a:ext cx="133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1" i="0" u="none" strike="noStrike" cap="none" normalizeH="0" baseline="0" dirty="0" smtClean="0">
                  <a:ln>
                    <a:noFill/>
                  </a:ln>
                  <a:solidFill>
                    <a:srgbClr val="003399"/>
                  </a:solidFill>
                  <a:effectLst/>
                  <a:latin typeface="Arial Narrow" pitchFamily="34" charset="0"/>
                  <a:cs typeface="Arial" pitchFamily="34" charset="0"/>
                </a:rPr>
                <a:t>3 Levels of ICPE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279" name="Group 102"/>
            <p:cNvGrpSpPr>
              <a:grpSpLocks/>
            </p:cNvGrpSpPr>
            <p:nvPr/>
          </p:nvGrpSpPr>
          <p:grpSpPr bwMode="auto">
            <a:xfrm>
              <a:off x="561" y="1512"/>
              <a:ext cx="79" cy="2239"/>
              <a:chOff x="561" y="1512"/>
              <a:chExt cx="79" cy="2239"/>
            </a:xfrm>
          </p:grpSpPr>
          <p:sp>
            <p:nvSpPr>
              <p:cNvPr id="1116" name="Line 100"/>
              <p:cNvSpPr>
                <a:spLocks noChangeShapeType="1"/>
              </p:cNvSpPr>
              <p:nvPr/>
            </p:nvSpPr>
            <p:spPr bwMode="auto">
              <a:xfrm>
                <a:off x="600" y="1512"/>
                <a:ext cx="0" cy="2239"/>
              </a:xfrm>
              <a:prstGeom prst="line">
                <a:avLst/>
              </a:prstGeom>
              <a:noFill/>
              <a:ln w="1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17" name="Freeform 101"/>
              <p:cNvSpPr>
                <a:spLocks/>
              </p:cNvSpPr>
              <p:nvPr/>
            </p:nvSpPr>
            <p:spPr bwMode="auto">
              <a:xfrm>
                <a:off x="561" y="1512"/>
                <a:ext cx="79" cy="74"/>
              </a:xfrm>
              <a:custGeom>
                <a:avLst/>
                <a:gdLst>
                  <a:gd name="T0" fmla="*/ 16 w 16"/>
                  <a:gd name="T1" fmla="*/ 15 h 15"/>
                  <a:gd name="T2" fmla="*/ 8 w 16"/>
                  <a:gd name="T3" fmla="*/ 0 h 15"/>
                  <a:gd name="T4" fmla="*/ 0 w 16"/>
                  <a:gd name="T5" fmla="*/ 15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" h="15">
                    <a:moveTo>
                      <a:pt x="16" y="15"/>
                    </a:moveTo>
                    <a:lnTo>
                      <a:pt x="8" y="0"/>
                    </a:lnTo>
                    <a:lnTo>
                      <a:pt x="0" y="15"/>
                    </a:lnTo>
                  </a:path>
                </a:pathLst>
              </a:custGeom>
              <a:noFill/>
              <a:ln w="1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</p:grpSp>
        <p:grpSp>
          <p:nvGrpSpPr>
            <p:cNvPr id="10280" name="Group 105"/>
            <p:cNvGrpSpPr>
              <a:grpSpLocks/>
            </p:cNvGrpSpPr>
            <p:nvPr/>
          </p:nvGrpSpPr>
          <p:grpSpPr bwMode="auto">
            <a:xfrm>
              <a:off x="586" y="3672"/>
              <a:ext cx="4134" cy="79"/>
              <a:chOff x="586" y="3672"/>
              <a:chExt cx="4134" cy="79"/>
            </a:xfrm>
          </p:grpSpPr>
          <p:sp>
            <p:nvSpPr>
              <p:cNvPr id="1114" name="Line 103"/>
              <p:cNvSpPr>
                <a:spLocks noChangeShapeType="1"/>
              </p:cNvSpPr>
              <p:nvPr/>
            </p:nvSpPr>
            <p:spPr bwMode="auto">
              <a:xfrm>
                <a:off x="586" y="3712"/>
                <a:ext cx="4134" cy="0"/>
              </a:xfrm>
              <a:prstGeom prst="line">
                <a:avLst/>
              </a:prstGeom>
              <a:noFill/>
              <a:ln w="1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15" name="Freeform 104"/>
              <p:cNvSpPr>
                <a:spLocks/>
              </p:cNvSpPr>
              <p:nvPr/>
            </p:nvSpPr>
            <p:spPr bwMode="auto">
              <a:xfrm>
                <a:off x="4646" y="3672"/>
                <a:ext cx="74" cy="79"/>
              </a:xfrm>
              <a:custGeom>
                <a:avLst/>
                <a:gdLst>
                  <a:gd name="T0" fmla="*/ 0 w 15"/>
                  <a:gd name="T1" fmla="*/ 16 h 16"/>
                  <a:gd name="T2" fmla="*/ 15 w 15"/>
                  <a:gd name="T3" fmla="*/ 8 h 16"/>
                  <a:gd name="T4" fmla="*/ 0 w 15"/>
                  <a:gd name="T5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" h="16">
                    <a:moveTo>
                      <a:pt x="0" y="16"/>
                    </a:moveTo>
                    <a:lnTo>
                      <a:pt x="15" y="8"/>
                    </a:lnTo>
                    <a:lnTo>
                      <a:pt x="0" y="0"/>
                    </a:lnTo>
                  </a:path>
                </a:pathLst>
              </a:custGeom>
              <a:noFill/>
              <a:ln w="1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</p:grpSp>
        <p:sp>
          <p:nvSpPr>
            <p:cNvPr id="10281" name="Rectangle 106"/>
            <p:cNvSpPr>
              <a:spLocks noChangeArrowheads="1"/>
            </p:cNvSpPr>
            <p:nvPr/>
          </p:nvSpPr>
          <p:spPr bwMode="auto">
            <a:xfrm>
              <a:off x="4720" y="3554"/>
              <a:ext cx="256" cy="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82" name="Rectangle 107"/>
            <p:cNvSpPr>
              <a:spLocks noChangeArrowheads="1"/>
            </p:cNvSpPr>
            <p:nvPr/>
          </p:nvSpPr>
          <p:spPr bwMode="auto">
            <a:xfrm>
              <a:off x="4769" y="3583"/>
              <a:ext cx="177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83" name="Rectangle 108"/>
            <p:cNvSpPr>
              <a:spLocks noChangeArrowheads="1"/>
            </p:cNvSpPr>
            <p:nvPr/>
          </p:nvSpPr>
          <p:spPr bwMode="auto">
            <a:xfrm>
              <a:off x="586" y="1275"/>
              <a:ext cx="211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84" name="Rectangle 109"/>
            <p:cNvSpPr>
              <a:spLocks noChangeArrowheads="1"/>
            </p:cNvSpPr>
            <p:nvPr/>
          </p:nvSpPr>
          <p:spPr bwMode="auto">
            <a:xfrm>
              <a:off x="630" y="1305"/>
              <a:ext cx="168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85" name="Freeform 110"/>
            <p:cNvSpPr>
              <a:spLocks noEditPoints="1"/>
            </p:cNvSpPr>
            <p:nvPr/>
          </p:nvSpPr>
          <p:spPr bwMode="auto">
            <a:xfrm>
              <a:off x="1683" y="3155"/>
              <a:ext cx="84" cy="79"/>
            </a:xfrm>
            <a:custGeom>
              <a:avLst/>
              <a:gdLst>
                <a:gd name="T0" fmla="*/ 0 w 17"/>
                <a:gd name="T1" fmla="*/ 8 h 16"/>
                <a:gd name="T2" fmla="*/ 9 w 17"/>
                <a:gd name="T3" fmla="*/ 0 h 16"/>
                <a:gd name="T4" fmla="*/ 17 w 17"/>
                <a:gd name="T5" fmla="*/ 8 h 16"/>
                <a:gd name="T6" fmla="*/ 9 w 17"/>
                <a:gd name="T7" fmla="*/ 16 h 16"/>
                <a:gd name="T8" fmla="*/ 0 w 17"/>
                <a:gd name="T9" fmla="*/ 8 h 16"/>
                <a:gd name="T10" fmla="*/ 4 w 17"/>
                <a:gd name="T11" fmla="*/ 8 h 16"/>
                <a:gd name="T12" fmla="*/ 9 w 17"/>
                <a:gd name="T13" fmla="*/ 12 h 16"/>
                <a:gd name="T14" fmla="*/ 13 w 17"/>
                <a:gd name="T15" fmla="*/ 8 h 16"/>
                <a:gd name="T16" fmla="*/ 9 w 17"/>
                <a:gd name="T17" fmla="*/ 4 h 16"/>
                <a:gd name="T18" fmla="*/ 4 w 17"/>
                <a:gd name="T19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16">
                  <a:moveTo>
                    <a:pt x="0" y="8"/>
                  </a:moveTo>
                  <a:cubicBezTo>
                    <a:pt x="0" y="4"/>
                    <a:pt x="4" y="0"/>
                    <a:pt x="9" y="0"/>
                  </a:cubicBezTo>
                  <a:cubicBezTo>
                    <a:pt x="13" y="0"/>
                    <a:pt x="17" y="4"/>
                    <a:pt x="17" y="8"/>
                  </a:cubicBezTo>
                  <a:cubicBezTo>
                    <a:pt x="17" y="12"/>
                    <a:pt x="13" y="16"/>
                    <a:pt x="9" y="16"/>
                  </a:cubicBezTo>
                  <a:cubicBezTo>
                    <a:pt x="4" y="16"/>
                    <a:pt x="0" y="12"/>
                    <a:pt x="0" y="8"/>
                  </a:cubicBezTo>
                  <a:close/>
                  <a:moveTo>
                    <a:pt x="4" y="8"/>
                  </a:moveTo>
                  <a:cubicBezTo>
                    <a:pt x="4" y="10"/>
                    <a:pt x="6" y="12"/>
                    <a:pt x="9" y="12"/>
                  </a:cubicBezTo>
                  <a:cubicBezTo>
                    <a:pt x="11" y="12"/>
                    <a:pt x="13" y="10"/>
                    <a:pt x="13" y="8"/>
                  </a:cubicBezTo>
                  <a:cubicBezTo>
                    <a:pt x="13" y="6"/>
                    <a:pt x="11" y="4"/>
                    <a:pt x="9" y="4"/>
                  </a:cubicBezTo>
                  <a:cubicBezTo>
                    <a:pt x="6" y="4"/>
                    <a:pt x="4" y="6"/>
                    <a:pt x="4" y="8"/>
                  </a:cubicBezTo>
                  <a:close/>
                </a:path>
              </a:pathLst>
            </a:custGeom>
            <a:solidFill>
              <a:srgbClr val="00CC99"/>
            </a:solidFill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86" name="Rectangle 111"/>
            <p:cNvSpPr>
              <a:spLocks noChangeArrowheads="1"/>
            </p:cNvSpPr>
            <p:nvPr/>
          </p:nvSpPr>
          <p:spPr bwMode="auto">
            <a:xfrm>
              <a:off x="586" y="3303"/>
              <a:ext cx="738" cy="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88" name="Freeform 113"/>
            <p:cNvSpPr>
              <a:spLocks noEditPoints="1"/>
            </p:cNvSpPr>
            <p:nvPr/>
          </p:nvSpPr>
          <p:spPr bwMode="auto">
            <a:xfrm>
              <a:off x="2175" y="2767"/>
              <a:ext cx="84" cy="78"/>
            </a:xfrm>
            <a:custGeom>
              <a:avLst/>
              <a:gdLst>
                <a:gd name="T0" fmla="*/ 0 w 17"/>
                <a:gd name="T1" fmla="*/ 8 h 16"/>
                <a:gd name="T2" fmla="*/ 9 w 17"/>
                <a:gd name="T3" fmla="*/ 0 h 16"/>
                <a:gd name="T4" fmla="*/ 17 w 17"/>
                <a:gd name="T5" fmla="*/ 8 h 16"/>
                <a:gd name="T6" fmla="*/ 9 w 17"/>
                <a:gd name="T7" fmla="*/ 16 h 16"/>
                <a:gd name="T8" fmla="*/ 0 w 17"/>
                <a:gd name="T9" fmla="*/ 8 h 16"/>
                <a:gd name="T10" fmla="*/ 4 w 17"/>
                <a:gd name="T11" fmla="*/ 8 h 16"/>
                <a:gd name="T12" fmla="*/ 9 w 17"/>
                <a:gd name="T13" fmla="*/ 12 h 16"/>
                <a:gd name="T14" fmla="*/ 13 w 17"/>
                <a:gd name="T15" fmla="*/ 8 h 16"/>
                <a:gd name="T16" fmla="*/ 9 w 17"/>
                <a:gd name="T17" fmla="*/ 4 h 16"/>
                <a:gd name="T18" fmla="*/ 4 w 17"/>
                <a:gd name="T19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16">
                  <a:moveTo>
                    <a:pt x="0" y="8"/>
                  </a:moveTo>
                  <a:cubicBezTo>
                    <a:pt x="0" y="4"/>
                    <a:pt x="4" y="0"/>
                    <a:pt x="9" y="0"/>
                  </a:cubicBezTo>
                  <a:cubicBezTo>
                    <a:pt x="13" y="0"/>
                    <a:pt x="17" y="4"/>
                    <a:pt x="17" y="8"/>
                  </a:cubicBezTo>
                  <a:cubicBezTo>
                    <a:pt x="17" y="12"/>
                    <a:pt x="13" y="16"/>
                    <a:pt x="9" y="16"/>
                  </a:cubicBezTo>
                  <a:cubicBezTo>
                    <a:pt x="4" y="16"/>
                    <a:pt x="0" y="12"/>
                    <a:pt x="0" y="8"/>
                  </a:cubicBezTo>
                  <a:close/>
                  <a:moveTo>
                    <a:pt x="4" y="8"/>
                  </a:moveTo>
                  <a:cubicBezTo>
                    <a:pt x="4" y="10"/>
                    <a:pt x="6" y="12"/>
                    <a:pt x="9" y="12"/>
                  </a:cubicBezTo>
                  <a:cubicBezTo>
                    <a:pt x="11" y="12"/>
                    <a:pt x="13" y="10"/>
                    <a:pt x="13" y="8"/>
                  </a:cubicBezTo>
                  <a:cubicBezTo>
                    <a:pt x="13" y="6"/>
                    <a:pt x="11" y="4"/>
                    <a:pt x="9" y="4"/>
                  </a:cubicBezTo>
                  <a:cubicBezTo>
                    <a:pt x="6" y="4"/>
                    <a:pt x="4" y="6"/>
                    <a:pt x="4" y="8"/>
                  </a:cubicBezTo>
                  <a:close/>
                </a:path>
              </a:pathLst>
            </a:custGeom>
            <a:solidFill>
              <a:srgbClr val="00CC99"/>
            </a:solidFill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89" name="Rectangle 114"/>
            <p:cNvSpPr>
              <a:spLocks noChangeArrowheads="1"/>
            </p:cNvSpPr>
            <p:nvPr/>
          </p:nvSpPr>
          <p:spPr bwMode="auto">
            <a:xfrm>
              <a:off x="1649" y="3234"/>
              <a:ext cx="851" cy="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91" name="Line 116"/>
            <p:cNvSpPr>
              <a:spLocks noChangeShapeType="1"/>
            </p:cNvSpPr>
            <p:nvPr/>
          </p:nvSpPr>
          <p:spPr bwMode="auto">
            <a:xfrm flipV="1">
              <a:off x="1137" y="3234"/>
              <a:ext cx="546" cy="24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92" name="Line 117"/>
            <p:cNvSpPr>
              <a:spLocks noChangeShapeType="1"/>
            </p:cNvSpPr>
            <p:nvPr/>
          </p:nvSpPr>
          <p:spPr bwMode="auto">
            <a:xfrm flipV="1">
              <a:off x="1767" y="2845"/>
              <a:ext cx="408" cy="31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93" name="Freeform 118"/>
            <p:cNvSpPr>
              <a:spLocks noEditPoints="1"/>
            </p:cNvSpPr>
            <p:nvPr/>
          </p:nvSpPr>
          <p:spPr bwMode="auto">
            <a:xfrm>
              <a:off x="2845" y="2215"/>
              <a:ext cx="83" cy="79"/>
            </a:xfrm>
            <a:custGeom>
              <a:avLst/>
              <a:gdLst>
                <a:gd name="T0" fmla="*/ 0 w 17"/>
                <a:gd name="T1" fmla="*/ 8 h 16"/>
                <a:gd name="T2" fmla="*/ 9 w 17"/>
                <a:gd name="T3" fmla="*/ 0 h 16"/>
                <a:gd name="T4" fmla="*/ 17 w 17"/>
                <a:gd name="T5" fmla="*/ 8 h 16"/>
                <a:gd name="T6" fmla="*/ 9 w 17"/>
                <a:gd name="T7" fmla="*/ 16 h 16"/>
                <a:gd name="T8" fmla="*/ 0 w 17"/>
                <a:gd name="T9" fmla="*/ 8 h 16"/>
                <a:gd name="T10" fmla="*/ 4 w 17"/>
                <a:gd name="T11" fmla="*/ 8 h 16"/>
                <a:gd name="T12" fmla="*/ 9 w 17"/>
                <a:gd name="T13" fmla="*/ 12 h 16"/>
                <a:gd name="T14" fmla="*/ 13 w 17"/>
                <a:gd name="T15" fmla="*/ 8 h 16"/>
                <a:gd name="T16" fmla="*/ 9 w 17"/>
                <a:gd name="T17" fmla="*/ 4 h 16"/>
                <a:gd name="T18" fmla="*/ 4 w 17"/>
                <a:gd name="T19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16">
                  <a:moveTo>
                    <a:pt x="0" y="8"/>
                  </a:moveTo>
                  <a:cubicBezTo>
                    <a:pt x="0" y="4"/>
                    <a:pt x="4" y="0"/>
                    <a:pt x="9" y="0"/>
                  </a:cubicBezTo>
                  <a:cubicBezTo>
                    <a:pt x="13" y="0"/>
                    <a:pt x="17" y="4"/>
                    <a:pt x="17" y="8"/>
                  </a:cubicBezTo>
                  <a:cubicBezTo>
                    <a:pt x="17" y="12"/>
                    <a:pt x="13" y="16"/>
                    <a:pt x="9" y="16"/>
                  </a:cubicBezTo>
                  <a:cubicBezTo>
                    <a:pt x="4" y="16"/>
                    <a:pt x="0" y="12"/>
                    <a:pt x="0" y="8"/>
                  </a:cubicBezTo>
                  <a:close/>
                  <a:moveTo>
                    <a:pt x="4" y="8"/>
                  </a:moveTo>
                  <a:cubicBezTo>
                    <a:pt x="4" y="10"/>
                    <a:pt x="6" y="12"/>
                    <a:pt x="9" y="12"/>
                  </a:cubicBezTo>
                  <a:cubicBezTo>
                    <a:pt x="11" y="12"/>
                    <a:pt x="13" y="10"/>
                    <a:pt x="13" y="8"/>
                  </a:cubicBezTo>
                  <a:cubicBezTo>
                    <a:pt x="13" y="6"/>
                    <a:pt x="11" y="4"/>
                    <a:pt x="9" y="4"/>
                  </a:cubicBezTo>
                  <a:cubicBezTo>
                    <a:pt x="6" y="4"/>
                    <a:pt x="4" y="6"/>
                    <a:pt x="4" y="8"/>
                  </a:cubicBezTo>
                  <a:close/>
                </a:path>
              </a:pathLst>
            </a:custGeom>
            <a:solidFill>
              <a:srgbClr val="00CC99"/>
            </a:solidFill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94" name="Line 119"/>
            <p:cNvSpPr>
              <a:spLocks noChangeShapeType="1"/>
            </p:cNvSpPr>
            <p:nvPr/>
          </p:nvSpPr>
          <p:spPr bwMode="auto">
            <a:xfrm flipV="1">
              <a:off x="2928" y="1704"/>
              <a:ext cx="591" cy="51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95" name="Rectangle 120"/>
            <p:cNvSpPr>
              <a:spLocks noChangeArrowheads="1"/>
            </p:cNvSpPr>
            <p:nvPr/>
          </p:nvSpPr>
          <p:spPr bwMode="auto">
            <a:xfrm>
              <a:off x="3184" y="1103"/>
              <a:ext cx="1792" cy="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96" name="Rectangle 121"/>
            <p:cNvSpPr>
              <a:spLocks noChangeArrowheads="1"/>
            </p:cNvSpPr>
            <p:nvPr/>
          </p:nvSpPr>
          <p:spPr bwMode="auto">
            <a:xfrm>
              <a:off x="3233" y="1133"/>
              <a:ext cx="1383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National Quality Award Level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99" name="Rectangle 124"/>
            <p:cNvSpPr>
              <a:spLocks noChangeArrowheads="1"/>
            </p:cNvSpPr>
            <p:nvPr/>
          </p:nvSpPr>
          <p:spPr bwMode="auto">
            <a:xfrm>
              <a:off x="2500" y="2983"/>
              <a:ext cx="2220" cy="4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300" name="Rectangle 125"/>
            <p:cNvSpPr>
              <a:spLocks noChangeArrowheads="1"/>
            </p:cNvSpPr>
            <p:nvPr/>
          </p:nvSpPr>
          <p:spPr bwMode="auto">
            <a:xfrm>
              <a:off x="2549" y="2994"/>
              <a:ext cx="7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•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01" name="Rectangle 126"/>
            <p:cNvSpPr>
              <a:spLocks noChangeArrowheads="1"/>
            </p:cNvSpPr>
            <p:nvPr/>
          </p:nvSpPr>
          <p:spPr bwMode="auto">
            <a:xfrm>
              <a:off x="2613" y="2994"/>
              <a:ext cx="507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Arial" pitchFamily="34" charset="0"/>
                </a:rPr>
                <a:t>Above 300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02" name="Rectangle 127"/>
            <p:cNvSpPr>
              <a:spLocks noChangeArrowheads="1"/>
            </p:cNvSpPr>
            <p:nvPr/>
          </p:nvSpPr>
          <p:spPr bwMode="auto">
            <a:xfrm>
              <a:off x="3110" y="2994"/>
              <a:ext cx="89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Points on 1000 scale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03" name="Rectangle 128"/>
            <p:cNvSpPr>
              <a:spLocks noChangeArrowheads="1"/>
            </p:cNvSpPr>
            <p:nvPr/>
          </p:nvSpPr>
          <p:spPr bwMode="auto">
            <a:xfrm>
              <a:off x="2549" y="3156"/>
              <a:ext cx="7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•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1" name="Rectangle 129"/>
            <p:cNvSpPr>
              <a:spLocks noChangeArrowheads="1"/>
            </p:cNvSpPr>
            <p:nvPr/>
          </p:nvSpPr>
          <p:spPr bwMode="auto">
            <a:xfrm>
              <a:off x="2613" y="3156"/>
              <a:ext cx="2018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One significant improvement project completed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2" name="Rectangle 130"/>
            <p:cNvSpPr>
              <a:spLocks noChangeArrowheads="1"/>
            </p:cNvSpPr>
            <p:nvPr/>
          </p:nvSpPr>
          <p:spPr bwMode="auto">
            <a:xfrm>
              <a:off x="2549" y="3323"/>
              <a:ext cx="7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•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3" name="Rectangle 131"/>
            <p:cNvSpPr>
              <a:spLocks noChangeArrowheads="1"/>
            </p:cNvSpPr>
            <p:nvPr/>
          </p:nvSpPr>
          <p:spPr bwMode="auto">
            <a:xfrm>
              <a:off x="2618" y="3323"/>
              <a:ext cx="1925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Assessment of Category 1,2 &amp; 7 are optional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124" name="Group 154"/>
            <p:cNvGrpSpPr>
              <a:grpSpLocks/>
            </p:cNvGrpSpPr>
            <p:nvPr/>
          </p:nvGrpSpPr>
          <p:grpSpPr bwMode="auto">
            <a:xfrm>
              <a:off x="1368" y="2255"/>
              <a:ext cx="10" cy="1457"/>
              <a:chOff x="1368" y="2255"/>
              <a:chExt cx="10" cy="1457"/>
            </a:xfrm>
          </p:grpSpPr>
          <p:sp>
            <p:nvSpPr>
              <p:cNvPr id="1092" name="Rectangle 132"/>
              <p:cNvSpPr>
                <a:spLocks noChangeArrowheads="1"/>
              </p:cNvSpPr>
              <p:nvPr/>
            </p:nvSpPr>
            <p:spPr bwMode="auto">
              <a:xfrm>
                <a:off x="1368" y="2255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093" name="Rectangle 133"/>
              <p:cNvSpPr>
                <a:spLocks noChangeArrowheads="1"/>
              </p:cNvSpPr>
              <p:nvPr/>
            </p:nvSpPr>
            <p:spPr bwMode="auto">
              <a:xfrm>
                <a:off x="1368" y="2324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094" name="Rectangle 134"/>
              <p:cNvSpPr>
                <a:spLocks noChangeArrowheads="1"/>
              </p:cNvSpPr>
              <p:nvPr/>
            </p:nvSpPr>
            <p:spPr bwMode="auto">
              <a:xfrm>
                <a:off x="1368" y="2393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095" name="Rectangle 135"/>
              <p:cNvSpPr>
                <a:spLocks noChangeArrowheads="1"/>
              </p:cNvSpPr>
              <p:nvPr/>
            </p:nvSpPr>
            <p:spPr bwMode="auto">
              <a:xfrm>
                <a:off x="1368" y="2462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096" name="Rectangle 136"/>
              <p:cNvSpPr>
                <a:spLocks noChangeArrowheads="1"/>
              </p:cNvSpPr>
              <p:nvPr/>
            </p:nvSpPr>
            <p:spPr bwMode="auto">
              <a:xfrm>
                <a:off x="1368" y="2530"/>
                <a:ext cx="10" cy="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097" name="Rectangle 137"/>
              <p:cNvSpPr>
                <a:spLocks noChangeArrowheads="1"/>
              </p:cNvSpPr>
              <p:nvPr/>
            </p:nvSpPr>
            <p:spPr bwMode="auto">
              <a:xfrm>
                <a:off x="1368" y="2599"/>
                <a:ext cx="10" cy="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098" name="Rectangle 138"/>
              <p:cNvSpPr>
                <a:spLocks noChangeArrowheads="1"/>
              </p:cNvSpPr>
              <p:nvPr/>
            </p:nvSpPr>
            <p:spPr bwMode="auto">
              <a:xfrm>
                <a:off x="1368" y="2668"/>
                <a:ext cx="10" cy="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099" name="Rectangle 139"/>
              <p:cNvSpPr>
                <a:spLocks noChangeArrowheads="1"/>
              </p:cNvSpPr>
              <p:nvPr/>
            </p:nvSpPr>
            <p:spPr bwMode="auto">
              <a:xfrm>
                <a:off x="1368" y="2737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00" name="Rectangle 140"/>
              <p:cNvSpPr>
                <a:spLocks noChangeArrowheads="1"/>
              </p:cNvSpPr>
              <p:nvPr/>
            </p:nvSpPr>
            <p:spPr bwMode="auto">
              <a:xfrm>
                <a:off x="1368" y="2806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01" name="Rectangle 141"/>
              <p:cNvSpPr>
                <a:spLocks noChangeArrowheads="1"/>
              </p:cNvSpPr>
              <p:nvPr/>
            </p:nvSpPr>
            <p:spPr bwMode="auto">
              <a:xfrm>
                <a:off x="1368" y="2875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02" name="Rectangle 142"/>
              <p:cNvSpPr>
                <a:spLocks noChangeArrowheads="1"/>
              </p:cNvSpPr>
              <p:nvPr/>
            </p:nvSpPr>
            <p:spPr bwMode="auto">
              <a:xfrm>
                <a:off x="1368" y="2944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03" name="Rectangle 143"/>
              <p:cNvSpPr>
                <a:spLocks noChangeArrowheads="1"/>
              </p:cNvSpPr>
              <p:nvPr/>
            </p:nvSpPr>
            <p:spPr bwMode="auto">
              <a:xfrm>
                <a:off x="1368" y="3013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04" name="Rectangle 144"/>
              <p:cNvSpPr>
                <a:spLocks noChangeArrowheads="1"/>
              </p:cNvSpPr>
              <p:nvPr/>
            </p:nvSpPr>
            <p:spPr bwMode="auto">
              <a:xfrm>
                <a:off x="1368" y="3082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05" name="Rectangle 145"/>
              <p:cNvSpPr>
                <a:spLocks noChangeArrowheads="1"/>
              </p:cNvSpPr>
              <p:nvPr/>
            </p:nvSpPr>
            <p:spPr bwMode="auto">
              <a:xfrm>
                <a:off x="1368" y="3151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06" name="Rectangle 146"/>
              <p:cNvSpPr>
                <a:spLocks noChangeArrowheads="1"/>
              </p:cNvSpPr>
              <p:nvPr/>
            </p:nvSpPr>
            <p:spPr bwMode="auto">
              <a:xfrm>
                <a:off x="1368" y="3219"/>
                <a:ext cx="10" cy="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07" name="Rectangle 147"/>
              <p:cNvSpPr>
                <a:spLocks noChangeArrowheads="1"/>
              </p:cNvSpPr>
              <p:nvPr/>
            </p:nvSpPr>
            <p:spPr bwMode="auto">
              <a:xfrm>
                <a:off x="1368" y="3288"/>
                <a:ext cx="10" cy="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08" name="Rectangle 148"/>
              <p:cNvSpPr>
                <a:spLocks noChangeArrowheads="1"/>
              </p:cNvSpPr>
              <p:nvPr/>
            </p:nvSpPr>
            <p:spPr bwMode="auto">
              <a:xfrm>
                <a:off x="1368" y="3357"/>
                <a:ext cx="10" cy="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09" name="Rectangle 149"/>
              <p:cNvSpPr>
                <a:spLocks noChangeArrowheads="1"/>
              </p:cNvSpPr>
              <p:nvPr/>
            </p:nvSpPr>
            <p:spPr bwMode="auto">
              <a:xfrm>
                <a:off x="1368" y="3426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10" name="Rectangle 150"/>
              <p:cNvSpPr>
                <a:spLocks noChangeArrowheads="1"/>
              </p:cNvSpPr>
              <p:nvPr/>
            </p:nvSpPr>
            <p:spPr bwMode="auto">
              <a:xfrm>
                <a:off x="1368" y="3495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11" name="Rectangle 151"/>
              <p:cNvSpPr>
                <a:spLocks noChangeArrowheads="1"/>
              </p:cNvSpPr>
              <p:nvPr/>
            </p:nvSpPr>
            <p:spPr bwMode="auto">
              <a:xfrm>
                <a:off x="1368" y="3564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12" name="Rectangle 152"/>
              <p:cNvSpPr>
                <a:spLocks noChangeArrowheads="1"/>
              </p:cNvSpPr>
              <p:nvPr/>
            </p:nvSpPr>
            <p:spPr bwMode="auto">
              <a:xfrm>
                <a:off x="1368" y="3633"/>
                <a:ext cx="10" cy="3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1113" name="Rectangle 153"/>
              <p:cNvSpPr>
                <a:spLocks noChangeArrowheads="1"/>
              </p:cNvSpPr>
              <p:nvPr/>
            </p:nvSpPr>
            <p:spPr bwMode="auto">
              <a:xfrm>
                <a:off x="1368" y="3702"/>
                <a:ext cx="10" cy="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</p:grpSp>
        <p:sp>
          <p:nvSpPr>
            <p:cNvPr id="1125" name="Freeform 155"/>
            <p:cNvSpPr>
              <a:spLocks noEditPoints="1"/>
            </p:cNvSpPr>
            <p:nvPr/>
          </p:nvSpPr>
          <p:spPr bwMode="auto">
            <a:xfrm>
              <a:off x="3519" y="1625"/>
              <a:ext cx="88" cy="79"/>
            </a:xfrm>
            <a:custGeom>
              <a:avLst/>
              <a:gdLst>
                <a:gd name="T0" fmla="*/ 0 w 18"/>
                <a:gd name="T1" fmla="*/ 8 h 16"/>
                <a:gd name="T2" fmla="*/ 9 w 18"/>
                <a:gd name="T3" fmla="*/ 0 h 16"/>
                <a:gd name="T4" fmla="*/ 18 w 18"/>
                <a:gd name="T5" fmla="*/ 8 h 16"/>
                <a:gd name="T6" fmla="*/ 9 w 18"/>
                <a:gd name="T7" fmla="*/ 16 h 16"/>
                <a:gd name="T8" fmla="*/ 0 w 18"/>
                <a:gd name="T9" fmla="*/ 8 h 16"/>
                <a:gd name="T10" fmla="*/ 5 w 18"/>
                <a:gd name="T11" fmla="*/ 8 h 16"/>
                <a:gd name="T12" fmla="*/ 9 w 18"/>
                <a:gd name="T13" fmla="*/ 12 h 16"/>
                <a:gd name="T14" fmla="*/ 13 w 18"/>
                <a:gd name="T15" fmla="*/ 8 h 16"/>
                <a:gd name="T16" fmla="*/ 9 w 18"/>
                <a:gd name="T17" fmla="*/ 4 h 16"/>
                <a:gd name="T18" fmla="*/ 5 w 18"/>
                <a:gd name="T19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16">
                  <a:moveTo>
                    <a:pt x="0" y="8"/>
                  </a:moveTo>
                  <a:cubicBezTo>
                    <a:pt x="0" y="4"/>
                    <a:pt x="4" y="0"/>
                    <a:pt x="9" y="0"/>
                  </a:cubicBezTo>
                  <a:cubicBezTo>
                    <a:pt x="14" y="0"/>
                    <a:pt x="18" y="4"/>
                    <a:pt x="18" y="8"/>
                  </a:cubicBezTo>
                  <a:cubicBezTo>
                    <a:pt x="18" y="12"/>
                    <a:pt x="14" y="16"/>
                    <a:pt x="9" y="16"/>
                  </a:cubicBezTo>
                  <a:cubicBezTo>
                    <a:pt x="4" y="16"/>
                    <a:pt x="0" y="12"/>
                    <a:pt x="0" y="8"/>
                  </a:cubicBezTo>
                  <a:close/>
                  <a:moveTo>
                    <a:pt x="5" y="8"/>
                  </a:moveTo>
                  <a:cubicBezTo>
                    <a:pt x="5" y="10"/>
                    <a:pt x="7" y="12"/>
                    <a:pt x="9" y="12"/>
                  </a:cubicBezTo>
                  <a:cubicBezTo>
                    <a:pt x="11" y="12"/>
                    <a:pt x="13" y="10"/>
                    <a:pt x="13" y="8"/>
                  </a:cubicBezTo>
                  <a:cubicBezTo>
                    <a:pt x="13" y="6"/>
                    <a:pt x="11" y="4"/>
                    <a:pt x="9" y="4"/>
                  </a:cubicBezTo>
                  <a:cubicBezTo>
                    <a:pt x="7" y="4"/>
                    <a:pt x="5" y="6"/>
                    <a:pt x="5" y="8"/>
                  </a:cubicBezTo>
                  <a:close/>
                </a:path>
              </a:pathLst>
            </a:custGeom>
            <a:solidFill>
              <a:srgbClr val="00CC99"/>
            </a:solidFill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26" name="Line 156"/>
            <p:cNvSpPr>
              <a:spLocks noChangeShapeType="1"/>
            </p:cNvSpPr>
            <p:nvPr/>
          </p:nvSpPr>
          <p:spPr bwMode="auto">
            <a:xfrm flipV="1">
              <a:off x="586" y="3475"/>
              <a:ext cx="467" cy="64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29" name="Rectangle 159"/>
            <p:cNvSpPr>
              <a:spLocks noChangeArrowheads="1"/>
            </p:cNvSpPr>
            <p:nvPr/>
          </p:nvSpPr>
          <p:spPr bwMode="auto">
            <a:xfrm>
              <a:off x="2175" y="2845"/>
              <a:ext cx="174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30" name="Rectangle 160"/>
            <p:cNvSpPr>
              <a:spLocks noChangeArrowheads="1"/>
            </p:cNvSpPr>
            <p:nvPr/>
          </p:nvSpPr>
          <p:spPr bwMode="auto">
            <a:xfrm>
              <a:off x="2224" y="2880"/>
              <a:ext cx="164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Improvement Commitment Level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1" name="Freeform 161"/>
            <p:cNvSpPr>
              <a:spLocks noEditPoints="1"/>
            </p:cNvSpPr>
            <p:nvPr/>
          </p:nvSpPr>
          <p:spPr bwMode="auto">
            <a:xfrm>
              <a:off x="1053" y="3461"/>
              <a:ext cx="84" cy="78"/>
            </a:xfrm>
            <a:custGeom>
              <a:avLst/>
              <a:gdLst>
                <a:gd name="T0" fmla="*/ 0 w 17"/>
                <a:gd name="T1" fmla="*/ 8 h 16"/>
                <a:gd name="T2" fmla="*/ 9 w 17"/>
                <a:gd name="T3" fmla="*/ 0 h 16"/>
                <a:gd name="T4" fmla="*/ 17 w 17"/>
                <a:gd name="T5" fmla="*/ 8 h 16"/>
                <a:gd name="T6" fmla="*/ 9 w 17"/>
                <a:gd name="T7" fmla="*/ 16 h 16"/>
                <a:gd name="T8" fmla="*/ 0 w 17"/>
                <a:gd name="T9" fmla="*/ 8 h 16"/>
                <a:gd name="T10" fmla="*/ 4 w 17"/>
                <a:gd name="T11" fmla="*/ 8 h 16"/>
                <a:gd name="T12" fmla="*/ 9 w 17"/>
                <a:gd name="T13" fmla="*/ 12 h 16"/>
                <a:gd name="T14" fmla="*/ 13 w 17"/>
                <a:gd name="T15" fmla="*/ 8 h 16"/>
                <a:gd name="T16" fmla="*/ 9 w 17"/>
                <a:gd name="T17" fmla="*/ 4 h 16"/>
                <a:gd name="T18" fmla="*/ 4 w 17"/>
                <a:gd name="T19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16">
                  <a:moveTo>
                    <a:pt x="0" y="8"/>
                  </a:moveTo>
                  <a:cubicBezTo>
                    <a:pt x="0" y="3"/>
                    <a:pt x="4" y="0"/>
                    <a:pt x="9" y="0"/>
                  </a:cubicBezTo>
                  <a:cubicBezTo>
                    <a:pt x="13" y="0"/>
                    <a:pt x="17" y="3"/>
                    <a:pt x="17" y="8"/>
                  </a:cubicBezTo>
                  <a:cubicBezTo>
                    <a:pt x="17" y="12"/>
                    <a:pt x="13" y="16"/>
                    <a:pt x="9" y="16"/>
                  </a:cubicBezTo>
                  <a:cubicBezTo>
                    <a:pt x="4" y="16"/>
                    <a:pt x="0" y="12"/>
                    <a:pt x="0" y="8"/>
                  </a:cubicBezTo>
                  <a:close/>
                  <a:moveTo>
                    <a:pt x="4" y="8"/>
                  </a:moveTo>
                  <a:cubicBezTo>
                    <a:pt x="4" y="10"/>
                    <a:pt x="6" y="12"/>
                    <a:pt x="9" y="12"/>
                  </a:cubicBezTo>
                  <a:cubicBezTo>
                    <a:pt x="11" y="12"/>
                    <a:pt x="13" y="10"/>
                    <a:pt x="13" y="8"/>
                  </a:cubicBezTo>
                  <a:cubicBezTo>
                    <a:pt x="13" y="5"/>
                    <a:pt x="11" y="4"/>
                    <a:pt x="9" y="4"/>
                  </a:cubicBezTo>
                  <a:cubicBezTo>
                    <a:pt x="6" y="4"/>
                    <a:pt x="4" y="5"/>
                    <a:pt x="4" y="8"/>
                  </a:cubicBezTo>
                  <a:close/>
                </a:path>
              </a:pathLst>
            </a:custGeom>
            <a:solidFill>
              <a:srgbClr val="00CC99"/>
            </a:solidFill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32" name="Line 162"/>
            <p:cNvSpPr>
              <a:spLocks noChangeShapeType="1"/>
            </p:cNvSpPr>
            <p:nvPr/>
          </p:nvSpPr>
          <p:spPr bwMode="auto">
            <a:xfrm flipV="1">
              <a:off x="2259" y="2294"/>
              <a:ext cx="586" cy="473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33" name="Rectangle 163"/>
            <p:cNvSpPr>
              <a:spLocks noChangeArrowheads="1"/>
            </p:cNvSpPr>
            <p:nvPr/>
          </p:nvSpPr>
          <p:spPr bwMode="auto">
            <a:xfrm>
              <a:off x="2928" y="2215"/>
              <a:ext cx="179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34" name="Rectangle 164"/>
            <p:cNvSpPr>
              <a:spLocks noChangeArrowheads="1"/>
            </p:cNvSpPr>
            <p:nvPr/>
          </p:nvSpPr>
          <p:spPr bwMode="auto">
            <a:xfrm>
              <a:off x="2977" y="2250"/>
              <a:ext cx="1629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Performance Management Level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5" name="Rectangle 165"/>
            <p:cNvSpPr>
              <a:spLocks noChangeArrowheads="1"/>
            </p:cNvSpPr>
            <p:nvPr/>
          </p:nvSpPr>
          <p:spPr bwMode="auto">
            <a:xfrm>
              <a:off x="3607" y="1600"/>
              <a:ext cx="1467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36" name="Rectangle 166"/>
            <p:cNvSpPr>
              <a:spLocks noChangeArrowheads="1"/>
            </p:cNvSpPr>
            <p:nvPr/>
          </p:nvSpPr>
          <p:spPr bwMode="auto">
            <a:xfrm>
              <a:off x="3652" y="1635"/>
              <a:ext cx="1359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Business Excellence Level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7" name="Rectangle 167"/>
            <p:cNvSpPr>
              <a:spLocks noChangeArrowheads="1"/>
            </p:cNvSpPr>
            <p:nvPr/>
          </p:nvSpPr>
          <p:spPr bwMode="auto">
            <a:xfrm>
              <a:off x="2928" y="2407"/>
              <a:ext cx="1885" cy="4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38" name="Rectangle 168"/>
            <p:cNvSpPr>
              <a:spLocks noChangeArrowheads="1"/>
            </p:cNvSpPr>
            <p:nvPr/>
          </p:nvSpPr>
          <p:spPr bwMode="auto">
            <a:xfrm>
              <a:off x="2977" y="2418"/>
              <a:ext cx="7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•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9" name="Rectangle 169"/>
            <p:cNvSpPr>
              <a:spLocks noChangeArrowheads="1"/>
            </p:cNvSpPr>
            <p:nvPr/>
          </p:nvSpPr>
          <p:spPr bwMode="auto">
            <a:xfrm>
              <a:off x="3041" y="2418"/>
              <a:ext cx="507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Arial" pitchFamily="34" charset="0"/>
                </a:rPr>
                <a:t>Above 500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0" name="Rectangle 170"/>
            <p:cNvSpPr>
              <a:spLocks noChangeArrowheads="1"/>
            </p:cNvSpPr>
            <p:nvPr/>
          </p:nvSpPr>
          <p:spPr bwMode="auto">
            <a:xfrm>
              <a:off x="3538" y="2418"/>
              <a:ext cx="89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Points on 1000 scale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1" name="Rectangle 171"/>
            <p:cNvSpPr>
              <a:spLocks noChangeArrowheads="1"/>
            </p:cNvSpPr>
            <p:nvPr/>
          </p:nvSpPr>
          <p:spPr bwMode="auto">
            <a:xfrm>
              <a:off x="2977" y="2580"/>
              <a:ext cx="7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•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2" name="Rectangle 172"/>
            <p:cNvSpPr>
              <a:spLocks noChangeArrowheads="1"/>
            </p:cNvSpPr>
            <p:nvPr/>
          </p:nvSpPr>
          <p:spPr bwMode="auto">
            <a:xfrm>
              <a:off x="3041" y="2580"/>
              <a:ext cx="162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Min 30% is required in each Category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3" name="Rectangle 173"/>
            <p:cNvSpPr>
              <a:spLocks noChangeArrowheads="1"/>
            </p:cNvSpPr>
            <p:nvPr/>
          </p:nvSpPr>
          <p:spPr bwMode="auto">
            <a:xfrm>
              <a:off x="2977" y="2747"/>
              <a:ext cx="7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•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4" name="Rectangle 174"/>
            <p:cNvSpPr>
              <a:spLocks noChangeArrowheads="1"/>
            </p:cNvSpPr>
            <p:nvPr/>
          </p:nvSpPr>
          <p:spPr bwMode="auto">
            <a:xfrm>
              <a:off x="3046" y="2747"/>
              <a:ext cx="123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All Category to be assessed 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5" name="Rectangle 175"/>
            <p:cNvSpPr>
              <a:spLocks noChangeArrowheads="1"/>
            </p:cNvSpPr>
            <p:nvPr/>
          </p:nvSpPr>
          <p:spPr bwMode="auto">
            <a:xfrm>
              <a:off x="3519" y="1777"/>
              <a:ext cx="1885" cy="4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46" name="Rectangle 176"/>
            <p:cNvSpPr>
              <a:spLocks noChangeArrowheads="1"/>
            </p:cNvSpPr>
            <p:nvPr/>
          </p:nvSpPr>
          <p:spPr bwMode="auto">
            <a:xfrm>
              <a:off x="3568" y="1788"/>
              <a:ext cx="7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•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7" name="Rectangle 177"/>
            <p:cNvSpPr>
              <a:spLocks noChangeArrowheads="1"/>
            </p:cNvSpPr>
            <p:nvPr/>
          </p:nvSpPr>
          <p:spPr bwMode="auto">
            <a:xfrm>
              <a:off x="3632" y="1788"/>
              <a:ext cx="507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Arial" pitchFamily="34" charset="0"/>
                </a:rPr>
                <a:t>Above 700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8" name="Rectangle 178"/>
            <p:cNvSpPr>
              <a:spLocks noChangeArrowheads="1"/>
            </p:cNvSpPr>
            <p:nvPr/>
          </p:nvSpPr>
          <p:spPr bwMode="auto">
            <a:xfrm>
              <a:off x="4129" y="1788"/>
              <a:ext cx="89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Points on 1000 scale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9" name="Rectangle 179"/>
            <p:cNvSpPr>
              <a:spLocks noChangeArrowheads="1"/>
            </p:cNvSpPr>
            <p:nvPr/>
          </p:nvSpPr>
          <p:spPr bwMode="auto">
            <a:xfrm>
              <a:off x="3568" y="1950"/>
              <a:ext cx="7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•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50" name="Rectangle 180"/>
            <p:cNvSpPr>
              <a:spLocks noChangeArrowheads="1"/>
            </p:cNvSpPr>
            <p:nvPr/>
          </p:nvSpPr>
          <p:spPr bwMode="auto">
            <a:xfrm>
              <a:off x="3632" y="1950"/>
              <a:ext cx="162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Min 50% is required in each Category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51" name="Rectangle 181"/>
            <p:cNvSpPr>
              <a:spLocks noChangeArrowheads="1"/>
            </p:cNvSpPr>
            <p:nvPr/>
          </p:nvSpPr>
          <p:spPr bwMode="auto">
            <a:xfrm>
              <a:off x="3568" y="2118"/>
              <a:ext cx="7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•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8" name="Rectangle 182"/>
            <p:cNvSpPr>
              <a:spLocks noChangeArrowheads="1"/>
            </p:cNvSpPr>
            <p:nvPr/>
          </p:nvSpPr>
          <p:spPr bwMode="auto">
            <a:xfrm>
              <a:off x="3637" y="2118"/>
              <a:ext cx="123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Times New Roman" pitchFamily="18" charset="0"/>
                  <a:cs typeface="Arial" pitchFamily="34" charset="0"/>
                </a:rPr>
                <a:t>All Category to be assessed 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9" name="Line 183"/>
            <p:cNvSpPr>
              <a:spLocks noChangeShapeType="1"/>
            </p:cNvSpPr>
            <p:nvPr/>
          </p:nvSpPr>
          <p:spPr bwMode="auto">
            <a:xfrm flipV="1">
              <a:off x="3607" y="1512"/>
              <a:ext cx="133" cy="113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90" name="Line 184"/>
            <p:cNvSpPr>
              <a:spLocks noChangeShapeType="1"/>
            </p:cNvSpPr>
            <p:nvPr/>
          </p:nvSpPr>
          <p:spPr bwMode="auto">
            <a:xfrm flipV="1">
              <a:off x="3740" y="1472"/>
              <a:ext cx="177" cy="4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91" name="Line 185"/>
            <p:cNvSpPr>
              <a:spLocks noChangeShapeType="1"/>
            </p:cNvSpPr>
            <p:nvPr/>
          </p:nvSpPr>
          <p:spPr bwMode="auto">
            <a:xfrm flipV="1">
              <a:off x="3917" y="1339"/>
              <a:ext cx="591" cy="133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302027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381000" y="284018"/>
          <a:ext cx="8174182" cy="1413164"/>
        </p:xfrm>
        <a:graphic>
          <a:graphicData uri="http://schemas.openxmlformats.org/drawingml/2006/table">
            <a:tbl>
              <a:tblPr/>
              <a:tblGrid>
                <a:gridCol w="8174182"/>
              </a:tblGrid>
              <a:tr h="141316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            </a:t>
                      </a:r>
                    </a:p>
                    <a:p>
                      <a:pPr algn="ctr"/>
                      <a:r>
                        <a:rPr lang="en-US" dirty="0" smtClean="0"/>
                        <a:t>     </a:t>
                      </a:r>
                      <a:r>
                        <a:rPr lang="en-US" sz="2400" b="1" dirty="0" smtClean="0"/>
                        <a:t>Tim </a:t>
                      </a:r>
                      <a:r>
                        <a:rPr lang="en-US" sz="2400" b="1" dirty="0" err="1" smtClean="0"/>
                        <a:t>Akreditasi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Penjaminan</a:t>
                      </a:r>
                      <a:r>
                        <a:rPr lang="en-US" sz="2400" b="1" dirty="0" smtClean="0"/>
                        <a:t>  </a:t>
                      </a:r>
                      <a:r>
                        <a:rPr lang="en-US" sz="2400" b="1" dirty="0" err="1" smtClean="0"/>
                        <a:t>Mutu</a:t>
                      </a:r>
                      <a:r>
                        <a:rPr lang="en-US" sz="2400" b="1" dirty="0" smtClean="0"/>
                        <a:t> </a:t>
                      </a:r>
                    </a:p>
                    <a:p>
                      <a:pPr algn="ctr"/>
                      <a:r>
                        <a:rPr lang="en-US" sz="2400" b="1" dirty="0" smtClean="0"/>
                        <a:t>            </a:t>
                      </a:r>
                      <a:r>
                        <a:rPr lang="en-US" sz="2400" b="1" dirty="0" err="1" smtClean="0"/>
                        <a:t>Direktorat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Jenderal</a:t>
                      </a:r>
                      <a:r>
                        <a:rPr lang="en-US" sz="2400" b="1" baseline="0" dirty="0" smtClean="0"/>
                        <a:t> </a:t>
                      </a:r>
                      <a:r>
                        <a:rPr lang="en-US" sz="2400" b="1" baseline="0" dirty="0" err="1" smtClean="0"/>
                        <a:t>Badan</a:t>
                      </a:r>
                      <a:r>
                        <a:rPr lang="en-US" sz="2400" b="1" baseline="0" dirty="0" smtClean="0"/>
                        <a:t> </a:t>
                      </a:r>
                      <a:r>
                        <a:rPr lang="en-US" sz="2400" b="1" baseline="0" dirty="0" err="1" smtClean="0"/>
                        <a:t>Peradilan</a:t>
                      </a:r>
                      <a:r>
                        <a:rPr lang="en-US" sz="2400" b="1" baseline="0" dirty="0" smtClean="0"/>
                        <a:t> </a:t>
                      </a:r>
                      <a:r>
                        <a:rPr lang="en-US" sz="2400" b="1" baseline="0" dirty="0" err="1" smtClean="0"/>
                        <a:t>Umum</a:t>
                      </a:r>
                      <a:endParaRPr lang="en-US" sz="2400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B0C5-F885-4706-AE93-9CEBA53D7BBA}" type="slidenum">
              <a:rPr lang="en-US" smtClean="0"/>
              <a:t>3</a:t>
            </a:fld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81000"/>
            <a:ext cx="1219200" cy="1219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7200" y="1772816"/>
            <a:ext cx="815340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Direktur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Jenderal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Peradilan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membentuk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Tim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Akreditasi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Internal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Surat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Keputusan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nomor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1639/DJU/SK/OT01.1/9/2015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melalukan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penjaminan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mutu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negeri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seluruh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Indonesia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sertifikasi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ISO 9001 : 2008,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diperkaya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penerapan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International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Framework for Court Excellent,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Pelaksanaan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Reformasi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Birokrasi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(PRB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Pengawasan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Pengawasan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Mahkamah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Agung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pembangunan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Zona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pernah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Direktorat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Jenderal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Peradilan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2014.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Tim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diharapkan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sebagaimana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Akreditasi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lainya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Akreditasi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Perguruan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Tinggi (BAN PT)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Akreditasi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Rumah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Sakit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(BAN RS)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negeri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u="sng" dirty="0" smtClean="0"/>
          </a:p>
          <a:p>
            <a:endParaRPr lang="en-US" u="sng" dirty="0"/>
          </a:p>
          <a:p>
            <a:endParaRPr lang="en-US" u="sng" dirty="0" smtClean="0"/>
          </a:p>
          <a:p>
            <a:endParaRPr lang="en-US" u="sng" dirty="0"/>
          </a:p>
          <a:p>
            <a:endParaRPr lang="en-US" u="sng" dirty="0" smtClean="0"/>
          </a:p>
          <a:p>
            <a:endParaRPr lang="en-US" u="sng" dirty="0"/>
          </a:p>
          <a:p>
            <a:endParaRPr lang="en-US" u="sng" dirty="0" smtClean="0"/>
          </a:p>
          <a:p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3054240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381000" y="284018"/>
          <a:ext cx="8174182" cy="1413164"/>
        </p:xfrm>
        <a:graphic>
          <a:graphicData uri="http://schemas.openxmlformats.org/drawingml/2006/table">
            <a:tbl>
              <a:tblPr/>
              <a:tblGrid>
                <a:gridCol w="8174182"/>
              </a:tblGrid>
              <a:tr h="141316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            </a:t>
                      </a:r>
                    </a:p>
                    <a:p>
                      <a:pPr algn="ctr"/>
                      <a:r>
                        <a:rPr lang="en-US" dirty="0" smtClean="0"/>
                        <a:t>     </a:t>
                      </a:r>
                      <a:r>
                        <a:rPr lang="en-US" sz="2400" b="1" dirty="0" smtClean="0"/>
                        <a:t>Tim </a:t>
                      </a:r>
                      <a:r>
                        <a:rPr lang="en-US" sz="2400" b="1" dirty="0" err="1" smtClean="0"/>
                        <a:t>Akreditasi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Penjaminan</a:t>
                      </a:r>
                      <a:r>
                        <a:rPr lang="en-US" sz="2400" b="1" dirty="0" smtClean="0"/>
                        <a:t>  </a:t>
                      </a:r>
                      <a:r>
                        <a:rPr lang="en-US" sz="2400" b="1" dirty="0" err="1" smtClean="0"/>
                        <a:t>Mutu</a:t>
                      </a:r>
                      <a:r>
                        <a:rPr lang="en-US" sz="2400" b="1" dirty="0" smtClean="0"/>
                        <a:t> </a:t>
                      </a:r>
                    </a:p>
                    <a:p>
                      <a:pPr algn="ctr"/>
                      <a:r>
                        <a:rPr lang="en-US" sz="2400" b="1" dirty="0" smtClean="0"/>
                        <a:t>            </a:t>
                      </a:r>
                      <a:r>
                        <a:rPr lang="en-US" sz="2400" b="1" dirty="0" err="1" smtClean="0"/>
                        <a:t>Direktorat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Jenderal</a:t>
                      </a:r>
                      <a:r>
                        <a:rPr lang="en-US" sz="2400" b="1" baseline="0" dirty="0" smtClean="0"/>
                        <a:t> </a:t>
                      </a:r>
                      <a:r>
                        <a:rPr lang="en-US" sz="2400" b="1" baseline="0" dirty="0" err="1" smtClean="0"/>
                        <a:t>Badan</a:t>
                      </a:r>
                      <a:r>
                        <a:rPr lang="en-US" sz="2400" b="1" baseline="0" dirty="0" smtClean="0"/>
                        <a:t> </a:t>
                      </a:r>
                      <a:r>
                        <a:rPr lang="en-US" sz="2400" b="1" baseline="0" dirty="0" err="1" smtClean="0"/>
                        <a:t>Peradilan</a:t>
                      </a:r>
                      <a:r>
                        <a:rPr lang="en-US" sz="2400" b="1" baseline="0" dirty="0" smtClean="0"/>
                        <a:t> </a:t>
                      </a:r>
                      <a:r>
                        <a:rPr lang="en-US" sz="2400" b="1" baseline="0" dirty="0" err="1" smtClean="0"/>
                        <a:t>Umum</a:t>
                      </a:r>
                      <a:endParaRPr lang="en-US" sz="2400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B0C5-F885-4706-AE93-9CEBA53D7BBA}" type="slidenum">
              <a:rPr lang="en-US" smtClean="0"/>
              <a:t>4</a:t>
            </a:fld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81000"/>
            <a:ext cx="1219200" cy="1219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7200" y="2250732"/>
            <a:ext cx="81534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endParaRPr lang="en-US" sz="2400" u="sng" dirty="0" smtClean="0"/>
          </a:p>
          <a:p>
            <a:pPr algn="just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ujuan Akreditasi </a:t>
            </a: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Penjaminan Mutu ini adalah untuk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mewujudkan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Performa/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Peradilan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Indonesia Yang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Unggul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/Prima (Indonesia Court Performance Excellent –ICPE)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000" dirty="0"/>
          </a:p>
          <a:p>
            <a:endParaRPr lang="en-US" u="sng" dirty="0" smtClean="0"/>
          </a:p>
          <a:p>
            <a:endParaRPr lang="en-US" u="sng" dirty="0"/>
          </a:p>
          <a:p>
            <a:endParaRPr lang="en-US" u="sng" dirty="0" smtClean="0"/>
          </a:p>
          <a:p>
            <a:endParaRPr lang="en-US" u="sng" dirty="0"/>
          </a:p>
          <a:p>
            <a:endParaRPr lang="en-US" u="sng" dirty="0" smtClean="0"/>
          </a:p>
          <a:p>
            <a:endParaRPr lang="en-US" u="sng" dirty="0"/>
          </a:p>
          <a:p>
            <a:endParaRPr lang="en-US" u="sng" dirty="0" smtClean="0"/>
          </a:p>
          <a:p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4167149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381000" y="284018"/>
          <a:ext cx="8174182" cy="1413164"/>
        </p:xfrm>
        <a:graphic>
          <a:graphicData uri="http://schemas.openxmlformats.org/drawingml/2006/table">
            <a:tbl>
              <a:tblPr/>
              <a:tblGrid>
                <a:gridCol w="8174182"/>
              </a:tblGrid>
              <a:tr h="141316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            </a:t>
                      </a:r>
                    </a:p>
                    <a:p>
                      <a:pPr algn="ctr"/>
                      <a:r>
                        <a:rPr lang="en-US" dirty="0" smtClean="0"/>
                        <a:t>     </a:t>
                      </a:r>
                      <a:r>
                        <a:rPr lang="en-US" sz="2400" b="1" dirty="0" smtClean="0"/>
                        <a:t>Tim </a:t>
                      </a:r>
                      <a:r>
                        <a:rPr lang="en-US" sz="2400" b="1" dirty="0" err="1" smtClean="0"/>
                        <a:t>Akreditasi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Penjaminan</a:t>
                      </a:r>
                      <a:r>
                        <a:rPr lang="en-US" sz="2400" b="1" dirty="0" smtClean="0"/>
                        <a:t>  </a:t>
                      </a:r>
                      <a:r>
                        <a:rPr lang="en-US" sz="2400" b="1" dirty="0" err="1" smtClean="0"/>
                        <a:t>Mutu</a:t>
                      </a:r>
                      <a:r>
                        <a:rPr lang="en-US" sz="2400" b="1" dirty="0" smtClean="0"/>
                        <a:t> </a:t>
                      </a:r>
                    </a:p>
                    <a:p>
                      <a:pPr algn="ctr"/>
                      <a:r>
                        <a:rPr lang="en-US" sz="2400" b="1" dirty="0" smtClean="0"/>
                        <a:t>            </a:t>
                      </a:r>
                      <a:r>
                        <a:rPr lang="en-US" sz="2400" b="1" dirty="0" err="1" smtClean="0"/>
                        <a:t>Direktorat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Jenderal</a:t>
                      </a:r>
                      <a:r>
                        <a:rPr lang="en-US" sz="2400" b="1" baseline="0" dirty="0" smtClean="0"/>
                        <a:t> </a:t>
                      </a:r>
                      <a:r>
                        <a:rPr lang="en-US" sz="2400" b="1" baseline="0" dirty="0" err="1" smtClean="0"/>
                        <a:t>Badan</a:t>
                      </a:r>
                      <a:r>
                        <a:rPr lang="en-US" sz="2400" b="1" baseline="0" dirty="0" smtClean="0"/>
                        <a:t> </a:t>
                      </a:r>
                      <a:r>
                        <a:rPr lang="en-US" sz="2400" b="1" baseline="0" dirty="0" err="1" smtClean="0"/>
                        <a:t>Peradilan</a:t>
                      </a:r>
                      <a:r>
                        <a:rPr lang="en-US" sz="2400" b="1" baseline="0" dirty="0" smtClean="0"/>
                        <a:t> </a:t>
                      </a:r>
                      <a:r>
                        <a:rPr lang="en-US" sz="2400" b="1" baseline="0" dirty="0" err="1" smtClean="0"/>
                        <a:t>Umum</a:t>
                      </a:r>
                      <a:endParaRPr lang="en-US" sz="2400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81000"/>
            <a:ext cx="1219200" cy="1219200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B0C5-F885-4706-AE93-9CEBA53D7BBA}" type="slidenum">
              <a:rPr lang="en-US" smtClean="0"/>
              <a:t>5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1000" y="1988840"/>
            <a:ext cx="8097982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Lingkup</a:t>
            </a:r>
            <a:r>
              <a:rPr lang="en-US" sz="2400" u="sng" dirty="0" smtClean="0"/>
              <a:t> </a:t>
            </a:r>
            <a:r>
              <a:rPr lang="id-ID" sz="2400" dirty="0" smtClean="0"/>
              <a:t>Kegiatan </a:t>
            </a:r>
            <a:r>
              <a:rPr lang="id-ID" sz="2400" dirty="0"/>
              <a:t>ini meliputi : </a:t>
            </a:r>
            <a:endParaRPr lang="en-US" sz="2400" dirty="0" smtClean="0"/>
          </a:p>
          <a:p>
            <a:endParaRPr lang="en-US" sz="2400" dirty="0" smtClean="0"/>
          </a:p>
          <a:p>
            <a:pPr marL="457200" lvl="0" indent="-457200">
              <a:buFont typeface="+mj-lt"/>
              <a:buAutoNum type="arabicParenR"/>
            </a:pPr>
            <a:r>
              <a:rPr lang="id-ID" sz="2000" b="1" dirty="0" smtClean="0">
                <a:latin typeface="Arial Black" panose="020B0A04020102020204" pitchFamily="34" charset="0"/>
              </a:rPr>
              <a:t>Perumusan standarisasi sistem manajemen mutu pelayanan Pengadilan secara lengkap dan menyeluruh.</a:t>
            </a:r>
            <a:endParaRPr lang="en-US" sz="2000" b="1" dirty="0" smtClean="0">
              <a:latin typeface="Arial Black" panose="020B0A04020102020204" pitchFamily="34" charset="0"/>
            </a:endParaRPr>
          </a:p>
          <a:p>
            <a:pPr marL="457200" lvl="0" indent="-457200">
              <a:buFont typeface="+mj-lt"/>
              <a:buAutoNum type="arabicParenR"/>
            </a:pPr>
            <a:r>
              <a:rPr lang="id-ID" sz="2000" b="1" dirty="0" smtClean="0">
                <a:latin typeface="Arial Black" panose="020B0A04020102020204" pitchFamily="34" charset="0"/>
              </a:rPr>
              <a:t>Penyusun</a:t>
            </a:r>
            <a:r>
              <a:rPr lang="en-US" sz="2000" b="1" dirty="0" smtClean="0">
                <a:latin typeface="Arial Black" panose="020B0A04020102020204" pitchFamily="34" charset="0"/>
              </a:rPr>
              <a:t>an</a:t>
            </a:r>
            <a:r>
              <a:rPr lang="id-ID" sz="2000" b="1" dirty="0" smtClean="0">
                <a:latin typeface="Arial Black" panose="020B0A04020102020204" pitchFamily="34" charset="0"/>
              </a:rPr>
              <a:t> Pedoman Akreditasi Penjaminan Mutu Badan Peradilan Umum.</a:t>
            </a:r>
            <a:endParaRPr lang="en-US" sz="2000" b="1" dirty="0" smtClean="0">
              <a:latin typeface="Arial Black" panose="020B0A04020102020204" pitchFamily="34" charset="0"/>
            </a:endParaRPr>
          </a:p>
          <a:p>
            <a:pPr marL="457200" lvl="0" indent="-457200">
              <a:buFont typeface="+mj-lt"/>
              <a:buAutoNum type="arabicParenR"/>
            </a:pPr>
            <a:r>
              <a:rPr lang="id-ID" sz="2000" b="1" dirty="0" smtClean="0">
                <a:latin typeface="Arial Black" panose="020B0A04020102020204" pitchFamily="34" charset="0"/>
              </a:rPr>
              <a:t>Sosialisasi Pedoman Akreditasi Penjaminan Mutu Badan Peradilan Umum ke seluruh pengadilan negeri dan pengadilan tinggi </a:t>
            </a:r>
            <a:r>
              <a:rPr lang="en-US" sz="2000" b="1" dirty="0" err="1" smtClean="0">
                <a:latin typeface="Arial Black" panose="020B0A04020102020204" pitchFamily="34" charset="0"/>
              </a:rPr>
              <a:t>seluruh</a:t>
            </a:r>
            <a:r>
              <a:rPr lang="en-US" sz="2000" b="1" dirty="0" smtClean="0">
                <a:latin typeface="Arial Black" panose="020B0A04020102020204" pitchFamily="34" charset="0"/>
              </a:rPr>
              <a:t> Indonesia.</a:t>
            </a:r>
          </a:p>
          <a:p>
            <a:pPr marL="457200" lvl="0" indent="-457200">
              <a:buFont typeface="+mj-lt"/>
              <a:buAutoNum type="arabicParenR"/>
            </a:pPr>
            <a:r>
              <a:rPr lang="id-ID" sz="2000" b="1" dirty="0" smtClean="0">
                <a:latin typeface="Arial Black" panose="020B0A04020102020204" pitchFamily="34" charset="0"/>
              </a:rPr>
              <a:t>Pelaksanaan Akreditasi Penjaminan Mutu pada pengadilan tinggi dan </a:t>
            </a:r>
            <a:r>
              <a:rPr lang="en-US" sz="2000" b="1" dirty="0" smtClean="0">
                <a:latin typeface="Arial Black" panose="020B0A04020102020204" pitchFamily="34" charset="0"/>
              </a:rPr>
              <a:t>p</a:t>
            </a:r>
            <a:r>
              <a:rPr lang="id-ID" sz="2000" b="1" dirty="0" smtClean="0">
                <a:latin typeface="Arial Black" panose="020B0A04020102020204" pitchFamily="34" charset="0"/>
              </a:rPr>
              <a:t>engadilan </a:t>
            </a:r>
            <a:r>
              <a:rPr lang="en-US" sz="2000" b="1" dirty="0" smtClean="0">
                <a:latin typeface="Arial Black" panose="020B0A04020102020204" pitchFamily="34" charset="0"/>
              </a:rPr>
              <a:t>n</a:t>
            </a:r>
            <a:r>
              <a:rPr lang="id-ID" sz="2000" b="1" dirty="0" smtClean="0">
                <a:latin typeface="Arial Black" panose="020B0A04020102020204" pitchFamily="34" charset="0"/>
              </a:rPr>
              <a:t>egeri</a:t>
            </a:r>
            <a:r>
              <a:rPr lang="en-US" sz="2000" b="1" dirty="0" smtClean="0">
                <a:latin typeface="Arial Black" panose="020B0A04020102020204" pitchFamily="34" charset="0"/>
              </a:rPr>
              <a:t> </a:t>
            </a:r>
            <a:r>
              <a:rPr lang="en-US" sz="2000" b="1" dirty="0" err="1" smtClean="0">
                <a:latin typeface="Arial Black" panose="020B0A04020102020204" pitchFamily="34" charset="0"/>
              </a:rPr>
              <a:t>seluruh</a:t>
            </a:r>
            <a:r>
              <a:rPr lang="en-US" sz="2000" b="1" dirty="0" smtClean="0">
                <a:latin typeface="Arial Black" panose="020B0A04020102020204" pitchFamily="34" charset="0"/>
              </a:rPr>
              <a:t> Indonesia.</a:t>
            </a:r>
          </a:p>
          <a:p>
            <a:pPr marL="457200" lvl="0" indent="-457200">
              <a:buFont typeface="+mj-lt"/>
              <a:buAutoNum type="arabicParenR"/>
            </a:pPr>
            <a:r>
              <a:rPr lang="id-ID" sz="2000" b="1" dirty="0" smtClean="0">
                <a:latin typeface="Arial Black" panose="020B0A04020102020204" pitchFamily="34" charset="0"/>
              </a:rPr>
              <a:t>Penyusun</a:t>
            </a:r>
            <a:r>
              <a:rPr lang="en-US" sz="2000" b="1" dirty="0" smtClean="0">
                <a:latin typeface="Arial Black" panose="020B0A04020102020204" pitchFamily="34" charset="0"/>
              </a:rPr>
              <a:t>an</a:t>
            </a:r>
            <a:r>
              <a:rPr lang="id-ID" sz="2000" b="1" dirty="0" smtClean="0">
                <a:latin typeface="Arial Black" panose="020B0A04020102020204" pitchFamily="34" charset="0"/>
              </a:rPr>
              <a:t> laporan seluruh kegiatan Akreditasi Penjaminan Mutu Badan Peradilan Umum.	 </a:t>
            </a:r>
            <a:endParaRPr lang="en-US" sz="2000" b="1" dirty="0" smtClean="0">
              <a:latin typeface="Arial Black" panose="020B0A04020102020204" pitchFamily="34" charset="0"/>
            </a:endParaRPr>
          </a:p>
          <a:p>
            <a:pPr algn="just"/>
            <a:endParaRPr lang="en-US" u="sng" dirty="0"/>
          </a:p>
          <a:p>
            <a:pPr algn="just"/>
            <a:endParaRPr lang="en-US" u="sng" dirty="0" smtClean="0"/>
          </a:p>
          <a:p>
            <a:pPr algn="just"/>
            <a:endParaRPr lang="en-US" u="sng" dirty="0"/>
          </a:p>
          <a:p>
            <a:pPr algn="just"/>
            <a:endParaRPr lang="en-US" u="sng" dirty="0" smtClean="0"/>
          </a:p>
          <a:p>
            <a:pPr algn="just"/>
            <a:endParaRPr lang="en-US" u="sng" dirty="0"/>
          </a:p>
          <a:p>
            <a:pPr algn="just"/>
            <a:endParaRPr lang="en-US" u="sng" dirty="0" smtClean="0"/>
          </a:p>
          <a:p>
            <a:pPr algn="just"/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06794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88640"/>
            <a:ext cx="8210873" cy="640871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sz="3000" b="1" dirty="0" smtClean="0">
                <a:latin typeface="Arial Black" panose="020B0A04020102020204" pitchFamily="34" charset="0"/>
              </a:rPr>
              <a:t>ICPE DAPAT DICAPAI MELALUI :</a:t>
            </a:r>
          </a:p>
          <a:p>
            <a:pPr marL="0" indent="0" algn="just">
              <a:buNone/>
            </a:pPr>
            <a:endParaRPr lang="en-US" sz="2400" b="1" dirty="0" smtClean="0">
              <a:latin typeface="Arial Black" panose="020B0A04020102020204" pitchFamily="34" charset="0"/>
            </a:endParaRPr>
          </a:p>
          <a:p>
            <a:pPr algn="just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EVALUASI DIRI (SELF EVALUATION)</a:t>
            </a:r>
          </a:p>
          <a:p>
            <a:pPr marL="346075" indent="0" algn="just">
              <a:buClr>
                <a:schemeClr val="tx1"/>
              </a:buClr>
              <a:buSzPct val="100000"/>
              <a:buNone/>
            </a:pP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Merupakan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kegiatan</a:t>
            </a: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refleksi</a:t>
            </a: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terhadap</a:t>
            </a: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keadaan</a:t>
            </a: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diri</a:t>
            </a: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sendiri</a:t>
            </a: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berdasarkan</a:t>
            </a: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 data </a:t>
            </a:r>
            <a:r>
              <a:rPr lang="en-US" sz="26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maupun</a:t>
            </a: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fakta</a:t>
            </a: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 yang </a:t>
            </a:r>
            <a:r>
              <a:rPr lang="en-US" sz="26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ada</a:t>
            </a: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baik</a:t>
            </a: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itu</a:t>
            </a: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kekuatan</a:t>
            </a: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keterbatasan</a:t>
            </a: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peluang</a:t>
            </a: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/</a:t>
            </a:r>
            <a:r>
              <a:rPr lang="en-US" sz="26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kesempatan</a:t>
            </a: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dan</a:t>
            </a: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ancaman</a:t>
            </a: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 (strength, limitation, opportunity and threat) yang </a:t>
            </a:r>
            <a:r>
              <a:rPr lang="en-US" sz="26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dilaksanakan</a:t>
            </a: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oleh</a:t>
            </a: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seluruh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jajaran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pada</a:t>
            </a: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pengadilan</a:t>
            </a: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dan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ditindaklanjuti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dengan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membangun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semangat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perubahan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(Improvement to Change)</a:t>
            </a:r>
          </a:p>
          <a:p>
            <a:pPr algn="just">
              <a:buClr>
                <a:schemeClr val="tx1"/>
              </a:buClr>
              <a:buSzPct val="100000"/>
              <a:buFont typeface="+mj-lt"/>
              <a:buAutoNum type="arabicPeriod" startAt="2"/>
            </a:pP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AKREDITASI (ACREDITATION)</a:t>
            </a:r>
          </a:p>
          <a:p>
            <a:pPr marL="346075" indent="0" algn="just">
              <a:buClr>
                <a:schemeClr val="tx1"/>
              </a:buClr>
              <a:buSzPct val="100000"/>
              <a:buNone/>
            </a:pP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Merupakan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suatu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penilaian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menyeluruh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yang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dilakukan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oleh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Tim Audit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Penjaminan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Mutu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(TAPM)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Ditjen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Badilum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untuk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menentukan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peringkat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pengakuan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terhadap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kualitas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penyelenggaraan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seluruh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aktivitas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penjaminan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mutu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pada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pengadilan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tinggi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dan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pengadilan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negeri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buClr>
                <a:schemeClr val="tx1"/>
              </a:buClr>
              <a:buSzPct val="100000"/>
              <a:buFont typeface="+mj-lt"/>
              <a:buAutoNum type="arabicPeriod" startAt="3"/>
            </a:pP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SERTIFIKASI (CERTIFICATION)</a:t>
            </a:r>
          </a:p>
          <a:p>
            <a:pPr marL="346075" indent="0" algn="just">
              <a:buClr>
                <a:schemeClr val="tx1"/>
              </a:buClr>
              <a:buSzPct val="100000"/>
              <a:buNone/>
            </a:pPr>
            <a:r>
              <a:rPr lang="en-US" sz="26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M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erupakan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keputusan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Komite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Pengambil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Keputusan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Akreditasi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Ditjen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Badilum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atas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penilaian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hasil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audit/assessment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pengadilan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tinggi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atau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pengadilan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negeri</a:t>
            </a: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dalam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bentuk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pemberian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sertifikat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akreditasi</a:t>
            </a:r>
            <a:r>
              <a:rPr lang="en-US" sz="2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.</a:t>
            </a:r>
            <a:endParaRPr lang="en-US" sz="2600" b="1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05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838200" y="228600"/>
            <a:ext cx="7772400" cy="3810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 eaLnBrk="1" hangingPunct="1">
              <a:defRPr/>
            </a:pPr>
            <a:r>
              <a:rPr lang="en-US" sz="28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Times New Roman" pitchFamily="18" charset="0"/>
              </a:rPr>
              <a:t>PERUBAHAN ADALAH PERTANDA KEHIDUPAN</a:t>
            </a:r>
            <a:r>
              <a:rPr lang="en-US" sz="28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00200" y="762000"/>
            <a:ext cx="6553200" cy="6858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u"/>
              <a:defRPr/>
            </a:pPr>
            <a:r>
              <a:rPr lang="en-US" sz="2000" b="1" i="1" ker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Change is the only evidence of life (Evelyn Waugh)</a:t>
            </a:r>
            <a:r>
              <a:rPr lang="en-US" sz="2000" b="1" ker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endParaRPr lang="en-US" sz="2000" b="1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979712" y="1628800"/>
            <a:ext cx="4032448" cy="193899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8925" indent="-288925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marL="457200" indent="-457200" algn="just" eaLnBrk="1" hangingPunct="1">
              <a:lnSpc>
                <a:spcPct val="100000"/>
              </a:lnSpc>
              <a:spcBef>
                <a:spcPct val="0"/>
              </a:spcBef>
              <a:buSzTx/>
              <a:buFont typeface="+mj-lt"/>
              <a:buAutoNum type="arabicPeriod"/>
            </a:pP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Kehidupan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selalu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tandai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 eaLnBrk="1" hangingPunct="1">
              <a:lnSpc>
                <a:spcPct val="100000"/>
              </a:lnSpc>
              <a:spcBef>
                <a:spcPct val="0"/>
              </a:spcBef>
              <a:buSzTx/>
              <a:buFont typeface="+mj-lt"/>
              <a:buAutoNum type="arabicPeriod"/>
            </a:pP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selalu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berubah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33400" y="4191000"/>
            <a:ext cx="8153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buFontTx/>
              <a:buChar char="•"/>
              <a:defRPr/>
            </a:pPr>
            <a:r>
              <a:rPr lang="en-US" sz="2400" kern="0" dirty="0" err="1">
                <a:latin typeface="+mn-lt"/>
              </a:rPr>
              <a:t>Bahwa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sebuah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organisasi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pada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dasarnya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adalah</a:t>
            </a:r>
            <a:r>
              <a:rPr lang="en-US" sz="2400" kern="0" dirty="0">
                <a:latin typeface="+mn-lt"/>
              </a:rPr>
              <a:t> juga </a:t>
            </a:r>
            <a:r>
              <a:rPr lang="en-US" sz="2400" kern="0" dirty="0" err="1">
                <a:latin typeface="+mn-lt"/>
              </a:rPr>
              <a:t>sesosok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makhluk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hidup</a:t>
            </a:r>
            <a:r>
              <a:rPr lang="en-US" sz="2400" kern="0" dirty="0">
                <a:latin typeface="+mn-lt"/>
              </a:rPr>
              <a:t> (</a:t>
            </a:r>
            <a:r>
              <a:rPr lang="en-US" sz="2400" i="1" kern="0" dirty="0">
                <a:latin typeface="+mn-lt"/>
              </a:rPr>
              <a:t>a living organism</a:t>
            </a:r>
            <a:r>
              <a:rPr lang="en-US" sz="2400" kern="0" dirty="0">
                <a:latin typeface="+mn-lt"/>
              </a:rPr>
              <a:t>). </a:t>
            </a:r>
          </a:p>
          <a:p>
            <a:pPr marL="342900" indent="-342900" eaLnBrk="1" hangingPunct="1">
              <a:buFontTx/>
              <a:buChar char="•"/>
              <a:defRPr/>
            </a:pPr>
            <a:r>
              <a:rPr lang="en-US" sz="2400" kern="0" dirty="0" err="1">
                <a:latin typeface="+mn-lt"/>
              </a:rPr>
              <a:t>Karena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ia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hidup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maka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ia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dilahirkan</a:t>
            </a:r>
            <a:r>
              <a:rPr lang="en-US" sz="2400" kern="0" dirty="0">
                <a:latin typeface="+mn-lt"/>
              </a:rPr>
              <a:t>, </a:t>
            </a:r>
            <a:r>
              <a:rPr lang="en-US" sz="2400" kern="0" dirty="0" err="1" smtClean="0">
                <a:latin typeface="+mn-lt"/>
              </a:rPr>
              <a:t>berkembang</a:t>
            </a:r>
            <a:r>
              <a:rPr lang="en-US" sz="2400" kern="0" dirty="0" smtClean="0">
                <a:latin typeface="+mn-lt"/>
              </a:rPr>
              <a:t>, </a:t>
            </a:r>
            <a:r>
              <a:rPr lang="en-US" sz="2400" kern="0" dirty="0" err="1" smtClean="0">
                <a:latin typeface="+mn-lt"/>
              </a:rPr>
              <a:t>sakit</a:t>
            </a:r>
            <a:r>
              <a:rPr lang="en-US" sz="2400" kern="0" dirty="0">
                <a:latin typeface="+mn-lt"/>
              </a:rPr>
              <a:t>, </a:t>
            </a:r>
            <a:r>
              <a:rPr lang="en-US" sz="2400" kern="0" dirty="0" err="1">
                <a:latin typeface="+mn-lt"/>
              </a:rPr>
              <a:t>tua</a:t>
            </a:r>
            <a:r>
              <a:rPr lang="en-US" sz="2400" kern="0" dirty="0">
                <a:latin typeface="+mn-lt"/>
              </a:rPr>
              <a:t>, </a:t>
            </a:r>
            <a:r>
              <a:rPr lang="en-US" sz="2400" kern="0" dirty="0" err="1">
                <a:latin typeface="+mn-lt"/>
              </a:rPr>
              <a:t>dan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dapat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mati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seperti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makhluk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hidup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lainnya</a:t>
            </a:r>
            <a:r>
              <a:rPr lang="en-US" sz="2400" kern="0" dirty="0">
                <a:latin typeface="+mn-lt"/>
              </a:rPr>
              <a:t>.</a:t>
            </a:r>
          </a:p>
          <a:p>
            <a:pPr marL="342900" indent="-342900" eaLnBrk="1" hangingPunct="1">
              <a:buFontTx/>
              <a:buChar char="•"/>
              <a:defRPr/>
            </a:pPr>
            <a:r>
              <a:rPr lang="en-US" sz="2400" kern="0" dirty="0" err="1">
                <a:latin typeface="+mn-lt"/>
              </a:rPr>
              <a:t>Kalau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perawatannya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baik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maka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ia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bisa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saja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berumur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err="1">
                <a:latin typeface="+mn-lt"/>
              </a:rPr>
              <a:t>panjang</a:t>
            </a:r>
            <a:r>
              <a:rPr lang="en-US" sz="2400" kern="0" dirty="0">
                <a:latin typeface="+mn-lt"/>
              </a:rPr>
              <a:t>.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4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32856" y="3717032"/>
            <a:ext cx="4343400" cy="865188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rgbClr val="00B050"/>
                </a:solidFill>
              </a:rPr>
              <a:t>ARIE de GEUS (1997)</a:t>
            </a:r>
          </a:p>
        </p:txBody>
      </p:sp>
    </p:spTree>
    <p:extLst>
      <p:ext uri="{BB962C8B-B14F-4D97-AF65-F5344CB8AC3E}">
        <p14:creationId xmlns:p14="http://schemas.microsoft.com/office/powerpoint/2010/main" val="245129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81000" y="620688"/>
            <a:ext cx="8382000" cy="954107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key to successful leadership today is influence, not authority (Kenneth Blanchard)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752600" y="1844824"/>
            <a:ext cx="5867400" cy="407988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en-US" sz="28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CHARLES DARWIN MENGATAKAN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04800" y="2514600"/>
            <a:ext cx="7391400" cy="1981200"/>
          </a:xfrm>
          <a:prstGeom prst="rect">
            <a:avLst/>
          </a:prstGeom>
        </p:spPr>
        <p:txBody>
          <a:bodyPr/>
          <a:lstStyle/>
          <a:p>
            <a:pPr marL="342900" indent="-342900" algn="just" eaLnBrk="1" hangingPunct="1">
              <a:defRPr/>
            </a:pPr>
            <a:r>
              <a:rPr lang="en-US" sz="3200" kern="0" dirty="0">
                <a:latin typeface="+mn-lt"/>
              </a:rPr>
              <a:t>  </a:t>
            </a:r>
            <a:r>
              <a:rPr lang="en-US" sz="2800" i="1" kern="0" dirty="0">
                <a:latin typeface="+mn-lt"/>
              </a:rPr>
              <a:t>“ </a:t>
            </a:r>
            <a:r>
              <a:rPr lang="en-US" sz="2800" i="1" kern="0" dirty="0" err="1">
                <a:latin typeface="+mn-lt"/>
              </a:rPr>
              <a:t>Bukan</a:t>
            </a:r>
            <a:r>
              <a:rPr lang="en-US" sz="2800" i="1" kern="0" dirty="0">
                <a:latin typeface="+mn-lt"/>
              </a:rPr>
              <a:t> yang </a:t>
            </a:r>
            <a:r>
              <a:rPr lang="en-US" sz="2800" i="1" kern="0" dirty="0" err="1">
                <a:latin typeface="+mn-lt"/>
              </a:rPr>
              <a:t>terkuat</a:t>
            </a:r>
            <a:r>
              <a:rPr lang="en-US" sz="2800" i="1" kern="0" dirty="0">
                <a:latin typeface="+mn-lt"/>
              </a:rPr>
              <a:t> yang </a:t>
            </a:r>
            <a:r>
              <a:rPr lang="en-US" sz="2800" i="1" kern="0" dirty="0" err="1">
                <a:latin typeface="+mn-lt"/>
              </a:rPr>
              <a:t>mampu</a:t>
            </a:r>
            <a:r>
              <a:rPr lang="en-US" sz="2800" i="1" kern="0" dirty="0">
                <a:latin typeface="+mn-lt"/>
              </a:rPr>
              <a:t> </a:t>
            </a:r>
            <a:r>
              <a:rPr lang="en-US" sz="2800" i="1" kern="0" dirty="0" err="1">
                <a:latin typeface="+mn-lt"/>
              </a:rPr>
              <a:t>berumur</a:t>
            </a:r>
            <a:r>
              <a:rPr lang="en-US" sz="2800" i="1" kern="0" dirty="0">
                <a:latin typeface="+mn-lt"/>
              </a:rPr>
              <a:t> </a:t>
            </a:r>
            <a:r>
              <a:rPr lang="en-US" sz="2800" i="1" kern="0" dirty="0" err="1">
                <a:latin typeface="+mn-lt"/>
              </a:rPr>
              <a:t>panjang</a:t>
            </a:r>
            <a:r>
              <a:rPr lang="en-US" sz="2800" i="1" kern="0" dirty="0">
                <a:latin typeface="+mn-lt"/>
              </a:rPr>
              <a:t>, </a:t>
            </a:r>
            <a:r>
              <a:rPr lang="en-US" sz="2800" i="1" kern="0" dirty="0" err="1">
                <a:latin typeface="+mn-lt"/>
              </a:rPr>
              <a:t>melainkan</a:t>
            </a:r>
            <a:r>
              <a:rPr lang="en-US" sz="2800" i="1" kern="0" dirty="0">
                <a:latin typeface="+mn-lt"/>
              </a:rPr>
              <a:t> yang paling </a:t>
            </a:r>
            <a:r>
              <a:rPr lang="en-US" sz="2800" i="1" kern="0" dirty="0" err="1">
                <a:latin typeface="+mn-lt"/>
              </a:rPr>
              <a:t>adaptif</a:t>
            </a:r>
            <a:r>
              <a:rPr lang="en-US" sz="2800" i="1" kern="0" dirty="0">
                <a:latin typeface="+mn-lt"/>
              </a:rPr>
              <a:t> ”.</a:t>
            </a:r>
            <a:r>
              <a:rPr lang="en-US" sz="2800" kern="0" dirty="0">
                <a:latin typeface="+mn-lt"/>
              </a:rPr>
              <a:t> </a:t>
            </a:r>
          </a:p>
          <a:p>
            <a:pPr marL="342900" indent="-342900" eaLnBrk="1" hangingPunct="1">
              <a:defRPr/>
            </a:pPr>
            <a:endParaRPr lang="en-US" sz="2800" kern="0" dirty="0">
              <a:latin typeface="+mn-lt"/>
            </a:endParaRPr>
          </a:p>
          <a:p>
            <a:pPr marL="342900" indent="-342900" algn="just" eaLnBrk="1" hangingPunct="1">
              <a:defRPr/>
            </a:pPr>
            <a:r>
              <a:rPr lang="en-US" sz="2800" kern="0" dirty="0">
                <a:latin typeface="+mn-lt"/>
              </a:rPr>
              <a:t>  </a:t>
            </a:r>
            <a:r>
              <a:rPr lang="en-US" sz="2800" kern="0" dirty="0" err="1">
                <a:latin typeface="+mn-lt"/>
              </a:rPr>
              <a:t>Yaitu</a:t>
            </a:r>
            <a:r>
              <a:rPr lang="en-US" sz="2800" kern="0" dirty="0">
                <a:latin typeface="+mn-lt"/>
              </a:rPr>
              <a:t>, </a:t>
            </a:r>
            <a:r>
              <a:rPr lang="en-US" sz="2800" kern="0" dirty="0" err="1">
                <a:latin typeface="+mn-lt"/>
              </a:rPr>
              <a:t>mereka</a:t>
            </a:r>
            <a:r>
              <a:rPr lang="en-US" sz="2800" kern="0" dirty="0">
                <a:latin typeface="+mn-lt"/>
              </a:rPr>
              <a:t> yang </a:t>
            </a:r>
            <a:r>
              <a:rPr lang="en-US" sz="2800" kern="0" dirty="0" err="1">
                <a:latin typeface="+mn-lt"/>
              </a:rPr>
              <a:t>selalu</a:t>
            </a:r>
            <a:r>
              <a:rPr lang="en-US" sz="2800" kern="0" dirty="0">
                <a:latin typeface="+mn-lt"/>
              </a:rPr>
              <a:t> </a:t>
            </a:r>
            <a:r>
              <a:rPr lang="en-US" sz="2800" kern="0" dirty="0" err="1">
                <a:latin typeface="+mn-lt"/>
              </a:rPr>
              <a:t>menyesuaikan</a:t>
            </a:r>
            <a:r>
              <a:rPr lang="en-US" sz="2800" kern="0" dirty="0">
                <a:latin typeface="+mn-lt"/>
              </a:rPr>
              <a:t> </a:t>
            </a:r>
            <a:r>
              <a:rPr lang="en-US" sz="2800" kern="0" dirty="0" err="1">
                <a:latin typeface="+mn-lt"/>
              </a:rPr>
              <a:t>diri</a:t>
            </a:r>
            <a:r>
              <a:rPr lang="en-US" sz="2800" kern="0" dirty="0">
                <a:latin typeface="+mn-lt"/>
              </a:rPr>
              <a:t> </a:t>
            </a:r>
            <a:r>
              <a:rPr lang="en-US" sz="2800" kern="0" dirty="0" err="1">
                <a:latin typeface="+mn-lt"/>
              </a:rPr>
              <a:t>terhadap</a:t>
            </a:r>
            <a:r>
              <a:rPr lang="en-US" sz="2800" kern="0" dirty="0">
                <a:latin typeface="+mn-lt"/>
              </a:rPr>
              <a:t> </a:t>
            </a:r>
            <a:r>
              <a:rPr lang="en-US" sz="2800" kern="0" dirty="0" err="1">
                <a:latin typeface="+mn-lt"/>
              </a:rPr>
              <a:t>berbagai</a:t>
            </a:r>
            <a:r>
              <a:rPr lang="en-US" sz="2800" kern="0" dirty="0">
                <a:latin typeface="+mn-lt"/>
              </a:rPr>
              <a:t> </a:t>
            </a:r>
            <a:r>
              <a:rPr lang="en-US" sz="2800" kern="0" dirty="0" err="1">
                <a:latin typeface="+mn-lt"/>
              </a:rPr>
              <a:t>perubahan</a:t>
            </a:r>
            <a:r>
              <a:rPr lang="en-US" sz="2800" kern="0" dirty="0">
                <a:latin typeface="+mn-lt"/>
              </a:rPr>
              <a:t>.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0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9236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0" y="1581150"/>
            <a:ext cx="9144000" cy="584775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32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Konsep</a:t>
            </a:r>
            <a:r>
              <a:rPr lang="en-US" altLang="en-US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altLang="en-US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paling </a:t>
            </a:r>
            <a:r>
              <a:rPr lang="en-US" altLang="en-US" sz="32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US" altLang="en-US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altLang="en-US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2547938"/>
            <a:ext cx="9144000" cy="3262432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tabLst>
                <a:tab pos="28575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8575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tabLst>
                <a:tab pos="28575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8575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tabLst>
                <a:tab pos="28575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tabLst>
                <a:tab pos="28575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tabLst>
                <a:tab pos="28575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tabLst>
                <a:tab pos="28575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tabLst>
                <a:tab pos="28575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457200" indent="-457200" eaLnBrk="1" hangingPunct="1">
              <a:spcBef>
                <a:spcPct val="0"/>
              </a:spcBef>
              <a:spcAft>
                <a:spcPct val="30000"/>
              </a:spcAft>
              <a:buClrTx/>
              <a:buSzTx/>
              <a:buFont typeface="+mj-lt"/>
              <a:buAutoNum type="arabicPeriod"/>
              <a:defRPr/>
            </a:pPr>
            <a:r>
              <a:rPr lang="en-US" alt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dimulai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sederhana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eaLnBrk="1" hangingPunct="1">
              <a:spcBef>
                <a:spcPct val="0"/>
              </a:spcBef>
              <a:spcAft>
                <a:spcPct val="30000"/>
              </a:spcAft>
              <a:buClrTx/>
              <a:buSzTx/>
              <a:buFont typeface="+mj-lt"/>
              <a:buAutoNum type="arabicPeriod"/>
              <a:defRPr/>
            </a:pPr>
            <a:r>
              <a:rPr lang="en-US" alt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dimulai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eaLnBrk="1" hangingPunct="1">
              <a:spcBef>
                <a:spcPct val="0"/>
              </a:spcBef>
              <a:spcAft>
                <a:spcPct val="30000"/>
              </a:spcAft>
              <a:buClrTx/>
              <a:buSzTx/>
              <a:buFont typeface="+mj-lt"/>
              <a:buAutoNum type="arabicPeriod"/>
              <a:defRPr/>
            </a:pPr>
            <a:r>
              <a:rPr lang="en-US" alt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terus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menerus</a:t>
            </a:r>
            <a:endParaRPr lang="en-US" altLang="en-US" sz="28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eaLnBrk="1" hangingPunct="1">
              <a:spcBef>
                <a:spcPct val="0"/>
              </a:spcBef>
              <a:spcAft>
                <a:spcPct val="30000"/>
              </a:spcAft>
              <a:buClrTx/>
              <a:buSzTx/>
              <a:buFont typeface="+mj-lt"/>
              <a:buAutoNum type="arabicPeriod"/>
              <a:defRPr/>
            </a:pP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bersama-sama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eaLnBrk="1" hangingPunct="1">
              <a:spcBef>
                <a:spcPct val="0"/>
              </a:spcBef>
              <a:spcAft>
                <a:spcPct val="30000"/>
              </a:spcAft>
              <a:buClrTx/>
              <a:buSzTx/>
              <a:buFont typeface="+mj-lt"/>
              <a:buAutoNum type="arabicPeriod"/>
              <a:defRPr/>
            </a:pPr>
            <a:r>
              <a:rPr lang="en-US" alt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mulai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sekarang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defRPr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26118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617</TotalTime>
  <Words>1864</Words>
  <Application>Microsoft Office PowerPoint</Application>
  <PresentationFormat>On-screen Show (4:3)</PresentationFormat>
  <Paragraphs>406</Paragraphs>
  <Slides>26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40" baseType="lpstr">
      <vt:lpstr>Abadi MT Condensed Light</vt:lpstr>
      <vt:lpstr>Arial</vt:lpstr>
      <vt:lpstr>Arial Black</vt:lpstr>
      <vt:lpstr>Arial Narrow</vt:lpstr>
      <vt:lpstr>Calibri</vt:lpstr>
      <vt:lpstr>Monotype Sorts</vt:lpstr>
      <vt:lpstr>新細明體</vt:lpstr>
      <vt:lpstr>Tahoma</vt:lpstr>
      <vt:lpstr>Times New Roman</vt:lpstr>
      <vt:lpstr>Trebuchet MS</vt:lpstr>
      <vt:lpstr>Wingdings</vt:lpstr>
      <vt:lpstr>Wingdings 3</vt:lpstr>
      <vt:lpstr>全真楷書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ARIE de GEUS (1997)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Skema Akreditasi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AKREDITASI PENJAMINAN MUTU PENGADILAN NEGERI</dc:title>
  <dc:creator>AYU</dc:creator>
  <cp:lastModifiedBy>wahyudin sasmita</cp:lastModifiedBy>
  <cp:revision>70</cp:revision>
  <dcterms:created xsi:type="dcterms:W3CDTF">2015-10-18T14:58:11Z</dcterms:created>
  <dcterms:modified xsi:type="dcterms:W3CDTF">2016-03-24T04:57:21Z</dcterms:modified>
</cp:coreProperties>
</file>